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257" r:id="rId6"/>
    <p:sldId id="263" r:id="rId7"/>
    <p:sldId id="258" r:id="rId8"/>
    <p:sldId id="265" r:id="rId9"/>
    <p:sldId id="262" r:id="rId10"/>
    <p:sldId id="264" r:id="rId11"/>
  </p:sldIdLst>
  <p:sldSz cx="9144000" cy="6858000" type="screen4x3"/>
  <p:notesSz cx="6789738" cy="9929813"/>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97" autoAdjust="0"/>
  </p:normalViewPr>
  <p:slideViewPr>
    <p:cSldViewPr>
      <p:cViewPr varScale="1">
        <p:scale>
          <a:sx n="121" d="100"/>
          <a:sy n="121" d="100"/>
        </p:scale>
        <p:origin x="432" y="96"/>
      </p:cViewPr>
      <p:guideLst>
        <p:guide orient="horz" pos="2160"/>
        <p:guide pos="2880"/>
      </p:guideLst>
    </p:cSldViewPr>
  </p:slideViewPr>
  <p:notesTextViewPr>
    <p:cViewPr>
      <p:scale>
        <a:sx n="100" d="100"/>
        <a:sy n="100" d="100"/>
      </p:scale>
      <p:origin x="0" y="0"/>
    </p:cViewPr>
  </p:notesTextViewPr>
  <p:notesViewPr>
    <p:cSldViewPr>
      <p:cViewPr varScale="1">
        <p:scale>
          <a:sx n="91" d="100"/>
          <a:sy n="91" d="100"/>
        </p:scale>
        <p:origin x="2916" y="96"/>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5947" y="0"/>
            <a:ext cx="2942220" cy="49649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21D7936-8D9A-43CF-B4C4-B7C679989DFD}" type="datetimeFigureOut">
              <a:rPr lang="en-GB"/>
              <a:pPr>
                <a:defRPr/>
              </a:pPr>
              <a:t>04/02/2021</a:t>
            </a:fld>
            <a:endParaRPr lang="en-GB"/>
          </a:p>
        </p:txBody>
      </p:sp>
      <p:sp>
        <p:nvSpPr>
          <p:cNvPr id="4" name="Footer Placeholder 3"/>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ED5C363-C0C6-41FB-B53E-07E10A517D1B}" type="slidenum">
              <a:rPr lang="en-GB"/>
              <a:pPr>
                <a:defRPr/>
              </a:pPr>
              <a:t>‹#›</a:t>
            </a:fld>
            <a:endParaRPr lang="en-GB"/>
          </a:p>
        </p:txBody>
      </p:sp>
    </p:spTree>
    <p:extLst>
      <p:ext uri="{BB962C8B-B14F-4D97-AF65-F5344CB8AC3E}">
        <p14:creationId xmlns:p14="http://schemas.microsoft.com/office/powerpoint/2010/main" val="771824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A0A9BB13-E787-4E8A-BEF9-18464101D79E}" type="datetimeFigureOut">
              <a:rPr lang="en-GB" smtClean="0"/>
              <a:pPr/>
              <a:t>04/02/2021</a:t>
            </a:fld>
            <a:endParaRPr lang="en-GB"/>
          </a:p>
        </p:txBody>
      </p:sp>
      <p:sp>
        <p:nvSpPr>
          <p:cNvPr id="4" name="Slide Image Placeholder 3"/>
          <p:cNvSpPr>
            <a:spLocks noGrp="1" noRot="1" noChangeAspect="1"/>
          </p:cNvSpPr>
          <p:nvPr>
            <p:ph type="sldImg" idx="2"/>
          </p:nvPr>
        </p:nvSpPr>
        <p:spPr>
          <a:xfrm>
            <a:off x="911225" y="744538"/>
            <a:ext cx="4967288"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72EBBBFE-D789-475C-A01E-97D24312A308}" type="slidenum">
              <a:rPr lang="en-GB" smtClean="0"/>
              <a:pPr/>
              <a:t>‹#›</a:t>
            </a:fld>
            <a:endParaRPr lang="en-GB"/>
          </a:p>
        </p:txBody>
      </p:sp>
    </p:spTree>
    <p:extLst>
      <p:ext uri="{BB962C8B-B14F-4D97-AF65-F5344CB8AC3E}">
        <p14:creationId xmlns:p14="http://schemas.microsoft.com/office/powerpoint/2010/main" val="175696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67288"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EBBBFE-D789-475C-A01E-97D24312A308}" type="slidenum">
              <a:rPr lang="en-GB" smtClean="0"/>
              <a:pPr/>
              <a:t>1</a:t>
            </a:fld>
            <a:endParaRPr lang="en-GB"/>
          </a:p>
        </p:txBody>
      </p:sp>
    </p:spTree>
    <p:extLst>
      <p:ext uri="{BB962C8B-B14F-4D97-AF65-F5344CB8AC3E}">
        <p14:creationId xmlns:p14="http://schemas.microsoft.com/office/powerpoint/2010/main" val="421113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11225" y="744538"/>
            <a:ext cx="4967288" cy="3724275"/>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ECDAFF-9605-46BB-9AFC-DC392A0F3B09}" type="slidenum">
              <a:rPr lang="en-GB"/>
              <a:pPr/>
              <a:t>2</a:t>
            </a:fld>
            <a:endParaRPr lang="en-GB"/>
          </a:p>
        </p:txBody>
      </p:sp>
    </p:spTree>
    <p:extLst>
      <p:ext uri="{BB962C8B-B14F-4D97-AF65-F5344CB8AC3E}">
        <p14:creationId xmlns:p14="http://schemas.microsoft.com/office/powerpoint/2010/main" val="172929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11225" y="744538"/>
            <a:ext cx="4967288" cy="3724275"/>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ECDAFF-9605-46BB-9AFC-DC392A0F3B09}" type="slidenum">
              <a:rPr lang="en-GB"/>
              <a:pPr/>
              <a:t>3</a:t>
            </a:fld>
            <a:endParaRPr lang="en-GB"/>
          </a:p>
        </p:txBody>
      </p:sp>
    </p:spTree>
    <p:extLst>
      <p:ext uri="{BB962C8B-B14F-4D97-AF65-F5344CB8AC3E}">
        <p14:creationId xmlns:p14="http://schemas.microsoft.com/office/powerpoint/2010/main" val="2706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11225" y="744538"/>
            <a:ext cx="4967288" cy="3724275"/>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ECDAFF-9605-46BB-9AFC-DC392A0F3B09}" type="slidenum">
              <a:rPr lang="en-GB"/>
              <a:pPr/>
              <a:t>4</a:t>
            </a:fld>
            <a:endParaRPr lang="en-GB"/>
          </a:p>
        </p:txBody>
      </p:sp>
    </p:spTree>
    <p:extLst>
      <p:ext uri="{BB962C8B-B14F-4D97-AF65-F5344CB8AC3E}">
        <p14:creationId xmlns:p14="http://schemas.microsoft.com/office/powerpoint/2010/main" val="296768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11225" y="744538"/>
            <a:ext cx="4967288" cy="3724275"/>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ECDAFF-9605-46BB-9AFC-DC392A0F3B09}" type="slidenum">
              <a:rPr lang="en-GB"/>
              <a:pPr/>
              <a:t>5</a:t>
            </a:fld>
            <a:endParaRPr lang="en-GB"/>
          </a:p>
        </p:txBody>
      </p:sp>
    </p:spTree>
    <p:extLst>
      <p:ext uri="{BB962C8B-B14F-4D97-AF65-F5344CB8AC3E}">
        <p14:creationId xmlns:p14="http://schemas.microsoft.com/office/powerpoint/2010/main" val="18019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11225" y="744538"/>
            <a:ext cx="4967288" cy="3724275"/>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ECDAFF-9605-46BB-9AFC-DC392A0F3B09}" type="slidenum">
              <a:rPr lang="en-GB"/>
              <a:pPr/>
              <a:t>6</a:t>
            </a:fld>
            <a:endParaRPr lang="en-GB"/>
          </a:p>
        </p:txBody>
      </p:sp>
    </p:spTree>
    <p:extLst>
      <p:ext uri="{BB962C8B-B14F-4D97-AF65-F5344CB8AC3E}">
        <p14:creationId xmlns:p14="http://schemas.microsoft.com/office/powerpoint/2010/main" val="282076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11225" y="744538"/>
            <a:ext cx="4967288" cy="3724275"/>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GB"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ECDAFF-9605-46BB-9AFC-DC392A0F3B09}" type="slidenum">
              <a:rPr lang="en-GB"/>
              <a:pPr/>
              <a:t>7</a:t>
            </a:fld>
            <a:endParaRPr lang="en-GB"/>
          </a:p>
        </p:txBody>
      </p:sp>
    </p:spTree>
    <p:extLst>
      <p:ext uri="{BB962C8B-B14F-4D97-AF65-F5344CB8AC3E}">
        <p14:creationId xmlns:p14="http://schemas.microsoft.com/office/powerpoint/2010/main" val="2049695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FB975D-B458-CB4A-8451-7D25A2075732}"/>
              </a:ext>
            </a:extLst>
          </p:cNvPr>
          <p:cNvPicPr>
            <a:picLocks noChangeAspect="1"/>
          </p:cNvPicPr>
          <p:nvPr userDrawn="1"/>
        </p:nvPicPr>
        <p:blipFill>
          <a:blip r:embed="rId3"/>
          <a:stretch>
            <a:fillRect/>
          </a:stretch>
        </p:blipFill>
        <p:spPr>
          <a:xfrm>
            <a:off x="-166936" y="0"/>
            <a:ext cx="9310936" cy="6858000"/>
          </a:xfrm>
          <a:prstGeom prst="rect">
            <a:avLst/>
          </a:prstGeom>
        </p:spPr>
      </p:pic>
      <p:sp>
        <p:nvSpPr>
          <p:cNvPr id="2" name="Title 1"/>
          <p:cNvSpPr>
            <a:spLocks noGrp="1"/>
          </p:cNvSpPr>
          <p:nvPr>
            <p:ph type="ctrTitle" hasCustomPrompt="1"/>
          </p:nvPr>
        </p:nvSpPr>
        <p:spPr>
          <a:xfrm>
            <a:off x="287526" y="2519919"/>
            <a:ext cx="8568952" cy="936104"/>
          </a:xfrm>
        </p:spPr>
        <p:txBody>
          <a:bodyPr/>
          <a:lstStyle>
            <a:lvl1pP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01470" y="3645024"/>
            <a:ext cx="8568952" cy="648072"/>
          </a:xfrm>
        </p:spPr>
        <p:txBody>
          <a:bodyPr/>
          <a:lstStyle>
            <a:lvl1pPr marL="0" indent="0" algn="l">
              <a:buNone/>
              <a:defRPr>
                <a:solidFill>
                  <a:schemeClr val="bg1"/>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endParaRPr lang="en-GB"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5" y="260648"/>
            <a:ext cx="8064896" cy="648072"/>
          </a:xfrm>
          <a:prstGeom prst="rect">
            <a:avLst/>
          </a:prstGeom>
        </p:spPr>
        <p:txBody>
          <a:bodyPr rtlCol="0">
            <a:normAutofit/>
          </a:bodyPr>
          <a:lstStyle/>
          <a:p>
            <a:r>
              <a:rPr lang="en-US" dirty="0"/>
              <a:t>Click to edit Master title style</a:t>
            </a:r>
            <a:endParaRPr lang="en-GB" dirty="0"/>
          </a:p>
        </p:txBody>
      </p:sp>
      <p:sp>
        <p:nvSpPr>
          <p:cNvPr id="10" name="Text Placeholder 9"/>
          <p:cNvSpPr>
            <a:spLocks noGrp="1"/>
          </p:cNvSpPr>
          <p:nvPr>
            <p:ph type="body" sz="quarter" idx="10"/>
          </p:nvPr>
        </p:nvSpPr>
        <p:spPr>
          <a:xfrm>
            <a:off x="468314" y="981076"/>
            <a:ext cx="7991475" cy="5400675"/>
          </a:xfrm>
        </p:spPr>
        <p:txBody>
          <a:body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8BB8D2A8-F8B5-4934-AE6B-AD83065F51E0}"/>
              </a:ext>
            </a:extLst>
          </p:cNvPr>
          <p:cNvPicPr>
            <a:picLocks noChangeAspect="1"/>
          </p:cNvPicPr>
          <p:nvPr userDrawn="1"/>
        </p:nvPicPr>
        <p:blipFill rotWithShape="1">
          <a:blip r:embed="rId2"/>
          <a:srcRect r="24701"/>
          <a:stretch/>
        </p:blipFill>
        <p:spPr>
          <a:xfrm>
            <a:off x="-36512" y="811"/>
            <a:ext cx="9180512"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1" y="980728"/>
            <a:ext cx="3970784" cy="54006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72001" y="980728"/>
            <a:ext cx="3960440" cy="54006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p:txBody>
      </p:sp>
      <p:sp>
        <p:nvSpPr>
          <p:cNvPr id="14" name="Title Placeholder 1"/>
          <p:cNvSpPr>
            <a:spLocks noGrp="1"/>
          </p:cNvSpPr>
          <p:nvPr>
            <p:ph type="title"/>
          </p:nvPr>
        </p:nvSpPr>
        <p:spPr>
          <a:xfrm>
            <a:off x="467545" y="260648"/>
            <a:ext cx="8064896" cy="648072"/>
          </a:xfrm>
          <a:prstGeom prst="rect">
            <a:avLst/>
          </a:prstGeom>
        </p:spPr>
        <p:txBody>
          <a:bodyPr rtlCol="0">
            <a:normAutofit/>
          </a:body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E4970A02-7AE5-4B9E-A264-0A8121814083}"/>
              </a:ext>
            </a:extLst>
          </p:cNvPr>
          <p:cNvPicPr>
            <a:picLocks noChangeAspect="1"/>
          </p:cNvPicPr>
          <p:nvPr userDrawn="1"/>
        </p:nvPicPr>
        <p:blipFill rotWithShape="1">
          <a:blip r:embed="rId2"/>
          <a:srcRect r="24701"/>
          <a:stretch/>
        </p:blipFill>
        <p:spPr>
          <a:xfrm>
            <a:off x="-36512" y="811"/>
            <a:ext cx="918051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980728"/>
            <a:ext cx="3970784" cy="639762"/>
          </a:xfrm>
        </p:spPr>
        <p:txBody>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572002" y="980728"/>
            <a:ext cx="3887415" cy="639762"/>
          </a:xfrm>
        </p:spPr>
        <p:txBody>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edit Master text styles</a:t>
            </a:r>
          </a:p>
        </p:txBody>
      </p:sp>
      <p:sp>
        <p:nvSpPr>
          <p:cNvPr id="10" name="Content Placeholder 2"/>
          <p:cNvSpPr>
            <a:spLocks noGrp="1"/>
          </p:cNvSpPr>
          <p:nvPr>
            <p:ph sz="half" idx="10"/>
          </p:nvPr>
        </p:nvSpPr>
        <p:spPr>
          <a:xfrm>
            <a:off x="457201" y="1772816"/>
            <a:ext cx="3970784" cy="4608512"/>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4572001" y="1772816"/>
            <a:ext cx="3960440" cy="4608512"/>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p:txBody>
      </p:sp>
      <p:sp>
        <p:nvSpPr>
          <p:cNvPr id="13" name="Title Placeholder 1"/>
          <p:cNvSpPr>
            <a:spLocks noGrp="1"/>
          </p:cNvSpPr>
          <p:nvPr>
            <p:ph type="title"/>
          </p:nvPr>
        </p:nvSpPr>
        <p:spPr>
          <a:xfrm>
            <a:off x="467545" y="260648"/>
            <a:ext cx="8064896" cy="648072"/>
          </a:xfrm>
          <a:prstGeom prst="rect">
            <a:avLst/>
          </a:prstGeom>
        </p:spPr>
        <p:txBody>
          <a:bodyPr rtlCol="0">
            <a:normAutofit/>
          </a:body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9F1FDF95-D27C-4E35-B13C-80CD049352A5}"/>
              </a:ext>
            </a:extLst>
          </p:cNvPr>
          <p:cNvPicPr>
            <a:picLocks noChangeAspect="1"/>
          </p:cNvPicPr>
          <p:nvPr userDrawn="1"/>
        </p:nvPicPr>
        <p:blipFill rotWithShape="1">
          <a:blip r:embed="rId2"/>
          <a:srcRect r="24701"/>
          <a:stretch/>
        </p:blipFill>
        <p:spPr>
          <a:xfrm>
            <a:off x="-36512" y="811"/>
            <a:ext cx="9180512"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5" y="260648"/>
            <a:ext cx="8064896" cy="648072"/>
          </a:xfrm>
          <a:prstGeom prst="rect">
            <a:avLst/>
          </a:prstGeom>
        </p:spPr>
        <p:txBody>
          <a:bodyPr rtlCol="0">
            <a:normAutofit/>
          </a:bodyPr>
          <a:lstStyle/>
          <a:p>
            <a:r>
              <a:rPr lang="en-US" dirty="0"/>
              <a:t>Click to edit Master title style</a:t>
            </a:r>
            <a:endParaRPr lang="en-GB" dirty="0"/>
          </a:p>
        </p:txBody>
      </p:sp>
      <p:pic>
        <p:nvPicPr>
          <p:cNvPr id="3" name="Picture 2">
            <a:extLst>
              <a:ext uri="{FF2B5EF4-FFF2-40B4-BE49-F238E27FC236}">
                <a16:creationId xmlns:a16="http://schemas.microsoft.com/office/drawing/2014/main" id="{82E8217F-0E4F-42E0-89CA-AA8D3DC08A3B}"/>
              </a:ext>
            </a:extLst>
          </p:cNvPr>
          <p:cNvPicPr>
            <a:picLocks noChangeAspect="1"/>
          </p:cNvPicPr>
          <p:nvPr userDrawn="1"/>
        </p:nvPicPr>
        <p:blipFill rotWithShape="1">
          <a:blip r:embed="rId2"/>
          <a:srcRect r="24701"/>
          <a:stretch/>
        </p:blipFill>
        <p:spPr>
          <a:xfrm>
            <a:off x="-36512" y="811"/>
            <a:ext cx="918051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63886D-55F4-4622-8AB7-4CA4F2522237}"/>
              </a:ext>
            </a:extLst>
          </p:cNvPr>
          <p:cNvPicPr>
            <a:picLocks noChangeAspect="1"/>
          </p:cNvPicPr>
          <p:nvPr userDrawn="1"/>
        </p:nvPicPr>
        <p:blipFill rotWithShape="1">
          <a:blip r:embed="rId2"/>
          <a:srcRect r="24701"/>
          <a:stretch/>
        </p:blipFill>
        <p:spPr>
          <a:xfrm>
            <a:off x="-36512" y="811"/>
            <a:ext cx="9180512"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260358"/>
            <a:ext cx="80645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2" y="908050"/>
            <a:ext cx="8075613"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Rectangle 3"/>
          <p:cNvSpPr/>
          <p:nvPr userDrawn="1"/>
        </p:nvSpPr>
        <p:spPr>
          <a:xfrm>
            <a:off x="8893179" y="0"/>
            <a:ext cx="250825" cy="6858000"/>
          </a:xfrm>
          <a:prstGeom prst="rect">
            <a:avLst/>
          </a:prstGeom>
          <a:solidFill>
            <a:srgbClr val="007CBA"/>
          </a:solidFill>
          <a:ln>
            <a:solidFill>
              <a:srgbClr val="007C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4">
            <a:extLst>
              <a:ext uri="{FF2B5EF4-FFF2-40B4-BE49-F238E27FC236}">
                <a16:creationId xmlns:a16="http://schemas.microsoft.com/office/drawing/2014/main" id="{84679B19-1F5A-4BEC-BE0C-2E21300C2D38}"/>
              </a:ext>
            </a:extLst>
          </p:cNvPr>
          <p:cNvPicPr>
            <a:picLocks noChangeAspect="1"/>
          </p:cNvPicPr>
          <p:nvPr userDrawn="1"/>
        </p:nvPicPr>
        <p:blipFill rotWithShape="1">
          <a:blip r:embed="rId10"/>
          <a:srcRect r="24701"/>
          <a:stretch/>
        </p:blipFill>
        <p:spPr>
          <a:xfrm>
            <a:off x="-36512" y="811"/>
            <a:ext cx="9180512" cy="6858000"/>
          </a:xfrm>
          <a:prstGeom prst="rect">
            <a:avLst/>
          </a:prstGeom>
        </p:spPr>
      </p:pic>
    </p:spTree>
    <p:custDataLst>
      <p:tags r:id="rId8"/>
    </p:custDataLst>
  </p:cSld>
  <p:clrMap bg1="lt1" tx1="dk1" bg2="lt2" tx2="dk2" accent1="accent1" accent2="accent2" accent3="accent3" accent4="accent4" accent5="accent5" accent6="accent6" hlink="hlink" folHlink="folHlink"/>
  <p:sldLayoutIdLst>
    <p:sldLayoutId id="2147483676" r:id="rId1"/>
    <p:sldLayoutId id="2147483671" r:id="rId2"/>
    <p:sldLayoutId id="2147483672" r:id="rId3"/>
    <p:sldLayoutId id="2147483673" r:id="rId4"/>
    <p:sldLayoutId id="2147483674" r:id="rId5"/>
    <p:sldLayoutId id="2147483675" r:id="rId6"/>
  </p:sldLayoutIdLst>
  <p:txStyles>
    <p:titleStyle>
      <a:lvl1pPr algn="l" rtl="0" eaLnBrk="0" fontAlgn="base" hangingPunct="0">
        <a:spcBef>
          <a:spcPct val="0"/>
        </a:spcBef>
        <a:spcAft>
          <a:spcPct val="0"/>
        </a:spcAft>
        <a:defRPr sz="24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1"/>
          </a:solidFill>
          <a:latin typeface="Arial" charset="0"/>
          <a:cs typeface="Arial" charset="0"/>
        </a:defRPr>
      </a:lvl2pPr>
      <a:lvl3pPr algn="l" rtl="0" eaLnBrk="0" fontAlgn="base" hangingPunct="0">
        <a:spcBef>
          <a:spcPct val="0"/>
        </a:spcBef>
        <a:spcAft>
          <a:spcPct val="0"/>
        </a:spcAft>
        <a:defRPr sz="2400">
          <a:solidFill>
            <a:schemeClr val="tx1"/>
          </a:solidFill>
          <a:latin typeface="Arial" charset="0"/>
          <a:cs typeface="Arial" charset="0"/>
        </a:defRPr>
      </a:lvl3pPr>
      <a:lvl4pPr algn="l" rtl="0" eaLnBrk="0" fontAlgn="base" hangingPunct="0">
        <a:spcBef>
          <a:spcPct val="0"/>
        </a:spcBef>
        <a:spcAft>
          <a:spcPct val="0"/>
        </a:spcAft>
        <a:defRPr sz="2400">
          <a:solidFill>
            <a:schemeClr val="tx1"/>
          </a:solidFill>
          <a:latin typeface="Arial" charset="0"/>
          <a:cs typeface="Arial" charset="0"/>
        </a:defRPr>
      </a:lvl4pPr>
      <a:lvl5pPr algn="l" rtl="0" eaLnBrk="0" fontAlgn="base" hangingPunct="0">
        <a:spcBef>
          <a:spcPct val="0"/>
        </a:spcBef>
        <a:spcAft>
          <a:spcPct val="0"/>
        </a:spcAft>
        <a:defRPr sz="2400">
          <a:solidFill>
            <a:schemeClr val="tx1"/>
          </a:solidFill>
          <a:latin typeface="Arial" charset="0"/>
          <a:cs typeface="Arial" charset="0"/>
        </a:defRPr>
      </a:lvl5pPr>
      <a:lvl6pPr marL="342891" algn="l" rtl="0" fontAlgn="base">
        <a:spcBef>
          <a:spcPct val="0"/>
        </a:spcBef>
        <a:spcAft>
          <a:spcPct val="0"/>
        </a:spcAft>
        <a:defRPr sz="2400">
          <a:solidFill>
            <a:schemeClr val="tx1"/>
          </a:solidFill>
          <a:latin typeface="Arial" charset="0"/>
          <a:cs typeface="Arial" charset="0"/>
        </a:defRPr>
      </a:lvl6pPr>
      <a:lvl7pPr marL="685783" algn="l" rtl="0" fontAlgn="base">
        <a:spcBef>
          <a:spcPct val="0"/>
        </a:spcBef>
        <a:spcAft>
          <a:spcPct val="0"/>
        </a:spcAft>
        <a:defRPr sz="2400">
          <a:solidFill>
            <a:schemeClr val="tx1"/>
          </a:solidFill>
          <a:latin typeface="Arial" charset="0"/>
          <a:cs typeface="Arial" charset="0"/>
        </a:defRPr>
      </a:lvl7pPr>
      <a:lvl8pPr marL="1028674" algn="l" rtl="0" fontAlgn="base">
        <a:spcBef>
          <a:spcPct val="0"/>
        </a:spcBef>
        <a:spcAft>
          <a:spcPct val="0"/>
        </a:spcAft>
        <a:defRPr sz="2400">
          <a:solidFill>
            <a:schemeClr val="tx1"/>
          </a:solidFill>
          <a:latin typeface="Arial" charset="0"/>
          <a:cs typeface="Arial" charset="0"/>
        </a:defRPr>
      </a:lvl8pPr>
      <a:lvl9pPr marL="1371566" algn="l" rtl="0" fontAlgn="base">
        <a:spcBef>
          <a:spcPct val="0"/>
        </a:spcBef>
        <a:spcAft>
          <a:spcPct val="0"/>
        </a:spcAft>
        <a:defRPr sz="2400">
          <a:solidFill>
            <a:schemeClr val="tx1"/>
          </a:solidFill>
          <a:latin typeface="Arial" charset="0"/>
          <a:cs typeface="Arial" charset="0"/>
        </a:defRPr>
      </a:lvl9pPr>
    </p:titleStyle>
    <p:bodyStyle>
      <a:lvl1pPr marL="257168" indent="-257168" algn="l" rtl="0" eaLnBrk="0" fontAlgn="base" hangingPunct="0">
        <a:spcBef>
          <a:spcPct val="20000"/>
        </a:spcBef>
        <a:spcAft>
          <a:spcPct val="0"/>
        </a:spcAft>
        <a:buClr>
          <a:srgbClr val="878800"/>
        </a:buClr>
        <a:buFont typeface="Arial" charset="0"/>
        <a:buChar char="•"/>
        <a:defRPr sz="1800" kern="1200">
          <a:solidFill>
            <a:schemeClr val="tx1"/>
          </a:solidFill>
          <a:latin typeface="Arial" pitchFamily="34" charset="0"/>
          <a:ea typeface="+mn-ea"/>
          <a:cs typeface="Arial" pitchFamily="34" charset="0"/>
        </a:defRPr>
      </a:lvl1pPr>
      <a:lvl2pPr marL="557199" indent="-214308" algn="l" rtl="0" eaLnBrk="0" fontAlgn="base" hangingPunct="0">
        <a:spcBef>
          <a:spcPct val="20000"/>
        </a:spcBef>
        <a:spcAft>
          <a:spcPct val="0"/>
        </a:spcAft>
        <a:buClr>
          <a:srgbClr val="878800"/>
        </a:buClr>
        <a:buFont typeface="Arial" charset="0"/>
        <a:buChar char="–"/>
        <a:defRPr sz="1500" kern="1200">
          <a:solidFill>
            <a:schemeClr val="tx1"/>
          </a:solidFill>
          <a:latin typeface="Arial" pitchFamily="34" charset="0"/>
          <a:ea typeface="+mn-ea"/>
          <a:cs typeface="Arial" pitchFamily="34" charset="0"/>
        </a:defRPr>
      </a:lvl2pPr>
      <a:lvl3pPr marL="857229" indent="-171446" algn="l" rtl="0" eaLnBrk="0" fontAlgn="base" hangingPunct="0">
        <a:spcBef>
          <a:spcPct val="20000"/>
        </a:spcBef>
        <a:spcAft>
          <a:spcPct val="0"/>
        </a:spcAft>
        <a:buClr>
          <a:srgbClr val="878800"/>
        </a:buClr>
        <a:buFont typeface="Arial" charset="0"/>
        <a:buChar char="•"/>
        <a:defRPr sz="1200" kern="1200">
          <a:solidFill>
            <a:schemeClr val="tx1"/>
          </a:solidFill>
          <a:latin typeface="Arial" pitchFamily="34" charset="0"/>
          <a:ea typeface="+mn-ea"/>
          <a:cs typeface="Arial" pitchFamily="34" charset="0"/>
        </a:defRPr>
      </a:lvl3pPr>
      <a:lvl4pPr marL="1200121" indent="-171446" algn="l" rtl="0" eaLnBrk="0" fontAlgn="base" hangingPunct="0">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4pPr>
      <a:lvl5pPr marL="1543012" indent="-171446" algn="l" rtl="0" eaLnBrk="0" fontAlgn="base" hangingPunct="0">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hyperlink" Target="https://www.legislation.gov.uk/"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p:txBody>
          <a:bodyPr/>
          <a:lstStyle/>
          <a:p>
            <a:pPr eaLnBrk="1" hangingPunct="1"/>
            <a:r>
              <a:rPr lang="en-GB" sz="4000" dirty="0">
                <a:latin typeface="Arial" charset="0"/>
                <a:cs typeface="Arial" charset="0"/>
              </a:rPr>
              <a:t>LEGISLATION</a:t>
            </a:r>
            <a:br>
              <a:rPr lang="en-GB" sz="4000" dirty="0">
                <a:solidFill>
                  <a:srgbClr val="00B050"/>
                </a:solidFill>
                <a:latin typeface="Arial" charset="0"/>
                <a:cs typeface="Arial" charset="0"/>
              </a:rPr>
            </a:br>
            <a:r>
              <a:rPr lang="en-GB" sz="4000" dirty="0">
                <a:solidFill>
                  <a:srgbClr val="00B050"/>
                </a:solidFill>
                <a:latin typeface="Arial" charset="0"/>
                <a:cs typeface="Arial" charset="0"/>
              </a:rPr>
              <a:t>	</a:t>
            </a:r>
            <a:r>
              <a:rPr lang="en-GB" sz="3200" dirty="0">
                <a:latin typeface="Arial" charset="0"/>
                <a:cs typeface="Arial" charset="0"/>
              </a:rPr>
              <a:t>Introduction</a:t>
            </a:r>
            <a:endParaRPr lang="en-GB" sz="4000" dirty="0">
              <a:latin typeface="Arial" charset="0"/>
              <a:cs typeface="Arial"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395536" y="1052736"/>
            <a:ext cx="8352928" cy="5205271"/>
          </a:xfrm>
          <a:prstGeom prst="rect">
            <a:avLst/>
          </a:prstGeom>
          <a:noFill/>
          <a:ln w="9525">
            <a:noFill/>
            <a:miter lim="800000"/>
            <a:headEnd/>
            <a:tailEnd/>
          </a:ln>
        </p:spPr>
        <p:txBody>
          <a:bodyPr wrap="square">
            <a:spAutoFit/>
          </a:bodyPr>
          <a:lstStyle/>
          <a:p>
            <a:r>
              <a:rPr lang="en-GB" b="1" dirty="0"/>
              <a:t>What Legislation applies to us?</a:t>
            </a:r>
            <a:endParaRPr lang="en-GB" sz="900" dirty="0"/>
          </a:p>
          <a:p>
            <a:endParaRPr lang="en-GB" sz="900" b="1" dirty="0"/>
          </a:p>
          <a:p>
            <a:r>
              <a:rPr lang="en-GB" sz="1500" dirty="0">
                <a:latin typeface="Arial" pitchFamily="34" charset="0"/>
                <a:cs typeface="Arial" pitchFamily="34" charset="0"/>
              </a:rPr>
              <a:t>	</a:t>
            </a:r>
          </a:p>
          <a:p>
            <a:r>
              <a:rPr lang="en-GB" sz="1500" dirty="0">
                <a:latin typeface="Arial" pitchFamily="34" charset="0"/>
                <a:cs typeface="Arial" pitchFamily="34" charset="0"/>
              </a:rPr>
              <a:t>Prior to the exit of the UK from the EU in January 2021, the UK was governed by European Legislation as well as our own domestic legislation. </a:t>
            </a:r>
          </a:p>
          <a:p>
            <a:endParaRPr lang="en-GB" sz="1500" dirty="0">
              <a:latin typeface="Arial" pitchFamily="34" charset="0"/>
              <a:cs typeface="Arial" pitchFamily="34" charset="0"/>
            </a:endParaRPr>
          </a:p>
          <a:p>
            <a:r>
              <a:rPr lang="en-GB" sz="1500" dirty="0">
                <a:latin typeface="Arial" pitchFamily="34" charset="0"/>
                <a:cs typeface="Arial" pitchFamily="34" charset="0"/>
              </a:rPr>
              <a:t>Examples of EU Legislation:</a:t>
            </a:r>
          </a:p>
          <a:p>
            <a:endParaRPr lang="en-GB" sz="675" dirty="0">
              <a:latin typeface="Arial" pitchFamily="34" charset="0"/>
              <a:cs typeface="Arial" pitchFamily="34" charset="0"/>
            </a:endParaRPr>
          </a:p>
          <a:p>
            <a:r>
              <a:rPr lang="en-GB" sz="1500" dirty="0">
                <a:latin typeface="Arial" pitchFamily="34" charset="0"/>
                <a:cs typeface="Arial" pitchFamily="34" charset="0"/>
              </a:rPr>
              <a:t>		- Human Rights</a:t>
            </a:r>
          </a:p>
          <a:p>
            <a:endParaRPr lang="en-GB" sz="675" dirty="0">
              <a:latin typeface="Arial" pitchFamily="34" charset="0"/>
              <a:cs typeface="Arial" pitchFamily="34" charset="0"/>
            </a:endParaRPr>
          </a:p>
          <a:p>
            <a:r>
              <a:rPr lang="en-GB" sz="1500" dirty="0">
                <a:latin typeface="Arial" pitchFamily="34" charset="0"/>
                <a:cs typeface="Arial" pitchFamily="34" charset="0"/>
              </a:rPr>
              <a:t>		- Working Time</a:t>
            </a:r>
          </a:p>
          <a:p>
            <a:endParaRPr lang="en-GB" sz="675" dirty="0">
              <a:latin typeface="Arial" pitchFamily="34" charset="0"/>
              <a:cs typeface="Arial" pitchFamily="34" charset="0"/>
            </a:endParaRPr>
          </a:p>
          <a:p>
            <a:r>
              <a:rPr lang="en-GB" sz="1500" dirty="0">
                <a:latin typeface="Arial" pitchFamily="34" charset="0"/>
                <a:cs typeface="Arial" pitchFamily="34" charset="0"/>
              </a:rPr>
              <a:t>		- Common Fisheries Policy</a:t>
            </a:r>
          </a:p>
          <a:p>
            <a:endParaRPr lang="en-GB" sz="1500" dirty="0">
              <a:latin typeface="Arial" pitchFamily="34" charset="0"/>
              <a:cs typeface="Arial" pitchFamily="34" charset="0"/>
            </a:endParaRPr>
          </a:p>
          <a:p>
            <a:r>
              <a:rPr lang="en-GB" sz="1500" dirty="0">
                <a:latin typeface="Arial" pitchFamily="34" charset="0"/>
                <a:cs typeface="Arial" pitchFamily="34" charset="0"/>
              </a:rPr>
              <a:t>Since January 2021, the majority of EU regulations have been “Retained” into UK Law. Under the European Union (Withdrawal) Act 2018, through the Fisheries Act 2020, amendments have been made to some EU retained regulations to make them applicable to the UK.</a:t>
            </a:r>
          </a:p>
          <a:p>
            <a:endParaRPr lang="en-GB" sz="1500" dirty="0">
              <a:latin typeface="Arial" pitchFamily="34" charset="0"/>
              <a:cs typeface="Arial" pitchFamily="34" charset="0"/>
            </a:endParaRPr>
          </a:p>
          <a:p>
            <a:r>
              <a:rPr lang="en-GB" sz="1500" dirty="0">
                <a:latin typeface="Arial" pitchFamily="34" charset="0"/>
                <a:cs typeface="Arial" pitchFamily="34" charset="0"/>
              </a:rPr>
              <a:t>For example:</a:t>
            </a:r>
          </a:p>
          <a:p>
            <a:endParaRPr lang="en-GB" sz="1500" dirty="0">
              <a:latin typeface="Arial" pitchFamily="34" charset="0"/>
              <a:cs typeface="Arial" pitchFamily="34" charset="0"/>
            </a:endParaRPr>
          </a:p>
          <a:p>
            <a:r>
              <a:rPr lang="en-GB" sz="1500" dirty="0">
                <a:latin typeface="Arial" pitchFamily="34" charset="0"/>
                <a:cs typeface="Arial" pitchFamily="34" charset="0"/>
              </a:rPr>
              <a:t>Common Fisheries Policy: Article 5 allowed equal access to waters in Union Waters. This has been revoked by the Fisheries Act 2020 in the UK retained version of the Common Fisheries Policy.</a:t>
            </a:r>
          </a:p>
          <a:p>
            <a:endParaRPr lang="en-GB" sz="150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9">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467544" y="980728"/>
            <a:ext cx="8424936" cy="2954655"/>
          </a:xfrm>
          <a:prstGeom prst="rect">
            <a:avLst/>
          </a:prstGeom>
          <a:noFill/>
          <a:ln w="9525">
            <a:noFill/>
            <a:miter lim="800000"/>
            <a:headEnd/>
            <a:tailEnd/>
          </a:ln>
        </p:spPr>
        <p:txBody>
          <a:bodyPr wrap="square">
            <a:spAutoFit/>
          </a:bodyPr>
          <a:lstStyle/>
          <a:p>
            <a:r>
              <a:rPr lang="en-GB" b="1" dirty="0">
                <a:latin typeface="Arial" pitchFamily="34" charset="0"/>
                <a:cs typeface="Arial" pitchFamily="34" charset="0"/>
              </a:rPr>
              <a:t>How to find legislation</a:t>
            </a:r>
          </a:p>
          <a:p>
            <a:pPr>
              <a:spcAft>
                <a:spcPts val="600"/>
              </a:spcAft>
            </a:pPr>
            <a:endParaRPr lang="en-GB" sz="1500" b="1" dirty="0">
              <a:latin typeface="Arial" pitchFamily="34" charset="0"/>
              <a:cs typeface="Arial" pitchFamily="34" charset="0"/>
            </a:endParaRPr>
          </a:p>
          <a:p>
            <a:pPr>
              <a:spcAft>
                <a:spcPts val="600"/>
              </a:spcAft>
              <a:defRPr/>
            </a:pPr>
            <a:r>
              <a:rPr lang="en-GB" sz="1600" dirty="0">
                <a:latin typeface="Arial" pitchFamily="34" charset="0"/>
                <a:cs typeface="Arial" pitchFamily="34" charset="0"/>
              </a:rPr>
              <a:t>All UK and retained EU law is available on </a:t>
            </a:r>
            <a:r>
              <a:rPr lang="en-GB" sz="1600" dirty="0">
                <a:latin typeface="Arial" pitchFamily="34" charset="0"/>
                <a:cs typeface="Arial" pitchFamily="34" charset="0"/>
                <a:hlinkClick r:id="rId4"/>
              </a:rPr>
              <a:t>https://www.legislation.gov.uk/</a:t>
            </a:r>
            <a:r>
              <a:rPr lang="en-GB" sz="1600" dirty="0">
                <a:latin typeface="Arial" pitchFamily="34" charset="0"/>
                <a:cs typeface="Arial" pitchFamily="34" charset="0"/>
              </a:rPr>
              <a:t>.</a:t>
            </a:r>
          </a:p>
          <a:p>
            <a:pPr>
              <a:spcAft>
                <a:spcPts val="600"/>
              </a:spcAft>
              <a:defRPr/>
            </a:pPr>
            <a:r>
              <a:rPr lang="en-GB" sz="1600" dirty="0">
                <a:latin typeface="Arial" pitchFamily="34" charset="0"/>
                <a:cs typeface="Arial" pitchFamily="34" charset="0"/>
              </a:rPr>
              <a:t>However, this contains all legislation, most of which is not all relevant to us.</a:t>
            </a:r>
          </a:p>
          <a:p>
            <a:pPr>
              <a:spcAft>
                <a:spcPts val="600"/>
              </a:spcAft>
              <a:defRPr/>
            </a:pPr>
            <a:r>
              <a:rPr lang="en-GB" sz="1600" dirty="0">
                <a:latin typeface="Arial" pitchFamily="34" charset="0"/>
                <a:cs typeface="Arial" pitchFamily="34" charset="0"/>
              </a:rPr>
              <a:t>The “Blue Book” contains all the relevant fisheries and marine environmental legislation for MEO’s to enforce.</a:t>
            </a:r>
          </a:p>
          <a:p>
            <a:pPr>
              <a:spcAft>
                <a:spcPts val="600"/>
              </a:spcAft>
              <a:defRPr/>
            </a:pPr>
            <a:r>
              <a:rPr lang="en-GB" sz="1600" dirty="0">
                <a:latin typeface="Arial" pitchFamily="34" charset="0"/>
                <a:cs typeface="Arial" pitchFamily="34" charset="0"/>
              </a:rPr>
              <a:t>It is divided into ten sections:</a:t>
            </a:r>
          </a:p>
          <a:p>
            <a:pPr marL="1071536" lvl="2" indent="-385753">
              <a:buFont typeface="+mj-lt"/>
              <a:buAutoNum type="alphaUcPeriod"/>
              <a:defRPr/>
            </a:pPr>
            <a:endParaRPr lang="en-GB" sz="1500" dirty="0">
              <a:latin typeface="Arial" pitchFamily="34" charset="0"/>
              <a:cs typeface="Arial" pitchFamily="34" charset="0"/>
            </a:endParaRPr>
          </a:p>
          <a:p>
            <a:pPr marL="1071536" lvl="2" indent="-385753">
              <a:buFont typeface="+mj-lt"/>
              <a:buAutoNum type="alphaUcPeriod"/>
              <a:defRPr/>
            </a:pPr>
            <a:endParaRPr lang="en-GB" sz="1500" dirty="0">
              <a:latin typeface="Arial" pitchFamily="34" charset="0"/>
              <a:cs typeface="Arial" pitchFamily="34" charset="0"/>
            </a:endParaRPr>
          </a:p>
          <a:p>
            <a:endParaRPr lang="en-GB" b="1" dirty="0">
              <a:latin typeface="Arial" pitchFamily="34" charset="0"/>
              <a:cs typeface="Arial" pitchFamily="34" charset="0"/>
            </a:endParaRPr>
          </a:p>
        </p:txBody>
      </p:sp>
      <p:sp>
        <p:nvSpPr>
          <p:cNvPr id="4" name="TextBox 7">
            <a:extLst>
              <a:ext uri="{FF2B5EF4-FFF2-40B4-BE49-F238E27FC236}">
                <a16:creationId xmlns:a16="http://schemas.microsoft.com/office/drawing/2014/main" id="{0597A488-B81C-42C3-B507-41E3AE0DCC42}"/>
              </a:ext>
            </a:extLst>
          </p:cNvPr>
          <p:cNvSpPr txBox="1">
            <a:spLocks noChangeArrowheads="1"/>
          </p:cNvSpPr>
          <p:nvPr/>
        </p:nvSpPr>
        <p:spPr bwMode="auto">
          <a:xfrm>
            <a:off x="359532" y="3418991"/>
            <a:ext cx="8424936" cy="5693866"/>
          </a:xfrm>
          <a:prstGeom prst="rect">
            <a:avLst/>
          </a:prstGeom>
          <a:noFill/>
          <a:ln w="9525">
            <a:noFill/>
            <a:miter lim="800000"/>
            <a:headEnd/>
            <a:tailEnd/>
          </a:ln>
        </p:spPr>
        <p:txBody>
          <a:bodyPr wrap="square" numCol="2">
            <a:spAutoFit/>
          </a:bodyPr>
          <a:lstStyle/>
          <a:p>
            <a:pPr marL="154235" lvl="2">
              <a:spcBef>
                <a:spcPts val="0"/>
              </a:spcBef>
              <a:spcAft>
                <a:spcPts val="900"/>
              </a:spcAft>
              <a:defRPr/>
            </a:pPr>
            <a:r>
              <a:rPr lang="en-GB" sz="1200" dirty="0">
                <a:solidFill>
                  <a:srgbClr val="0070C0"/>
                </a:solidFill>
                <a:latin typeface="Arial" pitchFamily="34" charset="0"/>
                <a:cs typeface="Arial" pitchFamily="34" charset="0"/>
              </a:rPr>
              <a:t>Section AA: </a:t>
            </a:r>
            <a:r>
              <a:rPr lang="en-GB" sz="1200" dirty="0">
                <a:latin typeface="Arial" pitchFamily="34" charset="0"/>
                <a:cs typeface="Arial" pitchFamily="34" charset="0"/>
              </a:rPr>
              <a:t>Statutory Instruments amending Retained EU legislation</a:t>
            </a:r>
          </a:p>
          <a:p>
            <a:pPr marL="154235" lvl="2">
              <a:spcBef>
                <a:spcPts val="0"/>
              </a:spcBef>
              <a:spcAft>
                <a:spcPts val="900"/>
              </a:spcAft>
              <a:defRPr/>
            </a:pPr>
            <a:r>
              <a:rPr lang="en-GB" sz="1200" dirty="0">
                <a:solidFill>
                  <a:srgbClr val="0070C0"/>
                </a:solidFill>
                <a:latin typeface="Arial" pitchFamily="34" charset="0"/>
                <a:cs typeface="Arial" pitchFamily="34" charset="0"/>
              </a:rPr>
              <a:t>Section A: </a:t>
            </a:r>
            <a:r>
              <a:rPr lang="en-GB" sz="1200" dirty="0">
                <a:latin typeface="Arial" pitchFamily="34" charset="0"/>
                <a:cs typeface="Arial" pitchFamily="34" charset="0"/>
              </a:rPr>
              <a:t>Principal acts relating to sea fishing</a:t>
            </a:r>
          </a:p>
          <a:p>
            <a:pPr marL="154235" lvl="2">
              <a:spcBef>
                <a:spcPts val="0"/>
              </a:spcBef>
              <a:spcAft>
                <a:spcPts val="900"/>
              </a:spcAft>
              <a:defRPr/>
            </a:pPr>
            <a:r>
              <a:rPr lang="en-GB" sz="1200" dirty="0">
                <a:solidFill>
                  <a:srgbClr val="0070C0"/>
                </a:solidFill>
                <a:latin typeface="Arial" pitchFamily="34" charset="0"/>
                <a:cs typeface="Arial" pitchFamily="34" charset="0"/>
              </a:rPr>
              <a:t>Section B: </a:t>
            </a:r>
            <a:r>
              <a:rPr lang="en-GB" sz="1200" dirty="0">
                <a:latin typeface="Arial" pitchFamily="34" charset="0"/>
                <a:cs typeface="Arial" pitchFamily="34" charset="0"/>
              </a:rPr>
              <a:t>Access to British fishery limits</a:t>
            </a:r>
          </a:p>
          <a:p>
            <a:pPr marL="154235" lvl="2">
              <a:spcBef>
                <a:spcPts val="0"/>
              </a:spcBef>
              <a:spcAft>
                <a:spcPts val="900"/>
              </a:spcAft>
              <a:defRPr/>
            </a:pPr>
            <a:r>
              <a:rPr lang="en-GB" sz="1200" dirty="0">
                <a:solidFill>
                  <a:srgbClr val="0070C0"/>
                </a:solidFill>
                <a:latin typeface="Arial" pitchFamily="34" charset="0"/>
                <a:cs typeface="Arial" pitchFamily="34" charset="0"/>
              </a:rPr>
              <a:t>Section C: </a:t>
            </a:r>
            <a:r>
              <a:rPr lang="en-GB" sz="1200" dirty="0">
                <a:latin typeface="Arial" pitchFamily="34" charset="0"/>
                <a:cs typeface="Arial" pitchFamily="34" charset="0"/>
              </a:rPr>
              <a:t>Legislation applicable in Welsh and Northern Irish zones</a:t>
            </a:r>
          </a:p>
          <a:p>
            <a:pPr marL="154235" lvl="2">
              <a:spcBef>
                <a:spcPts val="0"/>
              </a:spcBef>
              <a:spcAft>
                <a:spcPts val="900"/>
              </a:spcAft>
              <a:defRPr/>
            </a:pPr>
            <a:r>
              <a:rPr lang="en-GB" sz="1200" dirty="0">
                <a:solidFill>
                  <a:srgbClr val="0070C0"/>
                </a:solidFill>
                <a:latin typeface="Arial" pitchFamily="34" charset="0"/>
                <a:cs typeface="Arial" pitchFamily="34" charset="0"/>
              </a:rPr>
              <a:t>Section D: </a:t>
            </a:r>
            <a:r>
              <a:rPr lang="en-GB" sz="1200" dirty="0">
                <a:latin typeface="Arial" pitchFamily="34" charset="0"/>
                <a:cs typeface="Arial" pitchFamily="34" charset="0"/>
              </a:rPr>
              <a:t>Illegal, unreported and unregulated (IUU) legislation</a:t>
            </a:r>
          </a:p>
          <a:p>
            <a:pPr marL="154235" lvl="2">
              <a:spcBef>
                <a:spcPts val="0"/>
              </a:spcBef>
              <a:spcAft>
                <a:spcPts val="900"/>
              </a:spcAft>
              <a:defRPr/>
            </a:pPr>
            <a:r>
              <a:rPr lang="en-GB" sz="1200" dirty="0">
                <a:solidFill>
                  <a:srgbClr val="0070C0"/>
                </a:solidFill>
                <a:latin typeface="Arial" pitchFamily="34" charset="0"/>
                <a:cs typeface="Arial" pitchFamily="34" charset="0"/>
              </a:rPr>
              <a:t>Section E: </a:t>
            </a:r>
            <a:r>
              <a:rPr lang="en-GB" sz="1200" dirty="0">
                <a:latin typeface="Arial" pitchFamily="34" charset="0"/>
                <a:cs typeface="Arial" pitchFamily="34" charset="0"/>
              </a:rPr>
              <a:t>Technical measures for the conservation of fisheries resources</a:t>
            </a:r>
          </a:p>
          <a:p>
            <a:pPr marL="154235" lvl="2">
              <a:spcBef>
                <a:spcPts val="0"/>
              </a:spcBef>
              <a:spcAft>
                <a:spcPts val="900"/>
              </a:spcAft>
              <a:defRPr/>
            </a:pPr>
            <a:endParaRPr lang="en-GB" sz="1200" dirty="0">
              <a:latin typeface="Arial" pitchFamily="34" charset="0"/>
              <a:cs typeface="Arial" pitchFamily="34" charset="0"/>
            </a:endParaRPr>
          </a:p>
          <a:p>
            <a:pPr marL="154235" lvl="2">
              <a:spcBef>
                <a:spcPts val="0"/>
              </a:spcBef>
              <a:spcAft>
                <a:spcPts val="900"/>
              </a:spcAft>
              <a:defRPr/>
            </a:pPr>
            <a:endParaRPr lang="en-GB" sz="1200" dirty="0">
              <a:latin typeface="Arial" pitchFamily="34" charset="0"/>
              <a:cs typeface="Arial" pitchFamily="34" charset="0"/>
            </a:endParaRPr>
          </a:p>
          <a:p>
            <a:pPr marL="154235" lvl="2">
              <a:spcBef>
                <a:spcPts val="0"/>
              </a:spcBef>
              <a:spcAft>
                <a:spcPts val="900"/>
              </a:spcAft>
              <a:defRPr/>
            </a:pPr>
            <a:endParaRPr lang="en-GB" sz="1200" dirty="0">
              <a:latin typeface="Arial" pitchFamily="34" charset="0"/>
              <a:cs typeface="Arial" pitchFamily="34" charset="0"/>
            </a:endParaRPr>
          </a:p>
          <a:p>
            <a:pPr marL="154235" lvl="2">
              <a:spcBef>
                <a:spcPts val="0"/>
              </a:spcBef>
              <a:spcAft>
                <a:spcPts val="900"/>
              </a:spcAft>
              <a:defRPr/>
            </a:pPr>
            <a:endParaRPr lang="en-GB" sz="1200" dirty="0">
              <a:latin typeface="Arial" pitchFamily="34" charset="0"/>
              <a:cs typeface="Arial" pitchFamily="34" charset="0"/>
            </a:endParaRPr>
          </a:p>
          <a:p>
            <a:pPr marL="154235" lvl="2">
              <a:spcBef>
                <a:spcPts val="0"/>
              </a:spcBef>
              <a:spcAft>
                <a:spcPts val="900"/>
              </a:spcAft>
              <a:defRPr/>
            </a:pPr>
            <a:endParaRPr lang="en-GB" sz="1200" dirty="0">
              <a:latin typeface="Arial" pitchFamily="34" charset="0"/>
              <a:cs typeface="Arial" pitchFamily="34" charset="0"/>
            </a:endParaRPr>
          </a:p>
          <a:p>
            <a:pPr marL="154235" lvl="2">
              <a:spcBef>
                <a:spcPts val="0"/>
              </a:spcBef>
              <a:spcAft>
                <a:spcPts val="900"/>
              </a:spcAft>
              <a:defRPr/>
            </a:pPr>
            <a:endParaRPr lang="en-GB" sz="1200" dirty="0">
              <a:latin typeface="Arial" pitchFamily="34" charset="0"/>
              <a:cs typeface="Arial" pitchFamily="34" charset="0"/>
            </a:endParaRPr>
          </a:p>
          <a:p>
            <a:pPr marL="154235" lvl="2">
              <a:spcBef>
                <a:spcPts val="0"/>
              </a:spcBef>
              <a:spcAft>
                <a:spcPts val="900"/>
              </a:spcAft>
              <a:defRPr/>
            </a:pPr>
            <a:endParaRPr lang="en-GB" sz="1200" dirty="0">
              <a:latin typeface="Arial" pitchFamily="34" charset="0"/>
              <a:cs typeface="Arial" pitchFamily="34" charset="0"/>
            </a:endParaRPr>
          </a:p>
          <a:p>
            <a:pPr marL="154235" lvl="2">
              <a:spcBef>
                <a:spcPts val="0"/>
              </a:spcBef>
              <a:spcAft>
                <a:spcPts val="900"/>
              </a:spcAft>
              <a:defRPr/>
            </a:pPr>
            <a:endParaRPr lang="en-GB" sz="1200" dirty="0">
              <a:latin typeface="Arial" pitchFamily="34" charset="0"/>
              <a:cs typeface="Arial" pitchFamily="34" charset="0"/>
            </a:endParaRPr>
          </a:p>
          <a:p>
            <a:pPr marL="154235" lvl="2">
              <a:spcBef>
                <a:spcPts val="0"/>
              </a:spcBef>
              <a:spcAft>
                <a:spcPts val="900"/>
              </a:spcAft>
              <a:defRPr/>
            </a:pPr>
            <a:endParaRPr lang="en-GB" sz="1200" dirty="0">
              <a:latin typeface="Arial" pitchFamily="34" charset="0"/>
              <a:cs typeface="Arial" pitchFamily="34" charset="0"/>
            </a:endParaRPr>
          </a:p>
          <a:p>
            <a:pPr marL="154235" lvl="2">
              <a:spcBef>
                <a:spcPts val="0"/>
              </a:spcBef>
              <a:spcAft>
                <a:spcPts val="900"/>
              </a:spcAft>
              <a:defRPr/>
            </a:pPr>
            <a:endParaRPr lang="en-GB" sz="1200" dirty="0">
              <a:latin typeface="Arial" pitchFamily="34" charset="0"/>
              <a:cs typeface="Arial" pitchFamily="34" charset="0"/>
            </a:endParaRPr>
          </a:p>
          <a:p>
            <a:pPr marL="154235" lvl="2">
              <a:spcBef>
                <a:spcPts val="0"/>
              </a:spcBef>
              <a:spcAft>
                <a:spcPts val="900"/>
              </a:spcAft>
              <a:defRPr/>
            </a:pPr>
            <a:r>
              <a:rPr lang="en-GB" sz="1200" dirty="0">
                <a:solidFill>
                  <a:srgbClr val="0070C0"/>
                </a:solidFill>
                <a:latin typeface="Arial" pitchFamily="34" charset="0"/>
                <a:cs typeface="Arial" pitchFamily="34" charset="0"/>
              </a:rPr>
              <a:t>Section F: </a:t>
            </a:r>
            <a:r>
              <a:rPr lang="en-GB" sz="1200" dirty="0">
                <a:latin typeface="Arial" pitchFamily="34" charset="0"/>
                <a:cs typeface="Arial" pitchFamily="34" charset="0"/>
              </a:rPr>
              <a:t>Total allowable catch (TAC) and quota regulations</a:t>
            </a:r>
          </a:p>
          <a:p>
            <a:pPr marL="154235" lvl="2">
              <a:spcBef>
                <a:spcPts val="0"/>
              </a:spcBef>
              <a:spcAft>
                <a:spcPts val="900"/>
              </a:spcAft>
              <a:defRPr/>
            </a:pPr>
            <a:r>
              <a:rPr lang="en-GB" sz="1200" dirty="0">
                <a:solidFill>
                  <a:srgbClr val="0070C0"/>
                </a:solidFill>
                <a:latin typeface="Arial" pitchFamily="34" charset="0"/>
                <a:cs typeface="Arial" pitchFamily="34" charset="0"/>
              </a:rPr>
              <a:t>Section G: </a:t>
            </a:r>
            <a:r>
              <a:rPr lang="en-GB" sz="1200" dirty="0">
                <a:latin typeface="Arial" pitchFamily="34" charset="0"/>
                <a:cs typeface="Arial" pitchFamily="34" charset="0"/>
              </a:rPr>
              <a:t>Deep water and highly migratory species regulations</a:t>
            </a:r>
          </a:p>
          <a:p>
            <a:pPr marL="154235" lvl="2">
              <a:spcBef>
                <a:spcPts val="0"/>
              </a:spcBef>
              <a:spcAft>
                <a:spcPts val="900"/>
              </a:spcAft>
              <a:defRPr/>
            </a:pPr>
            <a:r>
              <a:rPr lang="en-GB" sz="1200" dirty="0">
                <a:solidFill>
                  <a:srgbClr val="0070C0"/>
                </a:solidFill>
                <a:latin typeface="Arial" pitchFamily="34" charset="0"/>
                <a:cs typeface="Arial" pitchFamily="34" charset="0"/>
              </a:rPr>
              <a:t>Section H: </a:t>
            </a:r>
            <a:r>
              <a:rPr lang="en-GB" sz="1200" dirty="0">
                <a:latin typeface="Arial" pitchFamily="34" charset="0"/>
                <a:cs typeface="Arial" pitchFamily="34" charset="0"/>
              </a:rPr>
              <a:t>Control measures</a:t>
            </a:r>
          </a:p>
          <a:p>
            <a:pPr marL="154235" lvl="2">
              <a:spcBef>
                <a:spcPts val="0"/>
              </a:spcBef>
              <a:spcAft>
                <a:spcPts val="900"/>
              </a:spcAft>
              <a:defRPr/>
            </a:pPr>
            <a:r>
              <a:rPr lang="en-GB" sz="1200" dirty="0">
                <a:solidFill>
                  <a:srgbClr val="0070C0"/>
                </a:solidFill>
                <a:latin typeface="Arial" pitchFamily="34" charset="0"/>
                <a:cs typeface="Arial" pitchFamily="34" charset="0"/>
              </a:rPr>
              <a:t>Section I: </a:t>
            </a:r>
            <a:r>
              <a:rPr lang="en-GB" sz="1200" dirty="0">
                <a:latin typeface="Arial" pitchFamily="34" charset="0"/>
                <a:cs typeface="Arial" pitchFamily="34" charset="0"/>
              </a:rPr>
              <a:t>Licensing regulations</a:t>
            </a:r>
          </a:p>
          <a:p>
            <a:pPr marL="154235" lvl="2">
              <a:spcBef>
                <a:spcPts val="0"/>
              </a:spcBef>
              <a:spcAft>
                <a:spcPts val="900"/>
              </a:spcAft>
              <a:defRPr/>
            </a:pPr>
            <a:r>
              <a:rPr lang="en-GB" sz="1200" dirty="0">
                <a:solidFill>
                  <a:srgbClr val="0070C0"/>
                </a:solidFill>
                <a:latin typeface="Arial" pitchFamily="34" charset="0"/>
                <a:cs typeface="Arial" pitchFamily="34" charset="0"/>
              </a:rPr>
              <a:t>Section J: </a:t>
            </a:r>
            <a:r>
              <a:rPr lang="en-GB" sz="1200" dirty="0">
                <a:latin typeface="Arial" pitchFamily="34" charset="0"/>
                <a:cs typeface="Arial" pitchFamily="34" charset="0"/>
              </a:rPr>
              <a:t>Marine environmental protection and habitats regulation</a:t>
            </a:r>
          </a:p>
          <a:p>
            <a:pPr marL="154235" lvl="2">
              <a:spcBef>
                <a:spcPts val="0"/>
              </a:spcBef>
              <a:spcAft>
                <a:spcPts val="900"/>
              </a:spcAft>
              <a:defRPr/>
            </a:pPr>
            <a:r>
              <a:rPr lang="en-GB" sz="1200" dirty="0">
                <a:solidFill>
                  <a:srgbClr val="0070C0"/>
                </a:solidFill>
                <a:latin typeface="Arial" pitchFamily="34" charset="0"/>
                <a:cs typeface="Arial" pitchFamily="34" charset="0"/>
              </a:rPr>
              <a:t>Section K: </a:t>
            </a:r>
            <a:r>
              <a:rPr lang="en-GB" sz="1200" dirty="0">
                <a:latin typeface="Arial" pitchFamily="34" charset="0"/>
                <a:cs typeface="Arial" pitchFamily="34" charset="0"/>
              </a:rPr>
              <a:t>UK-EU trade and cooperation agreement</a:t>
            </a:r>
          </a:p>
          <a:p>
            <a:pPr marL="539987" lvl="2" indent="-385753">
              <a:spcBef>
                <a:spcPts val="0"/>
              </a:spcBef>
              <a:spcAft>
                <a:spcPts val="451"/>
              </a:spcAft>
              <a:buFont typeface="+mj-lt"/>
              <a:buAutoNum type="alphaUcPeriod"/>
              <a:defRPr/>
            </a:pPr>
            <a:endParaRPr lang="en-GB" sz="1200" dirty="0">
              <a:latin typeface="Arial" pitchFamily="34" charset="0"/>
              <a:cs typeface="Arial" pitchFamily="34" charset="0"/>
            </a:endParaRPr>
          </a:p>
          <a:p>
            <a:pPr marL="539987" lvl="2" indent="-385753">
              <a:spcBef>
                <a:spcPts val="0"/>
              </a:spcBef>
              <a:spcAft>
                <a:spcPts val="451"/>
              </a:spcAft>
              <a:buFont typeface="+mj-lt"/>
              <a:buAutoNum type="alphaUcPeriod"/>
              <a:defRPr/>
            </a:pPr>
            <a:endParaRPr lang="en-GB" sz="1200" dirty="0">
              <a:latin typeface="Arial" pitchFamily="34" charset="0"/>
              <a:cs typeface="Arial" pitchFamily="34" charset="0"/>
            </a:endParaRPr>
          </a:p>
          <a:p>
            <a:pPr marL="1071536" lvl="2" indent="-385753">
              <a:buFont typeface="+mj-lt"/>
              <a:buAutoNum type="alphaUcPeriod"/>
              <a:defRPr/>
            </a:pPr>
            <a:endParaRPr lang="en-GB" sz="120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467544" y="1196108"/>
            <a:ext cx="8208912" cy="1485022"/>
          </a:xfrm>
          <a:prstGeom prst="rect">
            <a:avLst/>
          </a:prstGeom>
          <a:noFill/>
          <a:ln w="9525">
            <a:noFill/>
            <a:miter lim="800000"/>
            <a:headEnd/>
            <a:tailEnd/>
          </a:ln>
        </p:spPr>
        <p:txBody>
          <a:bodyPr wrap="square">
            <a:spAutoFit/>
          </a:bodyPr>
          <a:lstStyle/>
          <a:p>
            <a:r>
              <a:rPr lang="en-GB" sz="1600" b="1" dirty="0"/>
              <a:t>Primary Legislation</a:t>
            </a:r>
            <a:endParaRPr lang="en-GB" sz="800" dirty="0"/>
          </a:p>
          <a:p>
            <a:endParaRPr lang="en-GB" sz="1050" b="1" dirty="0">
              <a:latin typeface="Arial" pitchFamily="34" charset="0"/>
              <a:cs typeface="Arial" pitchFamily="34" charset="0"/>
            </a:endParaRPr>
          </a:p>
          <a:p>
            <a:pPr fontAlgn="auto">
              <a:spcBef>
                <a:spcPts val="0"/>
              </a:spcBef>
              <a:spcAft>
                <a:spcPts val="0"/>
              </a:spcAft>
              <a:defRPr/>
            </a:pPr>
            <a:r>
              <a:rPr lang="en-GB" sz="1600" dirty="0">
                <a:latin typeface="Arial" pitchFamily="34" charset="0"/>
                <a:cs typeface="Arial" pitchFamily="34" charset="0"/>
              </a:rPr>
              <a:t>All laws come from either </a:t>
            </a:r>
            <a:r>
              <a:rPr lang="en-GB" sz="1600" dirty="0">
                <a:solidFill>
                  <a:srgbClr val="C00000"/>
                </a:solidFill>
                <a:latin typeface="Arial" pitchFamily="34" charset="0"/>
                <a:cs typeface="Arial" pitchFamily="34" charset="0"/>
              </a:rPr>
              <a:t>Primary</a:t>
            </a:r>
            <a:r>
              <a:rPr lang="en-GB" sz="1600" dirty="0">
                <a:latin typeface="Arial" pitchFamily="34" charset="0"/>
                <a:cs typeface="Arial" pitchFamily="34" charset="0"/>
              </a:rPr>
              <a:t> or </a:t>
            </a:r>
            <a:r>
              <a:rPr lang="en-GB" sz="1600" dirty="0">
                <a:solidFill>
                  <a:srgbClr val="00B050"/>
                </a:solidFill>
                <a:latin typeface="Arial" pitchFamily="34" charset="0"/>
                <a:cs typeface="Arial" pitchFamily="34" charset="0"/>
              </a:rPr>
              <a:t>Secondary</a:t>
            </a:r>
            <a:r>
              <a:rPr lang="en-GB" sz="1600" dirty="0">
                <a:latin typeface="Arial" pitchFamily="34" charset="0"/>
                <a:cs typeface="Arial" pitchFamily="34" charset="0"/>
              </a:rPr>
              <a:t> Legislation</a:t>
            </a:r>
          </a:p>
          <a:p>
            <a:pPr fontAlgn="auto">
              <a:spcBef>
                <a:spcPts val="0"/>
              </a:spcBef>
              <a:spcAft>
                <a:spcPts val="0"/>
              </a:spcAft>
              <a:defRPr/>
            </a:pPr>
            <a:endParaRPr lang="en-GB" sz="1600" dirty="0">
              <a:latin typeface="Arial" pitchFamily="34" charset="0"/>
              <a:cs typeface="Arial" pitchFamily="34" charset="0"/>
            </a:endParaRPr>
          </a:p>
          <a:p>
            <a:pPr fontAlgn="auto">
              <a:spcBef>
                <a:spcPts val="0"/>
              </a:spcBef>
              <a:spcAft>
                <a:spcPts val="0"/>
              </a:spcAft>
              <a:defRPr/>
            </a:pPr>
            <a:r>
              <a:rPr lang="en-GB" sz="1600" dirty="0">
                <a:latin typeface="Arial" pitchFamily="34" charset="0"/>
                <a:cs typeface="Arial" pitchFamily="34" charset="0"/>
              </a:rPr>
              <a:t>Primary Legislation is created by UK Parliament or EU Ministers</a:t>
            </a:r>
          </a:p>
          <a:p>
            <a:pPr fontAlgn="auto">
              <a:spcBef>
                <a:spcPts val="0"/>
              </a:spcBef>
              <a:spcAft>
                <a:spcPts val="0"/>
              </a:spcAft>
              <a:defRPr/>
            </a:pPr>
            <a:endParaRPr lang="en-GB" sz="1600" dirty="0">
              <a:latin typeface="Arial" pitchFamily="34" charset="0"/>
              <a:cs typeface="Arial" pitchFamily="34" charset="0"/>
            </a:endParaRPr>
          </a:p>
        </p:txBody>
      </p:sp>
      <p:pic>
        <p:nvPicPr>
          <p:cNvPr id="6" name="Picture 8">
            <a:extLst>
              <a:ext uri="{FF2B5EF4-FFF2-40B4-BE49-F238E27FC236}">
                <a16:creationId xmlns:a16="http://schemas.microsoft.com/office/drawing/2014/main" id="{288809EE-0A51-4EF2-B79C-D501721DC21D}"/>
              </a:ext>
            </a:extLst>
          </p:cNvPr>
          <p:cNvPicPr>
            <a:picLocks noChangeAspect="1" noChangeArrowheads="1"/>
          </p:cNvPicPr>
          <p:nvPr/>
        </p:nvPicPr>
        <p:blipFill rotWithShape="1">
          <a:blip r:embed="rId4"/>
          <a:srcRect t="9237" b="38220"/>
          <a:stretch/>
        </p:blipFill>
        <p:spPr bwMode="auto">
          <a:xfrm>
            <a:off x="5364088" y="3933056"/>
            <a:ext cx="2870684" cy="2090766"/>
          </a:xfrm>
          <a:prstGeom prst="rect">
            <a:avLst/>
          </a:prstGeom>
          <a:noFill/>
          <a:ln w="19050">
            <a:solidFill>
              <a:schemeClr val="accent2"/>
            </a:solidFill>
            <a:miter lim="800000"/>
            <a:headEnd/>
            <a:tailEnd/>
          </a:ln>
        </p:spPr>
      </p:pic>
      <p:sp>
        <p:nvSpPr>
          <p:cNvPr id="7" name="TextBox 7">
            <a:extLst>
              <a:ext uri="{FF2B5EF4-FFF2-40B4-BE49-F238E27FC236}">
                <a16:creationId xmlns:a16="http://schemas.microsoft.com/office/drawing/2014/main" id="{60A44F20-8FEE-46B2-8949-F14C036C4EA5}"/>
              </a:ext>
            </a:extLst>
          </p:cNvPr>
          <p:cNvSpPr txBox="1">
            <a:spLocks noChangeArrowheads="1"/>
          </p:cNvSpPr>
          <p:nvPr/>
        </p:nvSpPr>
        <p:spPr bwMode="auto">
          <a:xfrm>
            <a:off x="461955" y="2681130"/>
            <a:ext cx="8208912" cy="2677656"/>
          </a:xfrm>
          <a:prstGeom prst="rect">
            <a:avLst/>
          </a:prstGeom>
          <a:noFill/>
          <a:ln w="9525">
            <a:noFill/>
            <a:miter lim="800000"/>
            <a:headEnd/>
            <a:tailEnd/>
          </a:ln>
        </p:spPr>
        <p:txBody>
          <a:bodyPr wrap="square" numCol="2" spcCol="360000">
            <a:spAutoFit/>
          </a:bodyPr>
          <a:lstStyle/>
          <a:p>
            <a:pPr fontAlgn="auto">
              <a:spcBef>
                <a:spcPts val="0"/>
              </a:spcBef>
              <a:spcAft>
                <a:spcPts val="600"/>
              </a:spcAft>
              <a:defRPr/>
            </a:pPr>
            <a:r>
              <a:rPr lang="en-GB" sz="1600" b="1" dirty="0">
                <a:latin typeface="Arial" pitchFamily="34" charset="0"/>
                <a:cs typeface="Arial" pitchFamily="34" charset="0"/>
              </a:rPr>
              <a:t>Primary EU Legislation: </a:t>
            </a:r>
          </a:p>
          <a:p>
            <a:pPr marL="285750" indent="-285750" fontAlgn="auto">
              <a:spcBef>
                <a:spcPts val="0"/>
              </a:spcBef>
              <a:spcAft>
                <a:spcPts val="600"/>
              </a:spcAft>
              <a:buFontTx/>
              <a:buChar char="-"/>
              <a:defRPr/>
            </a:pPr>
            <a:r>
              <a:rPr lang="en-GB" sz="1600" i="1" dirty="0">
                <a:latin typeface="Arial" pitchFamily="34" charset="0"/>
                <a:cs typeface="Arial" pitchFamily="34" charset="0"/>
              </a:rPr>
              <a:t>EU Council Regulations or Directives</a:t>
            </a:r>
          </a:p>
          <a:p>
            <a:pPr fontAlgn="auto">
              <a:spcBef>
                <a:spcPts val="0"/>
              </a:spcBef>
              <a:spcAft>
                <a:spcPts val="600"/>
              </a:spcAft>
              <a:defRPr/>
            </a:pPr>
            <a:r>
              <a:rPr lang="en-GB" sz="1600" dirty="0">
                <a:latin typeface="Arial" pitchFamily="34" charset="0"/>
                <a:cs typeface="Arial" pitchFamily="34" charset="0"/>
              </a:rPr>
              <a:t>e.g. Control Regulations 2009</a:t>
            </a:r>
          </a:p>
          <a:p>
            <a:pPr fontAlgn="auto">
              <a:spcBef>
                <a:spcPts val="0"/>
              </a:spcBef>
              <a:spcAft>
                <a:spcPts val="600"/>
              </a:spcAft>
              <a:defRPr/>
            </a:pPr>
            <a:endParaRPr lang="en-GB" sz="1600" b="1" dirty="0">
              <a:latin typeface="Arial" pitchFamily="34" charset="0"/>
              <a:cs typeface="Arial" pitchFamily="34" charset="0"/>
            </a:endParaRPr>
          </a:p>
          <a:p>
            <a:pPr fontAlgn="auto">
              <a:spcBef>
                <a:spcPts val="0"/>
              </a:spcBef>
              <a:spcAft>
                <a:spcPts val="600"/>
              </a:spcAft>
              <a:defRPr/>
            </a:pPr>
            <a:endParaRPr lang="en-GB" sz="1600" b="1" dirty="0">
              <a:latin typeface="Arial" pitchFamily="34" charset="0"/>
              <a:cs typeface="Arial" pitchFamily="34" charset="0"/>
            </a:endParaRPr>
          </a:p>
          <a:p>
            <a:pPr fontAlgn="auto">
              <a:spcBef>
                <a:spcPts val="0"/>
              </a:spcBef>
              <a:spcAft>
                <a:spcPts val="600"/>
              </a:spcAft>
              <a:defRPr/>
            </a:pPr>
            <a:endParaRPr lang="en-GB" sz="1600" b="1" dirty="0">
              <a:latin typeface="Arial" pitchFamily="34" charset="0"/>
              <a:cs typeface="Arial" pitchFamily="34" charset="0"/>
            </a:endParaRPr>
          </a:p>
          <a:p>
            <a:pPr fontAlgn="auto">
              <a:spcBef>
                <a:spcPts val="0"/>
              </a:spcBef>
              <a:spcAft>
                <a:spcPts val="600"/>
              </a:spcAft>
              <a:defRPr/>
            </a:pPr>
            <a:endParaRPr lang="en-GB" sz="1600" b="1" dirty="0">
              <a:latin typeface="Arial" pitchFamily="34" charset="0"/>
              <a:cs typeface="Arial" pitchFamily="34" charset="0"/>
            </a:endParaRPr>
          </a:p>
          <a:p>
            <a:pPr fontAlgn="auto">
              <a:spcBef>
                <a:spcPts val="0"/>
              </a:spcBef>
              <a:spcAft>
                <a:spcPts val="600"/>
              </a:spcAft>
              <a:defRPr/>
            </a:pPr>
            <a:endParaRPr lang="en-GB" sz="1600" b="1" dirty="0">
              <a:latin typeface="Arial" pitchFamily="34" charset="0"/>
              <a:cs typeface="Arial" pitchFamily="34" charset="0"/>
            </a:endParaRPr>
          </a:p>
          <a:p>
            <a:pPr fontAlgn="auto">
              <a:spcBef>
                <a:spcPts val="0"/>
              </a:spcBef>
              <a:spcAft>
                <a:spcPts val="600"/>
              </a:spcAft>
              <a:defRPr/>
            </a:pPr>
            <a:r>
              <a:rPr lang="en-GB" sz="1600" b="1" dirty="0">
                <a:latin typeface="Arial" pitchFamily="34" charset="0"/>
                <a:cs typeface="Arial" pitchFamily="34" charset="0"/>
              </a:rPr>
              <a:t>Primary UK Legislation:</a:t>
            </a:r>
          </a:p>
          <a:p>
            <a:pPr fontAlgn="auto">
              <a:spcBef>
                <a:spcPts val="0"/>
              </a:spcBef>
              <a:spcAft>
                <a:spcPts val="600"/>
              </a:spcAft>
              <a:defRPr/>
            </a:pPr>
            <a:r>
              <a:rPr lang="en-GB" sz="1600" i="1" dirty="0">
                <a:latin typeface="Arial" pitchFamily="34" charset="0"/>
                <a:cs typeface="Arial" pitchFamily="34" charset="0"/>
              </a:rPr>
              <a:t>- UK Acts </a:t>
            </a:r>
          </a:p>
          <a:p>
            <a:pPr fontAlgn="auto">
              <a:spcBef>
                <a:spcPts val="0"/>
              </a:spcBef>
              <a:spcAft>
                <a:spcPts val="600"/>
              </a:spcAft>
              <a:defRPr/>
            </a:pPr>
            <a:r>
              <a:rPr lang="en-GB" sz="1600" dirty="0">
                <a:latin typeface="Arial" pitchFamily="34" charset="0"/>
                <a:cs typeface="Arial" pitchFamily="34" charset="0"/>
              </a:rPr>
              <a:t>e.g. the Marine and Coastal Access Act 2009:</a:t>
            </a:r>
          </a:p>
        </p:txBody>
      </p:sp>
      <p:pic>
        <p:nvPicPr>
          <p:cNvPr id="2" name="Picture 1">
            <a:extLst>
              <a:ext uri="{FF2B5EF4-FFF2-40B4-BE49-F238E27FC236}">
                <a16:creationId xmlns:a16="http://schemas.microsoft.com/office/drawing/2014/main" id="{E885E3E8-510C-4ACA-AD56-89E8893B8C94}"/>
              </a:ext>
            </a:extLst>
          </p:cNvPr>
          <p:cNvPicPr>
            <a:picLocks noChangeAspect="1"/>
          </p:cNvPicPr>
          <p:nvPr/>
        </p:nvPicPr>
        <p:blipFill rotWithShape="1">
          <a:blip r:embed="rId5"/>
          <a:srcRect l="2180" t="7415" r="2996"/>
          <a:stretch/>
        </p:blipFill>
        <p:spPr>
          <a:xfrm>
            <a:off x="425093" y="3861047"/>
            <a:ext cx="3744416" cy="2162775"/>
          </a:xfrm>
          <a:prstGeom prst="rect">
            <a:avLst/>
          </a:prstGeom>
          <a:ln w="19050">
            <a:solidFill>
              <a:schemeClr val="accent2"/>
            </a:solid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467544" y="1196108"/>
            <a:ext cx="8208912" cy="1115690"/>
          </a:xfrm>
          <a:prstGeom prst="rect">
            <a:avLst/>
          </a:prstGeom>
          <a:noFill/>
          <a:ln w="9525">
            <a:noFill/>
            <a:miter lim="800000"/>
            <a:headEnd/>
            <a:tailEnd/>
          </a:ln>
        </p:spPr>
        <p:txBody>
          <a:bodyPr wrap="square">
            <a:spAutoFit/>
          </a:bodyPr>
          <a:lstStyle/>
          <a:p>
            <a:r>
              <a:rPr lang="en-GB" sz="1600" b="1" dirty="0">
                <a:latin typeface="Arial" pitchFamily="34" charset="0"/>
                <a:cs typeface="Arial" pitchFamily="34" charset="0"/>
              </a:rPr>
              <a:t>Secondary Legislation</a:t>
            </a:r>
          </a:p>
          <a:p>
            <a:endParaRPr lang="en-GB" sz="800" b="1" dirty="0">
              <a:latin typeface="Arial" pitchFamily="34" charset="0"/>
              <a:cs typeface="Arial" pitchFamily="34" charset="0"/>
            </a:endParaRPr>
          </a:p>
          <a:p>
            <a:r>
              <a:rPr lang="en-GB" sz="1600" dirty="0">
                <a:latin typeface="Arial" pitchFamily="34" charset="0"/>
                <a:cs typeface="Arial" pitchFamily="34" charset="0"/>
              </a:rPr>
              <a:t>Implements Primary Legislation</a:t>
            </a:r>
          </a:p>
          <a:p>
            <a:endParaRPr lang="en-GB" sz="1050" dirty="0">
              <a:latin typeface="Arial" pitchFamily="34" charset="0"/>
              <a:cs typeface="Arial" pitchFamily="34" charset="0"/>
            </a:endParaRPr>
          </a:p>
          <a:p>
            <a:r>
              <a:rPr lang="en-GB" sz="1600" dirty="0">
                <a:latin typeface="Arial" pitchFamily="34" charset="0"/>
                <a:cs typeface="Arial" pitchFamily="34" charset="0"/>
              </a:rPr>
              <a:t>Outlines more specific restrictions, offences and penalties</a:t>
            </a:r>
          </a:p>
        </p:txBody>
      </p:sp>
      <p:sp>
        <p:nvSpPr>
          <p:cNvPr id="7" name="TextBox 7">
            <a:extLst>
              <a:ext uri="{FF2B5EF4-FFF2-40B4-BE49-F238E27FC236}">
                <a16:creationId xmlns:a16="http://schemas.microsoft.com/office/drawing/2014/main" id="{60A44F20-8FEE-46B2-8949-F14C036C4EA5}"/>
              </a:ext>
            </a:extLst>
          </p:cNvPr>
          <p:cNvSpPr txBox="1">
            <a:spLocks noChangeArrowheads="1"/>
          </p:cNvSpPr>
          <p:nvPr/>
        </p:nvSpPr>
        <p:spPr bwMode="auto">
          <a:xfrm>
            <a:off x="251520" y="2681130"/>
            <a:ext cx="8712967" cy="2600712"/>
          </a:xfrm>
          <a:prstGeom prst="rect">
            <a:avLst/>
          </a:prstGeom>
          <a:noFill/>
          <a:ln w="9525">
            <a:noFill/>
            <a:miter lim="800000"/>
            <a:headEnd/>
            <a:tailEnd/>
          </a:ln>
        </p:spPr>
        <p:txBody>
          <a:bodyPr wrap="square" numCol="2" spcCol="180000">
            <a:spAutoFit/>
          </a:bodyPr>
          <a:lstStyle/>
          <a:p>
            <a:pPr fontAlgn="auto">
              <a:spcBef>
                <a:spcPts val="0"/>
              </a:spcBef>
              <a:spcAft>
                <a:spcPts val="600"/>
              </a:spcAft>
              <a:defRPr/>
            </a:pPr>
            <a:r>
              <a:rPr lang="en-GB" sz="1600" b="1" dirty="0">
                <a:latin typeface="Arial" pitchFamily="34" charset="0"/>
                <a:cs typeface="Arial" pitchFamily="34" charset="0"/>
              </a:rPr>
              <a:t>Secondary EU Legislation: </a:t>
            </a:r>
          </a:p>
          <a:p>
            <a:pPr marL="285750" indent="-285750" fontAlgn="auto">
              <a:spcBef>
                <a:spcPts val="0"/>
              </a:spcBef>
              <a:spcAft>
                <a:spcPts val="600"/>
              </a:spcAft>
              <a:buFontTx/>
              <a:buChar char="-"/>
              <a:defRPr/>
            </a:pPr>
            <a:r>
              <a:rPr lang="en-GB" sz="1600" i="1" dirty="0">
                <a:latin typeface="Arial" pitchFamily="34" charset="0"/>
                <a:cs typeface="Arial" pitchFamily="34" charset="0"/>
              </a:rPr>
              <a:t>EU Commission Regulations</a:t>
            </a:r>
          </a:p>
          <a:p>
            <a:pPr fontAlgn="auto">
              <a:spcBef>
                <a:spcPts val="0"/>
              </a:spcBef>
              <a:spcAft>
                <a:spcPts val="600"/>
              </a:spcAft>
              <a:defRPr/>
            </a:pPr>
            <a:r>
              <a:rPr lang="en-GB" sz="1600" dirty="0">
                <a:latin typeface="Arial" pitchFamily="34" charset="0"/>
                <a:cs typeface="Arial" pitchFamily="34" charset="0"/>
              </a:rPr>
              <a:t>e.g. Control Regulations detailed rules 2011:</a:t>
            </a:r>
          </a:p>
          <a:p>
            <a:pPr fontAlgn="auto">
              <a:spcBef>
                <a:spcPts val="0"/>
              </a:spcBef>
              <a:spcAft>
                <a:spcPts val="600"/>
              </a:spcAft>
              <a:defRPr/>
            </a:pPr>
            <a:endParaRPr lang="en-GB" sz="1600" b="1" dirty="0">
              <a:latin typeface="Arial" pitchFamily="34" charset="0"/>
              <a:cs typeface="Arial" pitchFamily="34" charset="0"/>
            </a:endParaRPr>
          </a:p>
          <a:p>
            <a:pPr fontAlgn="auto">
              <a:spcBef>
                <a:spcPts val="0"/>
              </a:spcBef>
              <a:spcAft>
                <a:spcPts val="600"/>
              </a:spcAft>
              <a:defRPr/>
            </a:pPr>
            <a:endParaRPr lang="en-GB" sz="1600" b="1" dirty="0">
              <a:latin typeface="Arial" pitchFamily="34" charset="0"/>
              <a:cs typeface="Arial" pitchFamily="34" charset="0"/>
            </a:endParaRPr>
          </a:p>
          <a:p>
            <a:pPr fontAlgn="auto">
              <a:spcBef>
                <a:spcPts val="0"/>
              </a:spcBef>
              <a:spcAft>
                <a:spcPts val="600"/>
              </a:spcAft>
              <a:defRPr/>
            </a:pPr>
            <a:endParaRPr lang="en-GB" sz="1600" b="1" dirty="0">
              <a:latin typeface="Arial" pitchFamily="34" charset="0"/>
              <a:cs typeface="Arial" pitchFamily="34" charset="0"/>
            </a:endParaRPr>
          </a:p>
          <a:p>
            <a:pPr fontAlgn="auto">
              <a:spcBef>
                <a:spcPts val="0"/>
              </a:spcBef>
              <a:spcAft>
                <a:spcPts val="600"/>
              </a:spcAft>
              <a:defRPr/>
            </a:pPr>
            <a:endParaRPr lang="en-GB" sz="1600" b="1" dirty="0">
              <a:latin typeface="Arial" pitchFamily="34" charset="0"/>
              <a:cs typeface="Arial" pitchFamily="34" charset="0"/>
            </a:endParaRPr>
          </a:p>
          <a:p>
            <a:pPr fontAlgn="auto">
              <a:spcBef>
                <a:spcPts val="0"/>
              </a:spcBef>
              <a:spcAft>
                <a:spcPts val="600"/>
              </a:spcAft>
              <a:defRPr/>
            </a:pPr>
            <a:endParaRPr lang="en-GB" sz="1600" b="1" dirty="0">
              <a:latin typeface="Arial" pitchFamily="34" charset="0"/>
              <a:cs typeface="Arial" pitchFamily="34" charset="0"/>
            </a:endParaRPr>
          </a:p>
          <a:p>
            <a:pPr>
              <a:spcAft>
                <a:spcPts val="600"/>
              </a:spcAft>
            </a:pPr>
            <a:r>
              <a:rPr lang="en-GB" sz="1600" b="1" dirty="0">
                <a:latin typeface="Arial" pitchFamily="34" charset="0"/>
                <a:cs typeface="Arial" pitchFamily="34" charset="0"/>
              </a:rPr>
              <a:t>Secondary UK Legislation:</a:t>
            </a:r>
          </a:p>
          <a:p>
            <a:pPr marL="144000" indent="-144000">
              <a:spcAft>
                <a:spcPts val="600"/>
              </a:spcAft>
              <a:buFontTx/>
              <a:buChar char="-"/>
            </a:pPr>
            <a:r>
              <a:rPr lang="en-GB" sz="1600" i="1" dirty="0">
                <a:latin typeface="Arial" pitchFamily="34" charset="0"/>
                <a:cs typeface="Arial" pitchFamily="34" charset="0"/>
              </a:rPr>
              <a:t>UK Orders (or Statutory Instruments (SI’s))</a:t>
            </a:r>
          </a:p>
          <a:p>
            <a:pPr>
              <a:spcAft>
                <a:spcPts val="600"/>
              </a:spcAft>
            </a:pPr>
            <a:r>
              <a:rPr lang="en-GB" sz="1600" dirty="0">
                <a:latin typeface="Arial" pitchFamily="34" charset="0"/>
                <a:cs typeface="Arial" pitchFamily="34" charset="0"/>
              </a:rPr>
              <a:t>e.g. The Lobsters and Crawfish Order 2000:</a:t>
            </a:r>
          </a:p>
        </p:txBody>
      </p:sp>
      <p:pic>
        <p:nvPicPr>
          <p:cNvPr id="8" name="Picture 7">
            <a:extLst>
              <a:ext uri="{FF2B5EF4-FFF2-40B4-BE49-F238E27FC236}">
                <a16:creationId xmlns:a16="http://schemas.microsoft.com/office/drawing/2014/main" id="{36D5EB0A-1189-4853-ADD9-BA269BE7A27F}"/>
              </a:ext>
            </a:extLst>
          </p:cNvPr>
          <p:cNvPicPr>
            <a:picLocks noChangeAspect="1" noChangeArrowheads="1"/>
          </p:cNvPicPr>
          <p:nvPr/>
        </p:nvPicPr>
        <p:blipFill rotWithShape="1">
          <a:blip r:embed="rId4"/>
          <a:srcRect l="4791" t="3334" r="4791" b="56666"/>
          <a:stretch/>
        </p:blipFill>
        <p:spPr bwMode="auto">
          <a:xfrm>
            <a:off x="495611" y="3861048"/>
            <a:ext cx="3456384" cy="2160240"/>
          </a:xfrm>
          <a:prstGeom prst="rect">
            <a:avLst/>
          </a:prstGeom>
          <a:noFill/>
          <a:ln w="19050">
            <a:solidFill>
              <a:srgbClr val="00B050"/>
            </a:solidFill>
            <a:miter lim="800000"/>
            <a:headEnd/>
            <a:tailEnd/>
          </a:ln>
        </p:spPr>
      </p:pic>
      <p:pic>
        <p:nvPicPr>
          <p:cNvPr id="9" name="Picture 8">
            <a:extLst>
              <a:ext uri="{FF2B5EF4-FFF2-40B4-BE49-F238E27FC236}">
                <a16:creationId xmlns:a16="http://schemas.microsoft.com/office/drawing/2014/main" id="{EC730AAF-0631-4BB6-ACF1-714EEFB1EF70}"/>
              </a:ext>
            </a:extLst>
          </p:cNvPr>
          <p:cNvPicPr>
            <a:picLocks noChangeAspect="1"/>
          </p:cNvPicPr>
          <p:nvPr/>
        </p:nvPicPr>
        <p:blipFill rotWithShape="1">
          <a:blip r:embed="rId5"/>
          <a:srcRect b="43113"/>
          <a:stretch/>
        </p:blipFill>
        <p:spPr>
          <a:xfrm>
            <a:off x="5436096" y="3861048"/>
            <a:ext cx="2839268" cy="2160240"/>
          </a:xfrm>
          <a:prstGeom prst="rect">
            <a:avLst/>
          </a:prstGeom>
          <a:ln w="19050">
            <a:solidFill>
              <a:srgbClr val="00B050"/>
            </a:solidFill>
          </a:ln>
        </p:spPr>
      </p:pic>
    </p:spTree>
    <p:custDataLst>
      <p:tags r:id="rId1"/>
    </p:custDataLst>
    <p:extLst>
      <p:ext uri="{BB962C8B-B14F-4D97-AF65-F5344CB8AC3E}">
        <p14:creationId xmlns:p14="http://schemas.microsoft.com/office/powerpoint/2010/main" val="3611809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922021" y="4057154"/>
            <a:ext cx="1620180" cy="809625"/>
          </a:xfrm>
          <a:prstGeom prst="rect">
            <a:avLst/>
          </a:prstGeom>
          <a:noFill/>
          <a:ln w="25400">
            <a:solidFill>
              <a:srgbClr val="00B050"/>
            </a:solidFill>
            <a:miter lim="800000"/>
            <a:headEnd/>
            <a:tailEnd/>
          </a:ln>
        </p:spPr>
        <p:txBody>
          <a:bodyPr wrap="none" anchor="ctr"/>
          <a:lstStyle/>
          <a:p>
            <a:pPr algn="ctr"/>
            <a:r>
              <a:rPr lang="en-GB" sz="1400" b="1" dirty="0">
                <a:latin typeface="Arial" panose="020B0604020202020204" pitchFamily="34" charset="0"/>
                <a:cs typeface="Arial" panose="020B0604020202020204" pitchFamily="34" charset="0"/>
              </a:rPr>
              <a:t>Orders / SIs</a:t>
            </a:r>
          </a:p>
        </p:txBody>
      </p:sp>
      <p:sp>
        <p:nvSpPr>
          <p:cNvPr id="6" name="Line 12"/>
          <p:cNvSpPr>
            <a:spLocks noChangeShapeType="1"/>
          </p:cNvSpPr>
          <p:nvPr/>
        </p:nvSpPr>
        <p:spPr bwMode="auto">
          <a:xfrm>
            <a:off x="6732111" y="3644522"/>
            <a:ext cx="0" cy="32385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sz="1400" b="1">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3815917" y="4048819"/>
            <a:ext cx="1619251" cy="809625"/>
          </a:xfrm>
          <a:prstGeom prst="rect">
            <a:avLst/>
          </a:prstGeom>
          <a:noFill/>
          <a:ln w="25400">
            <a:solidFill>
              <a:srgbClr val="00B050"/>
            </a:solidFill>
            <a:miter lim="800000"/>
            <a:headEnd/>
            <a:tailEnd/>
          </a:ln>
        </p:spPr>
        <p:txBody>
          <a:bodyPr wrap="none" anchor="ctr"/>
          <a:lstStyle/>
          <a:p>
            <a:pPr algn="ctr"/>
            <a:r>
              <a:rPr lang="en-GB" sz="1400" b="1" dirty="0">
                <a:latin typeface="Arial" panose="020B0604020202020204" pitchFamily="34" charset="0"/>
                <a:cs typeface="Arial" panose="020B0604020202020204" pitchFamily="34" charset="0"/>
              </a:rPr>
              <a:t>Commission</a:t>
            </a:r>
          </a:p>
          <a:p>
            <a:pPr algn="ctr"/>
            <a:r>
              <a:rPr lang="en-GB" sz="1400" b="1" dirty="0">
                <a:latin typeface="Arial" panose="020B0604020202020204" pitchFamily="34" charset="0"/>
                <a:cs typeface="Arial" panose="020B0604020202020204" pitchFamily="34" charset="0"/>
              </a:rPr>
              <a:t>Regulations</a:t>
            </a:r>
          </a:p>
        </p:txBody>
      </p:sp>
      <p:sp>
        <p:nvSpPr>
          <p:cNvPr id="8" name="Line 11"/>
          <p:cNvSpPr>
            <a:spLocks noChangeShapeType="1"/>
          </p:cNvSpPr>
          <p:nvPr/>
        </p:nvSpPr>
        <p:spPr bwMode="auto">
          <a:xfrm>
            <a:off x="4625541" y="3645192"/>
            <a:ext cx="0" cy="32385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sz="1400" b="1">
              <a:latin typeface="Arial" panose="020B0604020202020204" pitchFamily="34" charset="0"/>
              <a:cs typeface="Arial" panose="020B0604020202020204" pitchFamily="34" charset="0"/>
            </a:endParaRPr>
          </a:p>
        </p:txBody>
      </p:sp>
      <p:sp>
        <p:nvSpPr>
          <p:cNvPr id="10" name="Text Box 17"/>
          <p:cNvSpPr txBox="1">
            <a:spLocks noChangeArrowheads="1"/>
          </p:cNvSpPr>
          <p:nvPr/>
        </p:nvSpPr>
        <p:spPr bwMode="auto">
          <a:xfrm>
            <a:off x="1304890" y="4292898"/>
            <a:ext cx="2258998" cy="307777"/>
          </a:xfrm>
          <a:prstGeom prst="rect">
            <a:avLst/>
          </a:prstGeom>
          <a:noFill/>
          <a:ln w="9525">
            <a:noFill/>
            <a:miter lim="800000"/>
            <a:headEnd/>
            <a:tailEnd/>
          </a:ln>
        </p:spPr>
        <p:txBody>
          <a:bodyPr wrap="square">
            <a:spAutoFit/>
          </a:bodyPr>
          <a:lstStyle/>
          <a:p>
            <a:r>
              <a:rPr lang="en-GB" sz="1400" b="1">
                <a:latin typeface="Arial" panose="020B0604020202020204" pitchFamily="34" charset="0"/>
                <a:cs typeface="Arial" panose="020B0604020202020204" pitchFamily="34" charset="0"/>
              </a:rPr>
              <a:t>Secondary Legislation</a:t>
            </a:r>
          </a:p>
        </p:txBody>
      </p:sp>
      <p:sp>
        <p:nvSpPr>
          <p:cNvPr id="11" name="Rectangle 5"/>
          <p:cNvSpPr>
            <a:spLocks noChangeArrowheads="1"/>
          </p:cNvSpPr>
          <p:nvPr/>
        </p:nvSpPr>
        <p:spPr bwMode="auto">
          <a:xfrm>
            <a:off x="5922021" y="2708175"/>
            <a:ext cx="1620180" cy="8096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GB" sz="1400" b="1" dirty="0">
                <a:latin typeface="Arial" panose="020B0604020202020204" pitchFamily="34" charset="0"/>
                <a:cs typeface="Arial" panose="020B0604020202020204" pitchFamily="34" charset="0"/>
              </a:rPr>
              <a:t>Parliamentary</a:t>
            </a:r>
          </a:p>
          <a:p>
            <a:pPr algn="ctr"/>
            <a:r>
              <a:rPr lang="en-GB" sz="1400" b="1" dirty="0">
                <a:latin typeface="Arial" panose="020B0604020202020204" pitchFamily="34" charset="0"/>
                <a:cs typeface="Arial" panose="020B0604020202020204" pitchFamily="34" charset="0"/>
              </a:rPr>
              <a:t>Acts</a:t>
            </a:r>
          </a:p>
        </p:txBody>
      </p:sp>
      <p:sp>
        <p:nvSpPr>
          <p:cNvPr id="13" name="Rectangle 4"/>
          <p:cNvSpPr>
            <a:spLocks noChangeArrowheads="1"/>
          </p:cNvSpPr>
          <p:nvPr/>
        </p:nvSpPr>
        <p:spPr bwMode="auto">
          <a:xfrm>
            <a:off x="3815917" y="2708175"/>
            <a:ext cx="1619251" cy="8096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GB" sz="1400" b="1" dirty="0">
                <a:latin typeface="Arial" panose="020B0604020202020204" pitchFamily="34" charset="0"/>
                <a:cs typeface="Arial" panose="020B0604020202020204" pitchFamily="34" charset="0"/>
              </a:rPr>
              <a:t>Council</a:t>
            </a:r>
          </a:p>
          <a:p>
            <a:pPr algn="ctr"/>
            <a:r>
              <a:rPr lang="en-GB" sz="1400" b="1" dirty="0">
                <a:latin typeface="Arial" panose="020B0604020202020204" pitchFamily="34" charset="0"/>
                <a:cs typeface="Arial" panose="020B0604020202020204" pitchFamily="34" charset="0"/>
              </a:rPr>
              <a:t>Regulations</a:t>
            </a:r>
          </a:p>
        </p:txBody>
      </p:sp>
      <p:sp>
        <p:nvSpPr>
          <p:cNvPr id="16" name="Text Box 16"/>
          <p:cNvSpPr txBox="1">
            <a:spLocks noChangeArrowheads="1"/>
          </p:cNvSpPr>
          <p:nvPr/>
        </p:nvSpPr>
        <p:spPr bwMode="auto">
          <a:xfrm>
            <a:off x="1304895" y="2942728"/>
            <a:ext cx="2024169" cy="307777"/>
          </a:xfrm>
          <a:prstGeom prst="rect">
            <a:avLst/>
          </a:prstGeom>
          <a:noFill/>
          <a:ln w="9525">
            <a:noFill/>
            <a:miter lim="800000"/>
            <a:headEnd/>
            <a:tailEnd/>
          </a:ln>
        </p:spPr>
        <p:txBody>
          <a:bodyPr wrap="square">
            <a:spAutoFit/>
          </a:bodyPr>
          <a:lstStyle/>
          <a:p>
            <a:r>
              <a:rPr lang="en-GB" sz="1400" b="1">
                <a:latin typeface="Arial" panose="020B0604020202020204" pitchFamily="34" charset="0"/>
                <a:cs typeface="Arial" panose="020B0604020202020204" pitchFamily="34" charset="0"/>
              </a:rPr>
              <a:t>Primary Legislation</a:t>
            </a:r>
          </a:p>
        </p:txBody>
      </p:sp>
      <p:sp>
        <p:nvSpPr>
          <p:cNvPr id="17" name="Text Box 15"/>
          <p:cNvSpPr txBox="1">
            <a:spLocks noChangeArrowheads="1"/>
          </p:cNvSpPr>
          <p:nvPr/>
        </p:nvSpPr>
        <p:spPr bwMode="auto">
          <a:xfrm>
            <a:off x="5922132" y="1862831"/>
            <a:ext cx="1619251" cy="404813"/>
          </a:xfrm>
          <a:prstGeom prst="rect">
            <a:avLst/>
          </a:prstGeom>
          <a:noFill/>
          <a:ln w="9525">
            <a:noFill/>
            <a:miter lim="800000"/>
            <a:headEnd/>
            <a:tailEnd/>
          </a:ln>
        </p:spPr>
        <p:txBody>
          <a:bodyPr/>
          <a:lstStyle/>
          <a:p>
            <a:pPr algn="ctr">
              <a:spcBef>
                <a:spcPct val="20000"/>
              </a:spcBef>
            </a:pPr>
            <a:r>
              <a:rPr lang="en-GB" sz="1400" b="1">
                <a:latin typeface="Arial" panose="020B0604020202020204" pitchFamily="34" charset="0"/>
                <a:cs typeface="Arial" panose="020B0604020202020204" pitchFamily="34" charset="0"/>
              </a:rPr>
              <a:t>UK</a:t>
            </a:r>
          </a:p>
        </p:txBody>
      </p:sp>
      <p:sp>
        <p:nvSpPr>
          <p:cNvPr id="18" name="Text Box 19"/>
          <p:cNvSpPr txBox="1">
            <a:spLocks noChangeArrowheads="1"/>
          </p:cNvSpPr>
          <p:nvPr/>
        </p:nvSpPr>
        <p:spPr bwMode="auto">
          <a:xfrm>
            <a:off x="3815917" y="1862831"/>
            <a:ext cx="1619251" cy="404813"/>
          </a:xfrm>
          <a:prstGeom prst="rect">
            <a:avLst/>
          </a:prstGeom>
          <a:noFill/>
          <a:ln w="9525">
            <a:noFill/>
            <a:miter lim="800000"/>
            <a:headEnd/>
            <a:tailEnd/>
          </a:ln>
        </p:spPr>
        <p:txBody>
          <a:bodyPr/>
          <a:lstStyle/>
          <a:p>
            <a:pPr algn="ctr">
              <a:spcBef>
                <a:spcPct val="20000"/>
              </a:spcBef>
            </a:pPr>
            <a:r>
              <a:rPr lang="en-GB" sz="1400" b="1">
                <a:latin typeface="Arial" panose="020B0604020202020204" pitchFamily="34" charset="0"/>
                <a:cs typeface="Arial" panose="020B0604020202020204" pitchFamily="34" charset="0"/>
              </a:rPr>
              <a:t>EU</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1" grpId="0" animBg="1"/>
      <p:bldP spid="13"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0"/>
          <p:cNvSpPr>
            <a:spLocks noChangeArrowheads="1"/>
          </p:cNvSpPr>
          <p:nvPr/>
        </p:nvSpPr>
        <p:spPr bwMode="auto">
          <a:xfrm>
            <a:off x="630288" y="1294503"/>
            <a:ext cx="7902152" cy="369332"/>
          </a:xfrm>
          <a:prstGeom prst="rect">
            <a:avLst/>
          </a:prstGeom>
          <a:noFill/>
          <a:ln w="9525">
            <a:noFill/>
            <a:miter lim="800000"/>
            <a:headEnd/>
            <a:tailEnd/>
          </a:ln>
        </p:spPr>
        <p:txBody>
          <a:bodyPr wrap="square">
            <a:spAutoFit/>
          </a:bodyPr>
          <a:lstStyle/>
          <a:p>
            <a:r>
              <a:rPr lang="en-GB" b="1" dirty="0">
                <a:latin typeface="Arial" pitchFamily="34" charset="0"/>
                <a:cs typeface="Arial" pitchFamily="34" charset="0"/>
              </a:rPr>
              <a:t>Offence Example – Landing of a berried lobster (carrying eggs)</a:t>
            </a:r>
          </a:p>
        </p:txBody>
      </p:sp>
      <p:sp>
        <p:nvSpPr>
          <p:cNvPr id="26" name="Text Box 17"/>
          <p:cNvSpPr txBox="1">
            <a:spLocks noChangeArrowheads="1"/>
          </p:cNvSpPr>
          <p:nvPr/>
        </p:nvSpPr>
        <p:spPr bwMode="auto">
          <a:xfrm>
            <a:off x="680552" y="4515820"/>
            <a:ext cx="3017044" cy="276999"/>
          </a:xfrm>
          <a:prstGeom prst="rect">
            <a:avLst/>
          </a:prstGeom>
          <a:noFill/>
          <a:ln w="9525">
            <a:noFill/>
            <a:miter lim="800000"/>
            <a:headEnd/>
            <a:tailEnd/>
          </a:ln>
        </p:spPr>
        <p:txBody>
          <a:bodyPr>
            <a:spAutoFit/>
          </a:bodyPr>
          <a:lstStyle/>
          <a:p>
            <a:r>
              <a:rPr lang="en-GB" sz="1200" b="1" dirty="0"/>
              <a:t>Secondary UK Legislation</a:t>
            </a:r>
          </a:p>
        </p:txBody>
      </p:sp>
      <p:sp>
        <p:nvSpPr>
          <p:cNvPr id="28" name="Line 10"/>
          <p:cNvSpPr>
            <a:spLocks noChangeShapeType="1"/>
          </p:cNvSpPr>
          <p:nvPr/>
        </p:nvSpPr>
        <p:spPr bwMode="auto">
          <a:xfrm>
            <a:off x="3995936" y="3573016"/>
            <a:ext cx="0" cy="32385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sz="1200" dirty="0"/>
          </a:p>
        </p:txBody>
      </p:sp>
      <p:sp>
        <p:nvSpPr>
          <p:cNvPr id="32" name="Text Box 16"/>
          <p:cNvSpPr txBox="1">
            <a:spLocks noChangeArrowheads="1"/>
          </p:cNvSpPr>
          <p:nvPr/>
        </p:nvSpPr>
        <p:spPr bwMode="auto">
          <a:xfrm>
            <a:off x="683568" y="3105071"/>
            <a:ext cx="2855119" cy="276999"/>
          </a:xfrm>
          <a:prstGeom prst="rect">
            <a:avLst/>
          </a:prstGeom>
          <a:noFill/>
          <a:ln w="9525">
            <a:noFill/>
            <a:miter lim="800000"/>
            <a:headEnd/>
            <a:tailEnd/>
          </a:ln>
        </p:spPr>
        <p:txBody>
          <a:bodyPr>
            <a:spAutoFit/>
          </a:bodyPr>
          <a:lstStyle/>
          <a:p>
            <a:r>
              <a:rPr lang="en-GB" sz="1200" b="1" dirty="0"/>
              <a:t>Primary UK Legislation</a:t>
            </a:r>
          </a:p>
        </p:txBody>
      </p:sp>
      <p:sp>
        <p:nvSpPr>
          <p:cNvPr id="4" name="TextBox 3">
            <a:extLst>
              <a:ext uri="{FF2B5EF4-FFF2-40B4-BE49-F238E27FC236}">
                <a16:creationId xmlns:a16="http://schemas.microsoft.com/office/drawing/2014/main" id="{46A21FB6-7276-44EA-90E8-EAC5A122AFA2}"/>
              </a:ext>
            </a:extLst>
          </p:cNvPr>
          <p:cNvSpPr txBox="1"/>
          <p:nvPr/>
        </p:nvSpPr>
        <p:spPr>
          <a:xfrm>
            <a:off x="2987833" y="2897321"/>
            <a:ext cx="2098482"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b="1" dirty="0">
                <a:latin typeface="Arial" panose="020B0604020202020204" pitchFamily="34" charset="0"/>
                <a:cs typeface="Arial" panose="020B0604020202020204" pitchFamily="34" charset="0"/>
              </a:rPr>
              <a:t>Sea Fish (Conservation) Act 1967</a:t>
            </a:r>
          </a:p>
        </p:txBody>
      </p:sp>
      <p:sp>
        <p:nvSpPr>
          <p:cNvPr id="35" name="TextBox 34">
            <a:extLst>
              <a:ext uri="{FF2B5EF4-FFF2-40B4-BE49-F238E27FC236}">
                <a16:creationId xmlns:a16="http://schemas.microsoft.com/office/drawing/2014/main" id="{C45AC579-45BC-4BD1-92FE-95F9D5766C65}"/>
              </a:ext>
            </a:extLst>
          </p:cNvPr>
          <p:cNvSpPr txBox="1"/>
          <p:nvPr/>
        </p:nvSpPr>
        <p:spPr>
          <a:xfrm>
            <a:off x="2987832" y="4077239"/>
            <a:ext cx="2098482" cy="830997"/>
          </a:xfrm>
          <a:prstGeom prst="rect">
            <a:avLst/>
          </a:prstGeom>
          <a:noFill/>
          <a:ln w="28575">
            <a:solidFill>
              <a:srgbClr val="00B050"/>
            </a:solidFill>
          </a:ln>
        </p:spPr>
        <p:txBody>
          <a:bodyPr wrap="square" rtlCol="0">
            <a:spAutoFit/>
          </a:bodyPr>
          <a:lstStyle/>
          <a:p>
            <a:pPr algn="ctr"/>
            <a:r>
              <a:rPr lang="en-GB" sz="1200" b="1" dirty="0">
                <a:latin typeface="Arial" panose="020B0604020202020204" pitchFamily="34" charset="0"/>
                <a:cs typeface="Arial" panose="020B0604020202020204" pitchFamily="34" charset="0"/>
              </a:rPr>
              <a:t>The Lobsters and Crawfish (Prohibition of Fishing</a:t>
            </a:r>
          </a:p>
          <a:p>
            <a:pPr algn="ctr"/>
            <a:r>
              <a:rPr lang="en-GB" sz="1200" b="1" dirty="0">
                <a:latin typeface="Arial" panose="020B0604020202020204" pitchFamily="34" charset="0"/>
                <a:cs typeface="Arial" panose="020B0604020202020204" pitchFamily="34" charset="0"/>
              </a:rPr>
              <a:t>and Landing) Order 2000</a:t>
            </a:r>
          </a:p>
        </p:txBody>
      </p:sp>
      <p:sp>
        <p:nvSpPr>
          <p:cNvPr id="36" name="TextBox 35">
            <a:extLst>
              <a:ext uri="{FF2B5EF4-FFF2-40B4-BE49-F238E27FC236}">
                <a16:creationId xmlns:a16="http://schemas.microsoft.com/office/drawing/2014/main" id="{AA42A6CD-54AF-40A2-B930-6BA8696F0129}"/>
              </a:ext>
            </a:extLst>
          </p:cNvPr>
          <p:cNvSpPr txBox="1"/>
          <p:nvPr/>
        </p:nvSpPr>
        <p:spPr>
          <a:xfrm>
            <a:off x="5357464" y="2897321"/>
            <a:ext cx="3096339"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dirty="0">
                <a:latin typeface="Arial" panose="020B0604020202020204" pitchFamily="34" charset="0"/>
                <a:cs typeface="Arial" panose="020B0604020202020204" pitchFamily="34" charset="0"/>
              </a:rPr>
              <a:t>Outlines powers for an ‘appropriate National Authority to make an order’</a:t>
            </a:r>
          </a:p>
          <a:p>
            <a:pPr algn="ctr"/>
            <a:endParaRPr lang="en-GB" sz="12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ECB0FE0-E494-4563-B3D8-0BFBB941DF69}"/>
              </a:ext>
            </a:extLst>
          </p:cNvPr>
          <p:cNvSpPr txBox="1"/>
          <p:nvPr/>
        </p:nvSpPr>
        <p:spPr>
          <a:xfrm>
            <a:off x="5359364" y="4169571"/>
            <a:ext cx="3094439" cy="646331"/>
          </a:xfrm>
          <a:prstGeom prst="rect">
            <a:avLst/>
          </a:prstGeom>
          <a:noFill/>
          <a:ln w="28575">
            <a:noFill/>
          </a:ln>
        </p:spPr>
        <p:txBody>
          <a:bodyPr wrap="square" rtlCol="0">
            <a:spAutoFit/>
          </a:bodyPr>
          <a:lstStyle/>
          <a:p>
            <a:pPr algn="ctr"/>
            <a:r>
              <a:rPr lang="en-GB" sz="1200" dirty="0">
                <a:latin typeface="Arial" panose="020B0604020202020204" pitchFamily="34" charset="0"/>
                <a:cs typeface="Arial" panose="020B0604020202020204" pitchFamily="34" charset="0"/>
              </a:rPr>
              <a:t>The order prohibits fishing for, and landing of a berried lobster or a berried crawfish by relevant British or Scottish fishing boat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4" grpId="0" animBg="1"/>
      <p:bldP spid="35" grpId="0" animBg="1"/>
      <p:bldP spid="36" grpId="0" animBg="1"/>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Ownership xmlns="928e590f-9697-441d-95b7-4d4ce7c8b5fb" xsi:nil="true"/>
    <Changes_x0020_will_x0020_effect xmlns="928e590f-9697-441d-95b7-4d4ce7c8b5fb">
      <Value>Fisheries Enforcement</Value>
      <Value>Royal Navy</Value>
    </Changes_x0020_will_x0020_effect>
    <Subject_x0020_number xmlns="928e590f-9697-441d-95b7-4d4ce7c8b5fb">Fish010</Subject_x0020_number>
    <Description0 xmlns="928e590f-9697-441d-95b7-4d4ce7c8b5fb" xsi:nil="true"/>
    <Course_x0020_used_x0020_on xmlns="928e590f-9697-441d-95b7-4d4ce7c8b5fb">
      <Value>Fisheries Enforcement</Value>
      <Value>Royal Navy</Value>
    </Course_x0020_used_x0020_on>
    <Type_x0020_of_x0020_material xmlns="928e590f-9697-441d-95b7-4d4ce7c8b5fb">Presentation</Type_x0020_of_x0020_material>
    <Updated_x0020_by xmlns="928e590f-9697-441d-95b7-4d4ce7c8b5fb">Simon McCusker</Updated_x0020_by>
    <Subject_x0020_lead xmlns="928e590f-9697-441d-95b7-4d4ce7c8b5fb" xsi:nil="true"/>
    <LMS_x0020_updated xmlns="928e590f-9697-441d-95b7-4d4ce7c8b5fb">2018-12-15T00:00:00+00:00</LMS_x0020_updated>
    <Last_x0020_updated xmlns="928e590f-9697-441d-95b7-4d4ce7c8b5fb">2018-12-15T00:00:00+00:00</Last_x0020_updat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B164C3DF689C4086366DC293CA522A" ma:contentTypeVersion="11" ma:contentTypeDescription="Create a new document." ma:contentTypeScope="" ma:versionID="63f0981b35e529809f6d19bc39177d5e">
  <xsd:schema xmlns:xsd="http://www.w3.org/2001/XMLSchema" xmlns:p="http://schemas.microsoft.com/office/2006/metadata/properties" xmlns:ns2="928e590f-9697-441d-95b7-4d4ce7c8b5fb" targetNamespace="http://schemas.microsoft.com/office/2006/metadata/properties" ma:root="true" ma:fieldsID="d657dbfd0fb220e558566dd527336faf" ns2:_="">
    <xsd:import namespace="928e590f-9697-441d-95b7-4d4ce7c8b5fb"/>
    <xsd:element name="properties">
      <xsd:complexType>
        <xsd:sequence>
          <xsd:element name="documentManagement">
            <xsd:complexType>
              <xsd:all>
                <xsd:element ref="ns2:Type_x0020_of_x0020_material" minOccurs="0"/>
                <xsd:element ref="ns2:LMS_x0020_updated" minOccurs="0"/>
                <xsd:element ref="ns2:Subject_x0020_number" minOccurs="0"/>
                <xsd:element ref="ns2:Description0" minOccurs="0"/>
                <xsd:element ref="ns2:Subject_x0020_lead" minOccurs="0"/>
                <xsd:element ref="ns2:Course_x0020_used_x0020_on" minOccurs="0"/>
                <xsd:element ref="ns2:Changes_x0020_will_x0020_effect" minOccurs="0"/>
                <xsd:element ref="ns2:Last_x0020_updated" minOccurs="0"/>
                <xsd:element ref="ns2:Updated_x0020_by" minOccurs="0"/>
                <xsd:element ref="ns2:Ownership" minOccurs="0"/>
              </xsd:all>
            </xsd:complexType>
          </xsd:element>
        </xsd:sequence>
      </xsd:complexType>
    </xsd:element>
  </xsd:schema>
  <xsd:schema xmlns:xsd="http://www.w3.org/2001/XMLSchema" xmlns:dms="http://schemas.microsoft.com/office/2006/documentManagement/types" targetNamespace="928e590f-9697-441d-95b7-4d4ce7c8b5fb" elementFormDefault="qualified">
    <xsd:import namespace="http://schemas.microsoft.com/office/2006/documentManagement/types"/>
    <xsd:element name="Type_x0020_of_x0020_material" ma:index="8" nillable="true" ma:displayName="Type of material" ma:format="Dropdown" ma:internalName="Type_x0020_of_x0020_material">
      <xsd:simpleType>
        <xsd:restriction base="dms:Choice">
          <xsd:enumeration value="Presentation"/>
          <xsd:enumeration value="Guidance"/>
          <xsd:enumeration value="Video"/>
          <xsd:enumeration value="LMS"/>
          <xsd:enumeration value="Reference material"/>
        </xsd:restriction>
      </xsd:simpleType>
    </xsd:element>
    <xsd:element name="LMS_x0020_updated" ma:index="9" nillable="true" ma:displayName="LMS updated" ma:format="DateOnly" ma:internalName="LMS_x0020_updated">
      <xsd:simpleType>
        <xsd:restriction base="dms:DateTime"/>
      </xsd:simpleType>
    </xsd:element>
    <xsd:element name="Subject_x0020_number" ma:index="10" nillable="true" ma:displayName="Subject number" ma:format="Dropdown" ma:internalName="Subject_x0020_number">
      <xsd:simpleType>
        <xsd:restriction base="dms:Choice">
          <xsd:enumeration value="Fish010"/>
          <xsd:enumeration value="MLic020"/>
          <xsd:enumeration value="MCon030"/>
          <xsd:enumeration value="GenLeg040"/>
          <xsd:enumeration value="Intel050"/>
          <xsd:enumeration value="Inves060"/>
          <xsd:enumeration value="Database070"/>
          <xsd:enumeration value="Powers080"/>
          <xsd:enumeration value="RIPA090"/>
          <xsd:enumeration value="IUU100"/>
          <xsd:enumeration value="Blue110"/>
          <xsd:enumeration value="HR120"/>
          <xsd:enumeration value="H&amp;S130"/>
          <xsd:enumeration value="MPlan140"/>
          <xsd:enumeration value="Fin150"/>
          <xsd:enumeration value="Stats160"/>
          <xsd:enumeration value="Other170"/>
        </xsd:restriction>
      </xsd:simpleType>
    </xsd:element>
    <xsd:element name="Description0" ma:index="11" nillable="true" ma:displayName="Description" ma:internalName="Description0">
      <xsd:simpleType>
        <xsd:restriction base="dms:Note"/>
      </xsd:simpleType>
    </xsd:element>
    <xsd:element name="Subject_x0020_lead" ma:index="12" nillable="true" ma:displayName="Subject lead" ma:format="Dropdown" ma:internalName="Subject_x0020_lead">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element>
    <xsd:element name="Course_x0020_used_x0020_on" ma:index="13" nillable="true" ma:displayName="Course used on" ma:internalName="Course_x0020_used_x0020_on">
      <xsd:complexType>
        <xsd:complexContent>
          <xsd:extension base="dms:MultiChoice">
            <xsd:sequence>
              <xsd:element name="Value" maxOccurs="unbounded" minOccurs="0" nillable="true">
                <xsd:simpleType>
                  <xsd:restriction base="dms:Choice">
                    <xsd:enumeration value="Air Crew"/>
                    <xsd:enumeration value="Blue Belt"/>
                    <xsd:enumeration value="Boarding Officer"/>
                    <xsd:enumeration value="Defra Fisheries"/>
                    <xsd:enumeration value="Environmental Enforcement"/>
                    <xsd:enumeration value="Finance"/>
                    <xsd:enumeration value="Fisheries Enforcement"/>
                    <xsd:enumeration value="Fisheries Management"/>
                    <xsd:enumeration value="Health and Safety"/>
                    <xsd:enumeration value="HR"/>
                    <xsd:enumeration value="Intelligence"/>
                    <xsd:enumeration value="Investigations"/>
                    <xsd:enumeration value="IUU"/>
                    <xsd:enumeration value="LMS"/>
                    <xsd:enumeration value="Marine Conservation"/>
                    <xsd:enumeration value="Marine Planning"/>
                    <xsd:enumeration value="Marine Pollution"/>
                    <xsd:enumeration value="Royal Navy"/>
                    <xsd:enumeration value="Stats"/>
                  </xsd:restriction>
                </xsd:simpleType>
              </xsd:element>
            </xsd:sequence>
          </xsd:extension>
        </xsd:complexContent>
      </xsd:complexType>
    </xsd:element>
    <xsd:element name="Changes_x0020_will_x0020_effect" ma:index="14" nillable="true" ma:displayName="Changes will effect" ma:internalName="Changes_x0020_will_x0020_effect">
      <xsd:complexType>
        <xsd:complexContent>
          <xsd:extension base="dms:MultiChoice">
            <xsd:sequence>
              <xsd:element name="Value" maxOccurs="unbounded" minOccurs="0" nillable="true">
                <xsd:simpleType>
                  <xsd:restriction base="dms:Choice">
                    <xsd:enumeration value="Air Crew"/>
                    <xsd:enumeration value="Blue Belt"/>
                    <xsd:enumeration value="Boarding Officer"/>
                    <xsd:enumeration value="Defra Fisheries"/>
                    <xsd:enumeration value="Environmental Enforcement"/>
                    <xsd:enumeration value="Finance"/>
                    <xsd:enumeration value="Fisheries Enforcement"/>
                    <xsd:enumeration value="Fisheries Management"/>
                    <xsd:enumeration value="Health and Safety"/>
                    <xsd:enumeration value="HR"/>
                    <xsd:enumeration value="Intelligence"/>
                    <xsd:enumeration value="Investigations"/>
                    <xsd:enumeration value="IUU"/>
                    <xsd:enumeration value="LMS"/>
                    <xsd:enumeration value="Marine Conservation"/>
                    <xsd:enumeration value="Marine Planning"/>
                    <xsd:enumeration value="Marine Pollution"/>
                    <xsd:enumeration value="MEO Training Programme"/>
                    <xsd:enumeration value="Royal Navy"/>
                    <xsd:enumeration value="Stats"/>
                  </xsd:restriction>
                </xsd:simpleType>
              </xsd:element>
            </xsd:sequence>
          </xsd:extension>
        </xsd:complexContent>
      </xsd:complexType>
    </xsd:element>
    <xsd:element name="Last_x0020_updated" ma:index="15" nillable="true" ma:displayName="Last updated" ma:format="DateOnly" ma:internalName="Last_x0020_updated">
      <xsd:simpleType>
        <xsd:restriction base="dms:DateTime"/>
      </xsd:simpleType>
    </xsd:element>
    <xsd:element name="Updated_x0020_by" ma:index="16" nillable="true" ma:displayName="Updated by" ma:format="Dropdown" ma:internalName="Updated_x0020_by">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element>
    <xsd:element name="Ownership" ma:index="17" nillable="true" ma:displayName="Ownership" ma:format="Dropdown" ma:internalName="Ownership">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87358BA-77D2-4E4D-BB26-540065F51A46}">
  <ds:schemaRefs>
    <ds:schemaRef ds:uri="http://purl.org/dc/dcmitype/"/>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928e590f-9697-441d-95b7-4d4ce7c8b5fb"/>
    <ds:schemaRef ds:uri="http://schemas.microsoft.com/office/2006/metadata/properties"/>
  </ds:schemaRefs>
</ds:datastoreItem>
</file>

<file path=customXml/itemProps2.xml><?xml version="1.0" encoding="utf-8"?>
<ds:datastoreItem xmlns:ds="http://schemas.openxmlformats.org/officeDocument/2006/customXml" ds:itemID="{02F06FB1-3A0A-4994-848B-C7AD0147BEE5}">
  <ds:schemaRefs>
    <ds:schemaRef ds:uri="http://schemas.microsoft.com/sharepoint/v3/contenttype/forms"/>
  </ds:schemaRefs>
</ds:datastoreItem>
</file>

<file path=customXml/itemProps3.xml><?xml version="1.0" encoding="utf-8"?>
<ds:datastoreItem xmlns:ds="http://schemas.openxmlformats.org/officeDocument/2006/customXml" ds:itemID="{75BC8BF0-E2FF-494B-9EBA-12ABCB044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8e590f-9697-441d-95b7-4d4ce7c8b5f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399</TotalTime>
  <Words>531</Words>
  <Application>Microsoft Office PowerPoint</Application>
  <PresentationFormat>On-screen Show (4:3)</PresentationFormat>
  <Paragraphs>107</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LEGISLATION  Introduction</vt:lpstr>
      <vt:lpstr>PowerPoint Presentation</vt:lpstr>
      <vt:lpstr>PowerPoint Presentation</vt:lpstr>
      <vt:lpstr>PowerPoint Presentation</vt:lpstr>
      <vt:lpstr>PowerPoint Presentation</vt:lpstr>
      <vt:lpstr>PowerPoint Presentation</vt:lpstr>
      <vt:lpstr>PowerPoint Presentation</vt:lpstr>
    </vt:vector>
  </TitlesOfParts>
  <Company>Defra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Introduction</dc:title>
  <dc:creator>Steven Proctor</dc:creator>
  <cp:lastModifiedBy>Whitford, Annika</cp:lastModifiedBy>
  <cp:revision>64</cp:revision>
  <cp:lastPrinted>2015-04-13T09:17:25Z</cp:lastPrinted>
  <dcterms:created xsi:type="dcterms:W3CDTF">2013-02-22T12:19:06Z</dcterms:created>
  <dcterms:modified xsi:type="dcterms:W3CDTF">2021-02-04T09:10:29Z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106DC4D2-83FD-4133-82CB-C1DDE5204502</vt:lpwstr>
  </property>
  <property fmtid="{D5CDD505-2E9C-101B-9397-08002B2CF9AE}" pid="3" name="ArticulatePath">
    <vt:lpwstr>http://teamsites/sites/MMOTeams/opscomp/CAT/Training%20Delivery/Training%20Courses/Royal%20Navy%20Enforcement/Course%20material%20(new%202%20week)/Week%201/Day%201/05%20Legislation%20Introduction</vt:lpwstr>
  </property>
  <property fmtid="{D5CDD505-2E9C-101B-9397-08002B2CF9AE}" pid="4" name="ContentTypeId">
    <vt:lpwstr>0x01010024B164C3DF689C4086366DC293CA522A</vt:lpwstr>
  </property>
  <property fmtid="{D5CDD505-2E9C-101B-9397-08002B2CF9AE}" pid="5" name="Completed?">
    <vt:lpwstr>true</vt:lpwstr>
  </property>
</Properties>
</file>