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comments/comment1.xml" ContentType="application/vnd.openxmlformats-officedocument.presentationml.comment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notesSlides/notesSlide16.xml" ContentType="application/vnd.openxmlformats-officedocument.presentationml.notesSlide+xml"/>
  <Override PartName="/ppt/tags/tag19.xml" ContentType="application/vnd.openxmlformats-officedocument.presentationml.tags+xml"/>
  <Override PartName="/ppt/notesSlides/notesSlide17.xml" ContentType="application/vnd.openxmlformats-officedocument.presentationml.notesSlide+xml"/>
  <Override PartName="/ppt/tags/tag20.xml" ContentType="application/vnd.openxmlformats-officedocument.presentationml.tags+xml"/>
  <Override PartName="/ppt/notesSlides/notesSlide18.xml" ContentType="application/vnd.openxmlformats-officedocument.presentationml.notesSlide+xml"/>
  <Override PartName="/ppt/tags/tag21.xml" ContentType="application/vnd.openxmlformats-officedocument.presentationml.tags+xml"/>
  <Override PartName="/ppt/notesSlides/notesSlide19.xml" ContentType="application/vnd.openxmlformats-officedocument.presentationml.notesSlide+xml"/>
  <Override PartName="/ppt/tags/tag22.xml" ContentType="application/vnd.openxmlformats-officedocument.presentationml.tags+xml"/>
  <Override PartName="/ppt/notesSlides/notesSlide20.xml" ContentType="application/vnd.openxmlformats-officedocument.presentationml.notesSlide+xml"/>
  <Override PartName="/ppt/tags/tag23.xml" ContentType="application/vnd.openxmlformats-officedocument.presentationml.tags+xml"/>
  <Override PartName="/ppt/notesSlides/notesSlide21.xml" ContentType="application/vnd.openxmlformats-officedocument.presentationml.notesSlide+xml"/>
  <Override PartName="/ppt/tags/tag24.xml" ContentType="application/vnd.openxmlformats-officedocument.presentationml.tags+xml"/>
  <Override PartName="/ppt/notesSlides/notesSlide22.xml" ContentType="application/vnd.openxmlformats-officedocument.presentationml.notesSlide+xml"/>
  <Override PartName="/ppt/tags/tag25.xml" ContentType="application/vnd.openxmlformats-officedocument.presentationml.tags+xml"/>
  <Override PartName="/ppt/notesSlides/notesSlide23.xml" ContentType="application/vnd.openxmlformats-officedocument.presentationml.notesSlide+xml"/>
  <Override PartName="/ppt/tags/tag26.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1"/>
  </p:notesMasterIdLst>
  <p:handoutMasterIdLst>
    <p:handoutMasterId r:id="rId32"/>
  </p:handoutMasterIdLst>
  <p:sldIdLst>
    <p:sldId id="256" r:id="rId6"/>
    <p:sldId id="257" r:id="rId7"/>
    <p:sldId id="258" r:id="rId8"/>
    <p:sldId id="259" r:id="rId9"/>
    <p:sldId id="260" r:id="rId10"/>
    <p:sldId id="261" r:id="rId11"/>
    <p:sldId id="268" r:id="rId12"/>
    <p:sldId id="262" r:id="rId13"/>
    <p:sldId id="263" r:id="rId14"/>
    <p:sldId id="264" r:id="rId15"/>
    <p:sldId id="266" r:id="rId16"/>
    <p:sldId id="267" r:id="rId17"/>
    <p:sldId id="265" r:id="rId18"/>
    <p:sldId id="270" r:id="rId19"/>
    <p:sldId id="271" r:id="rId20"/>
    <p:sldId id="272" r:id="rId21"/>
    <p:sldId id="273" r:id="rId22"/>
    <p:sldId id="274" r:id="rId23"/>
    <p:sldId id="275" r:id="rId24"/>
    <p:sldId id="276" r:id="rId25"/>
    <p:sldId id="277" r:id="rId26"/>
    <p:sldId id="278" r:id="rId27"/>
    <p:sldId id="279" r:id="rId28"/>
    <p:sldId id="281" r:id="rId29"/>
    <p:sldId id="280" r:id="rId30"/>
  </p:sldIdLst>
  <p:sldSz cx="9144000" cy="6858000" type="screen4x3"/>
  <p:notesSz cx="6858000" cy="9144000"/>
  <p:custDataLst>
    <p:tags r:id="rId3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son, Jane" initials="WJ" lastIdx="4" clrIdx="0"/>
  <p:cmAuthor id="2" name="Wilson, Jane (MMO)" initials="WJ(" lastIdx="1" clrIdx="1"/>
  <p:cmAuthor id="3" name="Miller, Joseph (MMO)" initials="MJ(" lastIdx="5" clrIdx="2">
    <p:extLst>
      <p:ext uri="{19B8F6BF-5375-455C-9EA6-DF929625EA0E}">
        <p15:presenceInfo xmlns:p15="http://schemas.microsoft.com/office/powerpoint/2012/main" userId="S-1-5-21-2460336825-3585246265-3150112067-1451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88" autoAdjust="0"/>
    <p:restoredTop sz="71464" autoAdjust="0"/>
  </p:normalViewPr>
  <p:slideViewPr>
    <p:cSldViewPr>
      <p:cViewPr varScale="1">
        <p:scale>
          <a:sx n="93" d="100"/>
          <a:sy n="93" d="100"/>
        </p:scale>
        <p:origin x="780" y="78"/>
      </p:cViewPr>
      <p:guideLst>
        <p:guide orient="horz" pos="2160"/>
        <p:guide pos="2880"/>
      </p:guideLst>
    </p:cSldViewPr>
  </p:slideViewPr>
  <p:notesTextViewPr>
    <p:cViewPr>
      <p:scale>
        <a:sx n="75" d="100"/>
        <a:sy n="75" d="100"/>
      </p:scale>
      <p:origin x="0" y="0"/>
    </p:cViewPr>
  </p:notesTextViewPr>
  <p:sorterViewPr>
    <p:cViewPr>
      <p:scale>
        <a:sx n="100" d="100"/>
        <a:sy n="100" d="100"/>
      </p:scale>
      <p:origin x="0" y="-222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13T15:01:38.012" idx="2">
    <p:pos x="3542" y="2562"/>
    <p:text>Can we slim it down at all</p:text>
  </p:cm>
  <p:cm authorId="3" dt="2019-02-04T15:07:42.663" idx="2">
    <p:pos x="3542" y="2698"/>
    <p:text>Not really. Its an important end-to-end topic.</p:text>
    <p:extLst>
      <p:ext uri="{C676402C-5697-4E1C-873F-D02D1690AC5C}">
        <p15:threadingInfo xmlns:p15="http://schemas.microsoft.com/office/powerpoint/2012/main" timeZoneBias="0">
          <p15:parentCm authorId="1" idx="2"/>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0C9B57F-394A-44BD-9061-7A146D8A4636}" type="datetimeFigureOut">
              <a:rPr lang="en-GB"/>
              <a:pPr>
                <a:defRPr/>
              </a:pPr>
              <a:t>17/02/2021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9B0DFC65-DF39-4CC5-BD15-D1EBDB8FDA1D}" type="slidenum">
              <a:rPr lang="en-GB" altLang="en-US"/>
              <a:pPr>
                <a:defRPr/>
              </a:pPr>
              <a:t>‹#›</a:t>
            </a:fld>
            <a:endParaRPr lang="en-GB" altLang="en-US"/>
          </a:p>
        </p:txBody>
      </p:sp>
    </p:spTree>
    <p:extLst>
      <p:ext uri="{BB962C8B-B14F-4D97-AF65-F5344CB8AC3E}">
        <p14:creationId xmlns:p14="http://schemas.microsoft.com/office/powerpoint/2010/main" val="1534815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2D8AA9E9-C8D6-482B-9083-F6AFFAEE7114}" type="datetimeFigureOut">
              <a:rPr lang="en-GB"/>
              <a:pPr>
                <a:defRPr/>
              </a:pPr>
              <a:t>17/02/2021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5A23BD3-0C12-47ED-8F4F-5B319EBBDE28}" type="slidenum">
              <a:rPr lang="en-GB" altLang="en-US"/>
              <a:pPr>
                <a:defRPr/>
              </a:pPr>
              <a:t>‹#›</a:t>
            </a:fld>
            <a:endParaRPr lang="en-GB" altLang="en-US"/>
          </a:p>
        </p:txBody>
      </p:sp>
    </p:spTree>
    <p:extLst>
      <p:ext uri="{BB962C8B-B14F-4D97-AF65-F5344CB8AC3E}">
        <p14:creationId xmlns:p14="http://schemas.microsoft.com/office/powerpoint/2010/main" val="10145803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2ECAE2-D22F-4851-9336-1953A1D2E07D}" type="slidenum">
              <a:rPr lang="en-GB" altLang="en-US" smtClean="0">
                <a:latin typeface="Arial" panose="020B0604020202020204" pitchFamily="34" charset="0"/>
              </a:rPr>
              <a:pPr>
                <a:spcBef>
                  <a:spcPct val="0"/>
                </a:spcBef>
              </a:pPr>
              <a:t>2</a:t>
            </a:fld>
            <a:endParaRPr lang="en-GB" altLang="en-US">
              <a:latin typeface="Arial" panose="020B0604020202020204" pitchFamily="34" charset="0"/>
            </a:endParaRPr>
          </a:p>
        </p:txBody>
      </p:sp>
    </p:spTree>
    <p:extLst>
      <p:ext uri="{BB962C8B-B14F-4D97-AF65-F5344CB8AC3E}">
        <p14:creationId xmlns:p14="http://schemas.microsoft.com/office/powerpoint/2010/main" val="3601257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786410-FF88-4F76-BA57-C0E587F2B29D}" type="slidenum">
              <a:rPr lang="en-GB" altLang="en-US" smtClean="0">
                <a:latin typeface="Arial" panose="020B0604020202020204" pitchFamily="34" charset="0"/>
              </a:rPr>
              <a:pPr>
                <a:spcBef>
                  <a:spcPct val="0"/>
                </a:spcBef>
              </a:pPr>
              <a:t>11</a:t>
            </a:fld>
            <a:endParaRPr lang="en-GB" altLang="en-US">
              <a:latin typeface="Arial" panose="020B0604020202020204" pitchFamily="34" charset="0"/>
            </a:endParaRPr>
          </a:p>
        </p:txBody>
      </p:sp>
    </p:spTree>
    <p:extLst>
      <p:ext uri="{BB962C8B-B14F-4D97-AF65-F5344CB8AC3E}">
        <p14:creationId xmlns:p14="http://schemas.microsoft.com/office/powerpoint/2010/main" val="3452499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C78109-EA99-4DE6-AAC1-EA60E7A3DB0C}" type="slidenum">
              <a:rPr lang="en-GB" altLang="en-US" smtClean="0">
                <a:latin typeface="Arial" panose="020B0604020202020204" pitchFamily="34" charset="0"/>
              </a:rPr>
              <a:pPr>
                <a:spcBef>
                  <a:spcPct val="0"/>
                </a:spcBef>
              </a:pPr>
              <a:t>12</a:t>
            </a:fld>
            <a:endParaRPr lang="en-GB" altLang="en-US">
              <a:latin typeface="Arial" panose="020B0604020202020204" pitchFamily="34" charset="0"/>
            </a:endParaRPr>
          </a:p>
        </p:txBody>
      </p:sp>
    </p:spTree>
    <p:extLst>
      <p:ext uri="{BB962C8B-B14F-4D97-AF65-F5344CB8AC3E}">
        <p14:creationId xmlns:p14="http://schemas.microsoft.com/office/powerpoint/2010/main" val="2578737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CD1A24-6645-42D6-B865-68310D0FC18D}" type="slidenum">
              <a:rPr lang="en-GB" altLang="en-US" smtClean="0">
                <a:latin typeface="Arial" panose="020B0604020202020204" pitchFamily="34" charset="0"/>
              </a:rPr>
              <a:pPr>
                <a:spcBef>
                  <a:spcPct val="0"/>
                </a:spcBef>
              </a:pPr>
              <a:t>13</a:t>
            </a:fld>
            <a:endParaRPr lang="en-GB" altLang="en-US">
              <a:latin typeface="Arial" panose="020B0604020202020204" pitchFamily="34" charset="0"/>
            </a:endParaRPr>
          </a:p>
        </p:txBody>
      </p:sp>
    </p:spTree>
    <p:extLst>
      <p:ext uri="{BB962C8B-B14F-4D97-AF65-F5344CB8AC3E}">
        <p14:creationId xmlns:p14="http://schemas.microsoft.com/office/powerpoint/2010/main" val="272008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3174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3174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717B01-455B-4FD3-9F1B-E27079B276FA}" type="slidenum">
              <a:rPr lang="en-GB" altLang="en-US" smtClean="0">
                <a:latin typeface="Arial" panose="020B0604020202020204" pitchFamily="34" charset="0"/>
              </a:rPr>
              <a:pPr>
                <a:spcBef>
                  <a:spcPct val="0"/>
                </a:spcBef>
              </a:pPr>
              <a:t>14</a:t>
            </a:fld>
            <a:endParaRPr lang="en-GB" altLang="en-US">
              <a:latin typeface="Arial" panose="020B0604020202020204" pitchFamily="34" charset="0"/>
            </a:endParaRPr>
          </a:p>
        </p:txBody>
      </p:sp>
    </p:spTree>
    <p:extLst>
      <p:ext uri="{BB962C8B-B14F-4D97-AF65-F5344CB8AC3E}">
        <p14:creationId xmlns:p14="http://schemas.microsoft.com/office/powerpoint/2010/main" val="20826459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3379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3379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86D356-3A87-4FF1-BBEF-972EAA3AB3D4}" type="slidenum">
              <a:rPr lang="en-GB" altLang="en-US" smtClean="0">
                <a:latin typeface="Arial" panose="020B0604020202020204" pitchFamily="34" charset="0"/>
              </a:rPr>
              <a:pPr>
                <a:spcBef>
                  <a:spcPct val="0"/>
                </a:spcBef>
              </a:pPr>
              <a:t>15</a:t>
            </a:fld>
            <a:endParaRPr lang="en-GB" altLang="en-US">
              <a:latin typeface="Arial" panose="020B0604020202020204" pitchFamily="34" charset="0"/>
            </a:endParaRPr>
          </a:p>
        </p:txBody>
      </p:sp>
    </p:spTree>
    <p:extLst>
      <p:ext uri="{BB962C8B-B14F-4D97-AF65-F5344CB8AC3E}">
        <p14:creationId xmlns:p14="http://schemas.microsoft.com/office/powerpoint/2010/main" val="743795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a:p>
            <a:pPr eaLnBrk="1" hangingPunct="1">
              <a:spcBef>
                <a:spcPct val="0"/>
              </a:spcBef>
            </a:pPr>
            <a:endParaRPr lang="en-GB" altLang="en-US" dirty="0"/>
          </a:p>
        </p:txBody>
      </p:sp>
      <p:sp>
        <p:nvSpPr>
          <p:cNvPr id="3584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3584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950446-4524-4969-8A48-C9628759F751}" type="slidenum">
              <a:rPr lang="en-GB" altLang="en-US" smtClean="0">
                <a:latin typeface="Arial" panose="020B0604020202020204" pitchFamily="34" charset="0"/>
              </a:rPr>
              <a:pPr>
                <a:spcBef>
                  <a:spcPct val="0"/>
                </a:spcBef>
              </a:pPr>
              <a:t>16</a:t>
            </a:fld>
            <a:endParaRPr lang="en-GB" altLang="en-US">
              <a:latin typeface="Arial" panose="020B0604020202020204" pitchFamily="34" charset="0"/>
            </a:endParaRPr>
          </a:p>
        </p:txBody>
      </p:sp>
    </p:spTree>
    <p:extLst>
      <p:ext uri="{BB962C8B-B14F-4D97-AF65-F5344CB8AC3E}">
        <p14:creationId xmlns:p14="http://schemas.microsoft.com/office/powerpoint/2010/main" val="33136411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3789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3789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FE132C-C968-4DEC-92C5-5E8547542315}" type="slidenum">
              <a:rPr lang="en-GB" altLang="en-US" smtClean="0">
                <a:latin typeface="Arial" panose="020B0604020202020204" pitchFamily="34" charset="0"/>
              </a:rPr>
              <a:pPr>
                <a:spcBef>
                  <a:spcPct val="0"/>
                </a:spcBef>
              </a:pPr>
              <a:t>17</a:t>
            </a:fld>
            <a:endParaRPr lang="en-GB" altLang="en-US">
              <a:latin typeface="Arial" panose="020B0604020202020204" pitchFamily="34" charset="0"/>
            </a:endParaRPr>
          </a:p>
        </p:txBody>
      </p:sp>
    </p:spTree>
    <p:extLst>
      <p:ext uri="{BB962C8B-B14F-4D97-AF65-F5344CB8AC3E}">
        <p14:creationId xmlns:p14="http://schemas.microsoft.com/office/powerpoint/2010/main" val="18824764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3994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3994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055065-6229-42AE-8D9E-7BD1EA8FCBBC}" type="slidenum">
              <a:rPr lang="en-GB" altLang="en-US" smtClean="0">
                <a:latin typeface="Arial" panose="020B0604020202020204" pitchFamily="34" charset="0"/>
              </a:rPr>
              <a:pPr>
                <a:spcBef>
                  <a:spcPct val="0"/>
                </a:spcBef>
              </a:pPr>
              <a:t>18</a:t>
            </a:fld>
            <a:endParaRPr lang="en-GB" altLang="en-US">
              <a:latin typeface="Arial" panose="020B0604020202020204" pitchFamily="34" charset="0"/>
            </a:endParaRPr>
          </a:p>
        </p:txBody>
      </p:sp>
    </p:spTree>
    <p:extLst>
      <p:ext uri="{BB962C8B-B14F-4D97-AF65-F5344CB8AC3E}">
        <p14:creationId xmlns:p14="http://schemas.microsoft.com/office/powerpoint/2010/main" val="3944497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4198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4198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51C9B6-E736-4175-895B-9BC30F6DFAB1}" type="slidenum">
              <a:rPr lang="en-GB" altLang="en-US" smtClean="0">
                <a:latin typeface="Arial" panose="020B0604020202020204" pitchFamily="34" charset="0"/>
              </a:rPr>
              <a:pPr>
                <a:spcBef>
                  <a:spcPct val="0"/>
                </a:spcBef>
              </a:pPr>
              <a:t>19</a:t>
            </a:fld>
            <a:endParaRPr lang="en-GB" altLang="en-US">
              <a:latin typeface="Arial" panose="020B0604020202020204" pitchFamily="34" charset="0"/>
            </a:endParaRPr>
          </a:p>
        </p:txBody>
      </p:sp>
    </p:spTree>
    <p:extLst>
      <p:ext uri="{BB962C8B-B14F-4D97-AF65-F5344CB8AC3E}">
        <p14:creationId xmlns:p14="http://schemas.microsoft.com/office/powerpoint/2010/main" val="3709489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4403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4403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727F7A-3ABF-4A42-8140-820611024261}" type="slidenum">
              <a:rPr lang="en-GB" altLang="en-US" smtClean="0">
                <a:latin typeface="Arial" panose="020B0604020202020204" pitchFamily="34" charset="0"/>
              </a:rPr>
              <a:pPr>
                <a:spcBef>
                  <a:spcPct val="0"/>
                </a:spcBef>
              </a:pPr>
              <a:t>20</a:t>
            </a:fld>
            <a:endParaRPr lang="en-GB" altLang="en-US">
              <a:latin typeface="Arial" panose="020B0604020202020204" pitchFamily="34" charset="0"/>
            </a:endParaRPr>
          </a:p>
        </p:txBody>
      </p:sp>
    </p:spTree>
    <p:extLst>
      <p:ext uri="{BB962C8B-B14F-4D97-AF65-F5344CB8AC3E}">
        <p14:creationId xmlns:p14="http://schemas.microsoft.com/office/powerpoint/2010/main" val="103521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FF3F3B-15FD-419C-AABD-A432EB255A40}" type="slidenum">
              <a:rPr lang="en-GB" altLang="en-US" smtClean="0">
                <a:latin typeface="Arial" panose="020B0604020202020204" pitchFamily="34" charset="0"/>
              </a:rPr>
              <a:pPr>
                <a:spcBef>
                  <a:spcPct val="0"/>
                </a:spcBef>
              </a:pPr>
              <a:t>3</a:t>
            </a:fld>
            <a:endParaRPr lang="en-GB" altLang="en-US">
              <a:latin typeface="Arial" panose="020B0604020202020204" pitchFamily="34" charset="0"/>
            </a:endParaRPr>
          </a:p>
        </p:txBody>
      </p:sp>
    </p:spTree>
    <p:extLst>
      <p:ext uri="{BB962C8B-B14F-4D97-AF65-F5344CB8AC3E}">
        <p14:creationId xmlns:p14="http://schemas.microsoft.com/office/powerpoint/2010/main" val="22384836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4608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46085"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B8430C-88F4-4E72-809D-55214433F5CF}" type="slidenum">
              <a:rPr lang="en-GB" altLang="en-US" smtClean="0">
                <a:latin typeface="Arial" panose="020B0604020202020204" pitchFamily="34" charset="0"/>
              </a:rPr>
              <a:pPr>
                <a:spcBef>
                  <a:spcPct val="0"/>
                </a:spcBef>
              </a:pPr>
              <a:t>21</a:t>
            </a:fld>
            <a:endParaRPr lang="en-GB" altLang="en-US">
              <a:latin typeface="Arial" panose="020B0604020202020204" pitchFamily="34" charset="0"/>
            </a:endParaRPr>
          </a:p>
        </p:txBody>
      </p:sp>
    </p:spTree>
    <p:extLst>
      <p:ext uri="{BB962C8B-B14F-4D97-AF65-F5344CB8AC3E}">
        <p14:creationId xmlns:p14="http://schemas.microsoft.com/office/powerpoint/2010/main" val="18690058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4813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4813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09DD28-5948-4FA1-81EC-E589A92E5F3D}" type="slidenum">
              <a:rPr lang="en-GB" altLang="en-US" smtClean="0">
                <a:latin typeface="Arial" panose="020B0604020202020204" pitchFamily="34" charset="0"/>
              </a:rPr>
              <a:pPr>
                <a:spcBef>
                  <a:spcPct val="0"/>
                </a:spcBef>
              </a:pPr>
              <a:t>22</a:t>
            </a:fld>
            <a:endParaRPr lang="en-GB" altLang="en-US">
              <a:latin typeface="Arial" panose="020B0604020202020204" pitchFamily="34" charset="0"/>
            </a:endParaRPr>
          </a:p>
        </p:txBody>
      </p:sp>
    </p:spTree>
    <p:extLst>
      <p:ext uri="{BB962C8B-B14F-4D97-AF65-F5344CB8AC3E}">
        <p14:creationId xmlns:p14="http://schemas.microsoft.com/office/powerpoint/2010/main" val="6508101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018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5018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14291C-DA46-4892-A98E-45A80A56BC99}" type="slidenum">
              <a:rPr lang="en-GB" altLang="en-US" smtClean="0">
                <a:latin typeface="Arial" panose="020B0604020202020204" pitchFamily="34" charset="0"/>
              </a:rPr>
              <a:pPr>
                <a:spcBef>
                  <a:spcPct val="0"/>
                </a:spcBef>
              </a:pPr>
              <a:t>23</a:t>
            </a:fld>
            <a:endParaRPr lang="en-GB" altLang="en-US">
              <a:latin typeface="Arial" panose="020B0604020202020204" pitchFamily="34" charset="0"/>
            </a:endParaRPr>
          </a:p>
        </p:txBody>
      </p:sp>
    </p:spTree>
    <p:extLst>
      <p:ext uri="{BB962C8B-B14F-4D97-AF65-F5344CB8AC3E}">
        <p14:creationId xmlns:p14="http://schemas.microsoft.com/office/powerpoint/2010/main" val="19449924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018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5018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14291C-DA46-4892-A98E-45A80A56BC99}" type="slidenum">
              <a:rPr lang="en-GB" altLang="en-US" smtClean="0">
                <a:latin typeface="Arial" panose="020B0604020202020204" pitchFamily="34" charset="0"/>
              </a:rPr>
              <a:pPr>
                <a:spcBef>
                  <a:spcPct val="0"/>
                </a:spcBef>
              </a:pPr>
              <a:t>24</a:t>
            </a:fld>
            <a:endParaRPr lang="en-GB" altLang="en-US">
              <a:latin typeface="Arial" panose="020B0604020202020204" pitchFamily="34" charset="0"/>
            </a:endParaRPr>
          </a:p>
        </p:txBody>
      </p:sp>
    </p:spTree>
    <p:extLst>
      <p:ext uri="{BB962C8B-B14F-4D97-AF65-F5344CB8AC3E}">
        <p14:creationId xmlns:p14="http://schemas.microsoft.com/office/powerpoint/2010/main" val="1003609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222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GB" altLang="en-US">
                <a:latin typeface="Arial" panose="020B0604020202020204" pitchFamily="34" charset="0"/>
                <a:cs typeface="Arial" panose="020B0604020202020204" pitchFamily="34" charset="0"/>
              </a:rPr>
              <a:t>LG14 File preparation</a:t>
            </a:r>
          </a:p>
        </p:txBody>
      </p:sp>
      <p:sp>
        <p:nvSpPr>
          <p:cNvPr id="5222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1B26CD-3862-4F93-BE40-F837863B021A}" type="slidenum">
              <a:rPr lang="en-GB" altLang="en-US" smtClean="0">
                <a:latin typeface="Arial" panose="020B0604020202020204" pitchFamily="34" charset="0"/>
              </a:rPr>
              <a:pPr>
                <a:spcBef>
                  <a:spcPct val="0"/>
                </a:spcBef>
              </a:pPr>
              <a:t>25</a:t>
            </a:fld>
            <a:endParaRPr lang="en-GB" altLang="en-US">
              <a:latin typeface="Arial" panose="020B0604020202020204" pitchFamily="34" charset="0"/>
            </a:endParaRPr>
          </a:p>
        </p:txBody>
      </p:sp>
    </p:spTree>
    <p:extLst>
      <p:ext uri="{BB962C8B-B14F-4D97-AF65-F5344CB8AC3E}">
        <p14:creationId xmlns:p14="http://schemas.microsoft.com/office/powerpoint/2010/main" val="186401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65EA9B8-F4CD-4788-BC94-6A195CE30FE7}" type="slidenum">
              <a:rPr lang="en-GB" altLang="en-US" smtClean="0">
                <a:latin typeface="Arial" panose="020B0604020202020204" pitchFamily="34" charset="0"/>
              </a:rPr>
              <a:pPr>
                <a:spcBef>
                  <a:spcPct val="0"/>
                </a:spcBef>
              </a:pPr>
              <a:t>4</a:t>
            </a:fld>
            <a:endParaRPr lang="en-GB" altLang="en-US">
              <a:latin typeface="Arial" panose="020B0604020202020204" pitchFamily="34" charset="0"/>
            </a:endParaRPr>
          </a:p>
        </p:txBody>
      </p:sp>
    </p:spTree>
    <p:extLst>
      <p:ext uri="{BB962C8B-B14F-4D97-AF65-F5344CB8AC3E}">
        <p14:creationId xmlns:p14="http://schemas.microsoft.com/office/powerpoint/2010/main" val="2567074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3D7EFEE-9BA3-4668-BC8A-87EDA3FF7A1C}" type="slidenum">
              <a:rPr lang="en-GB" altLang="en-US" smtClean="0">
                <a:latin typeface="Arial" panose="020B0604020202020204" pitchFamily="34" charset="0"/>
              </a:rPr>
              <a:pPr>
                <a:spcBef>
                  <a:spcPct val="0"/>
                </a:spcBef>
              </a:pPr>
              <a:t>5</a:t>
            </a:fld>
            <a:endParaRPr lang="en-GB" altLang="en-US">
              <a:latin typeface="Arial" panose="020B0604020202020204" pitchFamily="34" charset="0"/>
            </a:endParaRPr>
          </a:p>
        </p:txBody>
      </p:sp>
    </p:spTree>
    <p:extLst>
      <p:ext uri="{BB962C8B-B14F-4D97-AF65-F5344CB8AC3E}">
        <p14:creationId xmlns:p14="http://schemas.microsoft.com/office/powerpoint/2010/main" val="666497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b="1"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B340AC-A68F-47E5-84EB-DBC2AB80FFC3}" type="slidenum">
              <a:rPr lang="en-GB" altLang="en-US" smtClean="0">
                <a:latin typeface="Arial" panose="020B0604020202020204" pitchFamily="34" charset="0"/>
              </a:rPr>
              <a:pPr>
                <a:spcBef>
                  <a:spcPct val="0"/>
                </a:spcBef>
              </a:pPr>
              <a:t>6</a:t>
            </a:fld>
            <a:endParaRPr lang="en-GB" altLang="en-US">
              <a:latin typeface="Arial" panose="020B0604020202020204" pitchFamily="34" charset="0"/>
            </a:endParaRPr>
          </a:p>
        </p:txBody>
      </p:sp>
    </p:spTree>
    <p:extLst>
      <p:ext uri="{BB962C8B-B14F-4D97-AF65-F5344CB8AC3E}">
        <p14:creationId xmlns:p14="http://schemas.microsoft.com/office/powerpoint/2010/main" val="2088922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A4B0DF-951A-46F8-961F-B2209FC59742}" type="slidenum">
              <a:rPr lang="en-GB" altLang="en-US" smtClean="0">
                <a:latin typeface="Arial" panose="020B0604020202020204" pitchFamily="34" charset="0"/>
              </a:rPr>
              <a:pPr>
                <a:spcBef>
                  <a:spcPct val="0"/>
                </a:spcBef>
              </a:pPr>
              <a:t>7</a:t>
            </a:fld>
            <a:endParaRPr lang="en-GB" altLang="en-US">
              <a:latin typeface="Arial" panose="020B0604020202020204" pitchFamily="34" charset="0"/>
            </a:endParaRPr>
          </a:p>
        </p:txBody>
      </p:sp>
    </p:spTree>
    <p:extLst>
      <p:ext uri="{BB962C8B-B14F-4D97-AF65-F5344CB8AC3E}">
        <p14:creationId xmlns:p14="http://schemas.microsoft.com/office/powerpoint/2010/main" val="577798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3783A9-1E33-4F3F-8954-588471D54E26}" type="slidenum">
              <a:rPr lang="en-GB" altLang="en-US" smtClean="0">
                <a:latin typeface="Arial" panose="020B0604020202020204" pitchFamily="34" charset="0"/>
              </a:rPr>
              <a:pPr>
                <a:spcBef>
                  <a:spcPct val="0"/>
                </a:spcBef>
              </a:pPr>
              <a:t>8</a:t>
            </a:fld>
            <a:endParaRPr lang="en-GB" altLang="en-US">
              <a:latin typeface="Arial" panose="020B0604020202020204" pitchFamily="34" charset="0"/>
            </a:endParaRPr>
          </a:p>
        </p:txBody>
      </p:sp>
    </p:spTree>
    <p:extLst>
      <p:ext uri="{BB962C8B-B14F-4D97-AF65-F5344CB8AC3E}">
        <p14:creationId xmlns:p14="http://schemas.microsoft.com/office/powerpoint/2010/main" val="511409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8D535E-E76D-4193-97EF-F2A40A11B4BC}" type="slidenum">
              <a:rPr lang="en-GB" altLang="en-US" smtClean="0">
                <a:latin typeface="Arial" panose="020B0604020202020204" pitchFamily="34" charset="0"/>
              </a:rPr>
              <a:pPr>
                <a:spcBef>
                  <a:spcPct val="0"/>
                </a:spcBef>
              </a:pPr>
              <a:t>9</a:t>
            </a:fld>
            <a:endParaRPr lang="en-GB" altLang="en-US">
              <a:latin typeface="Arial" panose="020B0604020202020204" pitchFamily="34" charset="0"/>
            </a:endParaRPr>
          </a:p>
        </p:txBody>
      </p:sp>
    </p:spTree>
    <p:extLst>
      <p:ext uri="{BB962C8B-B14F-4D97-AF65-F5344CB8AC3E}">
        <p14:creationId xmlns:p14="http://schemas.microsoft.com/office/powerpoint/2010/main" val="1421322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DCD1CC-F6F3-41C8-A589-C1C85D8F7400}" type="slidenum">
              <a:rPr lang="en-GB" altLang="en-US" smtClean="0">
                <a:latin typeface="Arial" panose="020B0604020202020204" pitchFamily="34" charset="0"/>
              </a:rPr>
              <a:pPr>
                <a:spcBef>
                  <a:spcPct val="0"/>
                </a:spcBef>
              </a:pPr>
              <a:t>10</a:t>
            </a:fld>
            <a:endParaRPr lang="en-GB" altLang="en-US">
              <a:latin typeface="Arial" panose="020B0604020202020204" pitchFamily="34" charset="0"/>
            </a:endParaRPr>
          </a:p>
        </p:txBody>
      </p:sp>
    </p:spTree>
    <p:extLst>
      <p:ext uri="{BB962C8B-B14F-4D97-AF65-F5344CB8AC3E}">
        <p14:creationId xmlns:p14="http://schemas.microsoft.com/office/powerpoint/2010/main" val="2518944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00038" y="260350"/>
            <a:ext cx="2519362"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4">
            <a:extLst>
              <a:ext uri="{28A0092B-C50C-407E-A947-70E740481C1C}">
                <a14:useLocalDpi xmlns:a14="http://schemas.microsoft.com/office/drawing/2010/main" val="0"/>
              </a:ext>
            </a:extLst>
          </a:blip>
          <a:srcRect l="14700" r="28600"/>
          <a:stretch>
            <a:fillRect/>
          </a:stretch>
        </p:blipFill>
        <p:spPr bwMode="auto">
          <a:xfrm>
            <a:off x="3068638" y="0"/>
            <a:ext cx="5832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95536" y="4149081"/>
            <a:ext cx="8568952" cy="936104"/>
          </a:xfrm>
        </p:spPr>
        <p:txBody>
          <a:bodyPr/>
          <a:lstStyle>
            <a:lvl1pPr>
              <a:defRPr b="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395536" y="5157192"/>
            <a:ext cx="8568952"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20011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468313" y="981075"/>
            <a:ext cx="7991475"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82615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980728"/>
            <a:ext cx="3970784"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572000" y="980728"/>
            <a:ext cx="3960440"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680070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80728"/>
            <a:ext cx="3970784"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4572000" y="980728"/>
            <a:ext cx="3887415"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sz="half" idx="10"/>
          </p:nvPr>
        </p:nvSpPr>
        <p:spPr>
          <a:xfrm>
            <a:off x="457200" y="1772816"/>
            <a:ext cx="3970784"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1" name="Content Placeholder 3"/>
          <p:cNvSpPr>
            <a:spLocks noGrp="1"/>
          </p:cNvSpPr>
          <p:nvPr>
            <p:ph sz="half" idx="2"/>
          </p:nvPr>
        </p:nvSpPr>
        <p:spPr>
          <a:xfrm>
            <a:off x="4572000" y="1772816"/>
            <a:ext cx="396044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3"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22487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640268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5747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8313" y="260350"/>
            <a:ext cx="80645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908050"/>
            <a:ext cx="8075613"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5" name="Rectangle 4"/>
          <p:cNvSpPr/>
          <p:nvPr userDrawn="1"/>
        </p:nvSpPr>
        <p:spPr>
          <a:xfrm>
            <a:off x="8893175" y="0"/>
            <a:ext cx="250825"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Tree>
  </p:cSld>
  <p:clrMap bg1="lt1" tx1="dk1" bg2="lt2" tx2="dk2" accent1="accent1" accent2="accent2" accent3="accent3" accent4="accent4" accent5="accent5" accent6="accent6" hlink="hlink" folHlink="folHlink"/>
  <p:sldLayoutIdLst>
    <p:sldLayoutId id="2147483739" r:id="rId1"/>
    <p:sldLayoutId id="2147483734" r:id="rId2"/>
    <p:sldLayoutId id="2147483735" r:id="rId3"/>
    <p:sldLayoutId id="2147483736" r:id="rId4"/>
    <p:sldLayoutId id="2147483737" r:id="rId5"/>
    <p:sldLayoutId id="2147483738"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comments" Target="../comments/commen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26.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149725"/>
            <a:ext cx="9144000" cy="165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grpSp>
        <p:nvGrpSpPr>
          <p:cNvPr id="5123" name="Group 5"/>
          <p:cNvGrpSpPr>
            <a:grpSpLocks/>
          </p:cNvGrpSpPr>
          <p:nvPr/>
        </p:nvGrpSpPr>
        <p:grpSpPr bwMode="auto">
          <a:xfrm>
            <a:off x="107950" y="6256338"/>
            <a:ext cx="2898775" cy="488950"/>
            <a:chOff x="88985" y="6309320"/>
            <a:chExt cx="2898839" cy="489776"/>
          </a:xfrm>
        </p:grpSpPr>
        <p:pic>
          <p:nvPicPr>
            <p:cNvPr id="5125" name="Picture 6" descr="OCL_P07_F06_Ocean Logo EM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4" name="Title 1"/>
          <p:cNvSpPr>
            <a:spLocks noGrp="1"/>
          </p:cNvSpPr>
          <p:nvPr>
            <p:ph type="ctrTitle"/>
          </p:nvPr>
        </p:nvSpPr>
        <p:spPr>
          <a:xfrm>
            <a:off x="395288" y="4221163"/>
            <a:ext cx="8569325" cy="1439862"/>
          </a:xfrm>
        </p:spPr>
        <p:txBody>
          <a:bodyPr/>
          <a:lstStyle/>
          <a:p>
            <a:pPr eaLnBrk="1" hangingPunct="1"/>
            <a:r>
              <a:rPr lang="en-GB" altLang="en-US" sz="3800" b="1">
                <a:solidFill>
                  <a:srgbClr val="00B050"/>
                </a:solidFill>
              </a:rPr>
              <a:t>Criminal Procedure and Investigations Act 1996 (CPIA) and Disclosure</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7"/>
          <p:cNvSpPr txBox="1">
            <a:spLocks noChangeArrowheads="1"/>
          </p:cNvSpPr>
          <p:nvPr/>
        </p:nvSpPr>
        <p:spPr bwMode="auto">
          <a:xfrm>
            <a:off x="179388" y="1143000"/>
            <a:ext cx="84963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Specific items to be retained:</a:t>
            </a:r>
          </a:p>
          <a:p>
            <a:pPr eaLnBrk="1" hangingPunct="1">
              <a:spcBef>
                <a:spcPct val="0"/>
              </a:spcBef>
              <a:buClrTx/>
              <a:buFontTx/>
              <a:buNone/>
            </a:pPr>
            <a:endParaRPr lang="en-GB" altLang="en-US" sz="1600"/>
          </a:p>
          <a:p>
            <a:pPr eaLnBrk="1" hangingPunct="1">
              <a:spcBef>
                <a:spcPct val="0"/>
              </a:spcBef>
              <a:buClrTx/>
              <a:buFontTx/>
              <a:buNone/>
            </a:pPr>
            <a:r>
              <a:rPr lang="en-GB" altLang="en-US"/>
              <a:t>	- Interview records</a:t>
            </a:r>
          </a:p>
          <a:p>
            <a:pPr eaLnBrk="1" hangingPunct="1">
              <a:spcBef>
                <a:spcPct val="0"/>
              </a:spcBef>
              <a:buClrTx/>
              <a:buFontTx/>
              <a:buNone/>
            </a:pPr>
            <a:endParaRPr lang="en-GB" altLang="en-US" sz="1400"/>
          </a:p>
          <a:p>
            <a:pPr eaLnBrk="1" hangingPunct="1">
              <a:spcBef>
                <a:spcPct val="0"/>
              </a:spcBef>
              <a:buClrTx/>
              <a:buFontTx/>
              <a:buNone/>
            </a:pPr>
            <a:r>
              <a:rPr lang="en-GB" altLang="en-US"/>
              <a:t>	- Communications relating to expert witnesses</a:t>
            </a:r>
          </a:p>
          <a:p>
            <a:pPr eaLnBrk="1" hangingPunct="1">
              <a:spcBef>
                <a:spcPct val="0"/>
              </a:spcBef>
              <a:buClrTx/>
              <a:buFontTx/>
              <a:buNone/>
            </a:pPr>
            <a:endParaRPr lang="en-GB" altLang="en-US" sz="1400"/>
          </a:p>
          <a:p>
            <a:pPr eaLnBrk="1" hangingPunct="1">
              <a:spcBef>
                <a:spcPct val="0"/>
              </a:spcBef>
              <a:buClrTx/>
              <a:buFontTx/>
              <a:buNone/>
            </a:pPr>
            <a:r>
              <a:rPr lang="en-GB" altLang="en-US"/>
              <a:t>	- Any material which casts doubt on reliability of a 	witness</a:t>
            </a:r>
          </a:p>
          <a:p>
            <a:pPr eaLnBrk="1" hangingPunct="1">
              <a:spcBef>
                <a:spcPct val="0"/>
              </a:spcBef>
              <a:buClrTx/>
              <a:buFontTx/>
              <a:buNone/>
            </a:pPr>
            <a:endParaRPr lang="en-GB" altLang="en-US" sz="1400"/>
          </a:p>
          <a:p>
            <a:pPr eaLnBrk="1" hangingPunct="1">
              <a:spcBef>
                <a:spcPct val="0"/>
              </a:spcBef>
              <a:buClrTx/>
              <a:buFontTx/>
              <a:buNone/>
            </a:pPr>
            <a:r>
              <a:rPr lang="en-GB" altLang="en-US"/>
              <a:t>	- Letters / emails sent to all parties to the investigation</a:t>
            </a:r>
          </a:p>
        </p:txBody>
      </p:sp>
      <p:sp>
        <p:nvSpPr>
          <p:cNvPr id="20483"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p:cNvSpPr txBox="1">
            <a:spLocks noChangeArrowheads="1"/>
          </p:cNvSpPr>
          <p:nvPr/>
        </p:nvSpPr>
        <p:spPr bwMode="auto">
          <a:xfrm>
            <a:off x="179388" y="1143000"/>
            <a:ext cx="84963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lnSpc>
                <a:spcPct val="150000"/>
              </a:lnSpc>
              <a:spcBef>
                <a:spcPct val="0"/>
              </a:spcBef>
              <a:buClrTx/>
              <a:buFontTx/>
              <a:buNone/>
            </a:pPr>
            <a:r>
              <a:rPr lang="en-GB" altLang="en-US"/>
              <a:t>	Where an investigator believes that someone not 	involved in the investigation may have some material 	that could be relevant to the offence, then it is the 	responsibility of the investigator to inform that person 	that they must retain that material in case a request is 	made for its revelation</a:t>
            </a:r>
          </a:p>
        </p:txBody>
      </p:sp>
      <p:sp>
        <p:nvSpPr>
          <p:cNvPr id="22531"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7"/>
          <p:cNvSpPr txBox="1">
            <a:spLocks noChangeArrowheads="1"/>
          </p:cNvSpPr>
          <p:nvPr/>
        </p:nvSpPr>
        <p:spPr bwMode="auto">
          <a:xfrm>
            <a:off x="179388" y="1143000"/>
            <a:ext cx="84963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How long must items be retained for?</a:t>
            </a:r>
          </a:p>
          <a:p>
            <a:pPr eaLnBrk="1" hangingPunct="1">
              <a:spcBef>
                <a:spcPct val="0"/>
              </a:spcBef>
              <a:buClrTx/>
              <a:buFontTx/>
              <a:buNone/>
            </a:pPr>
            <a:endParaRPr lang="en-GB" altLang="en-US" sz="1200"/>
          </a:p>
          <a:p>
            <a:pPr eaLnBrk="1" hangingPunct="1">
              <a:spcBef>
                <a:spcPct val="0"/>
              </a:spcBef>
              <a:buClrTx/>
              <a:buFontTx/>
              <a:buNone/>
            </a:pPr>
            <a:r>
              <a:rPr lang="en-GB" altLang="en-US"/>
              <a:t>	Must be retained at least until:</a:t>
            </a:r>
          </a:p>
          <a:p>
            <a:pPr eaLnBrk="1" hangingPunct="1">
              <a:spcBef>
                <a:spcPct val="0"/>
              </a:spcBef>
              <a:buClrTx/>
              <a:buFontTx/>
              <a:buNone/>
            </a:pPr>
            <a:endParaRPr lang="en-GB" altLang="en-US" sz="800"/>
          </a:p>
          <a:p>
            <a:pPr eaLnBrk="1" hangingPunct="1">
              <a:spcBef>
                <a:spcPct val="0"/>
              </a:spcBef>
              <a:buClrTx/>
              <a:buFontTx/>
              <a:buNone/>
            </a:pPr>
            <a:r>
              <a:rPr lang="en-GB" altLang="en-US"/>
              <a:t>		- accused is acquitted</a:t>
            </a:r>
          </a:p>
          <a:p>
            <a:pPr eaLnBrk="1" hangingPunct="1">
              <a:spcBef>
                <a:spcPct val="0"/>
              </a:spcBef>
              <a:buClrTx/>
              <a:buFontTx/>
              <a:buNone/>
            </a:pPr>
            <a:endParaRPr lang="en-GB" altLang="en-US" sz="800"/>
          </a:p>
          <a:p>
            <a:pPr eaLnBrk="1" hangingPunct="1">
              <a:spcBef>
                <a:spcPct val="0"/>
              </a:spcBef>
              <a:buClrTx/>
              <a:buFontTx/>
              <a:buNone/>
            </a:pPr>
            <a:r>
              <a:rPr lang="en-GB" altLang="en-US"/>
              <a:t>		- accused is convicted</a:t>
            </a:r>
          </a:p>
          <a:p>
            <a:pPr eaLnBrk="1" hangingPunct="1">
              <a:spcBef>
                <a:spcPct val="0"/>
              </a:spcBef>
              <a:buClrTx/>
              <a:buFontTx/>
              <a:buNone/>
            </a:pPr>
            <a:endParaRPr lang="en-GB" altLang="en-US" sz="600"/>
          </a:p>
          <a:p>
            <a:pPr eaLnBrk="1" hangingPunct="1">
              <a:spcBef>
                <a:spcPct val="0"/>
              </a:spcBef>
              <a:buClrTx/>
              <a:buFontTx/>
              <a:buNone/>
            </a:pPr>
            <a:r>
              <a:rPr lang="en-GB" altLang="en-US"/>
              <a:t>		or</a:t>
            </a:r>
          </a:p>
          <a:p>
            <a:pPr eaLnBrk="1" hangingPunct="1">
              <a:spcBef>
                <a:spcPct val="0"/>
              </a:spcBef>
              <a:buClrTx/>
              <a:buFontTx/>
              <a:buNone/>
            </a:pPr>
            <a:endParaRPr lang="en-GB" altLang="en-US" sz="800"/>
          </a:p>
          <a:p>
            <a:pPr eaLnBrk="1" hangingPunct="1">
              <a:spcBef>
                <a:spcPct val="0"/>
              </a:spcBef>
              <a:buClrTx/>
              <a:buFontTx/>
              <a:buNone/>
            </a:pPr>
            <a:r>
              <a:rPr lang="en-GB" altLang="en-US"/>
              <a:t>		- prosecution decides not to proceed</a:t>
            </a:r>
          </a:p>
          <a:p>
            <a:pPr eaLnBrk="1" hangingPunct="1">
              <a:spcBef>
                <a:spcPct val="0"/>
              </a:spcBef>
              <a:buClrTx/>
              <a:buFontTx/>
              <a:buNone/>
            </a:pPr>
            <a:endParaRPr lang="en-GB" altLang="en-US" sz="1600"/>
          </a:p>
          <a:p>
            <a:pPr eaLnBrk="1" hangingPunct="1">
              <a:spcBef>
                <a:spcPct val="0"/>
              </a:spcBef>
              <a:buClrTx/>
              <a:buFontTx/>
              <a:buNone/>
            </a:pPr>
            <a:r>
              <a:rPr lang="en-GB" altLang="en-US"/>
              <a:t>	When convicted, must be retained for six months from 	date of conviction or until the end of any appeal</a:t>
            </a:r>
          </a:p>
        </p:txBody>
      </p:sp>
      <p:sp>
        <p:nvSpPr>
          <p:cNvPr id="24579"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7"/>
          <p:cNvSpPr txBox="1">
            <a:spLocks noChangeArrowheads="1"/>
          </p:cNvSpPr>
          <p:nvPr/>
        </p:nvSpPr>
        <p:spPr bwMode="auto">
          <a:xfrm>
            <a:off x="179388" y="1143000"/>
            <a:ext cx="84963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dirty="0">
                <a:solidFill>
                  <a:srgbClr val="00B050"/>
                </a:solidFill>
              </a:rPr>
              <a:t>CPIA Code of Practice</a:t>
            </a:r>
          </a:p>
          <a:p>
            <a:pPr eaLnBrk="1" hangingPunct="1">
              <a:spcBef>
                <a:spcPct val="0"/>
              </a:spcBef>
              <a:buClrTx/>
              <a:buFontTx/>
              <a:buNone/>
            </a:pPr>
            <a:endParaRPr lang="en-GB" altLang="en-US" sz="1600" dirty="0"/>
          </a:p>
          <a:p>
            <a:pPr eaLnBrk="1" hangingPunct="1">
              <a:spcBef>
                <a:spcPct val="0"/>
              </a:spcBef>
              <a:buClrTx/>
              <a:buFontTx/>
              <a:buNone/>
            </a:pPr>
            <a:r>
              <a:rPr lang="en-GB" altLang="en-US" dirty="0"/>
              <a:t>Importantly, the duty to retain also extends to items that may be liable for disclosure. </a:t>
            </a:r>
          </a:p>
          <a:p>
            <a:pPr eaLnBrk="1" hangingPunct="1">
              <a:spcBef>
                <a:spcPct val="0"/>
              </a:spcBef>
              <a:buClrTx/>
              <a:buFontTx/>
              <a:buNone/>
            </a:pPr>
            <a:endParaRPr lang="en-GB" altLang="en-US" dirty="0"/>
          </a:p>
          <a:p>
            <a:pPr eaLnBrk="1" hangingPunct="1">
              <a:spcBef>
                <a:spcPct val="0"/>
              </a:spcBef>
              <a:buClrTx/>
              <a:buFontTx/>
              <a:buNone/>
            </a:pPr>
            <a:r>
              <a:rPr lang="en-GB" altLang="en-US" dirty="0"/>
              <a:t>It is very important that disclosure is done correctly and the next slides cover our responsibilities for disclosure. </a:t>
            </a:r>
          </a:p>
        </p:txBody>
      </p:sp>
      <p:sp>
        <p:nvSpPr>
          <p:cNvPr id="28675"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What is disclosure?</a:t>
            </a:r>
          </a:p>
        </p:txBody>
      </p:sp>
      <p:sp>
        <p:nvSpPr>
          <p:cNvPr id="30723" name="Content Placeholder 2"/>
          <p:cNvSpPr>
            <a:spLocks noGrp="1"/>
          </p:cNvSpPr>
          <p:nvPr>
            <p:ph type="body" sz="quarter" idx="10"/>
          </p:nvPr>
        </p:nvSpPr>
        <p:spPr/>
        <p:txBody>
          <a:bodyPr/>
          <a:lstStyle/>
          <a:p>
            <a:pPr eaLnBrk="1" hangingPunct="1"/>
            <a:r>
              <a:rPr lang="en-GB" altLang="en-US"/>
              <a:t>Disclosure is providing the defence with copies of, or access to, any material which is not being used by the prosecution to prove their case, and which might reasonably be considered capable of undermining the case for the prosecution against the accused, or of assisting the case for the accused.</a:t>
            </a:r>
          </a:p>
          <a:p>
            <a:pPr eaLnBrk="1" hangingPunct="1"/>
            <a:endParaRPr lang="en-GB" altLang="en-US"/>
          </a:p>
          <a:p>
            <a:pPr eaLnBrk="1" hangingPunct="1"/>
            <a:r>
              <a:rPr lang="en-GB" altLang="en-US"/>
              <a:t>It is a vitally important principle of law that the defendant shall be given the opportunity to defend himself.  Disclosure is there to assist with that.  </a:t>
            </a:r>
          </a:p>
          <a:p>
            <a:pPr eaLnBrk="1" hangingPunct="1"/>
            <a:endParaRPr lang="en-GB" altLang="en-US"/>
          </a:p>
          <a:p>
            <a:pPr eaLnBrk="1" hangingPunct="1"/>
            <a:r>
              <a:rPr lang="en-GB" altLang="en-US"/>
              <a:t>It is not a one way door; there are obligations regarding disclosure that fall to the defendant as well.</a:t>
            </a:r>
          </a:p>
          <a:p>
            <a:pPr eaLnBrk="1" hangingPunct="1"/>
            <a:endParaRPr lang="en-GB" altLang="en-US"/>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68313" y="260350"/>
            <a:ext cx="8064500" cy="647700"/>
          </a:xfrm>
        </p:spPr>
        <p:txBody>
          <a:bodyPr/>
          <a:lstStyle/>
          <a:p>
            <a:pPr algn="ctr" eaLnBrk="1" hangingPunct="1"/>
            <a:r>
              <a:rPr lang="en-GB" altLang="en-US" b="1" dirty="0">
                <a:solidFill>
                  <a:srgbClr val="0070C0"/>
                </a:solidFill>
              </a:rPr>
              <a:t>Why do we have disclosure?</a:t>
            </a:r>
          </a:p>
        </p:txBody>
      </p:sp>
      <p:sp>
        <p:nvSpPr>
          <p:cNvPr id="19459" name="Content Placeholder 2"/>
          <p:cNvSpPr>
            <a:spLocks noGrp="1"/>
          </p:cNvSpPr>
          <p:nvPr>
            <p:ph type="body" sz="quarter" idx="10"/>
          </p:nvPr>
        </p:nvSpPr>
        <p:spPr/>
        <p:txBody>
          <a:bodyPr>
            <a:normAutofit fontScale="92500" lnSpcReduction="10000"/>
          </a:bodyPr>
          <a:lstStyle/>
          <a:p>
            <a:pPr eaLnBrk="1" hangingPunct="1">
              <a:buFont typeface="Arial" charset="0"/>
              <a:buChar char="•"/>
              <a:defRPr/>
            </a:pPr>
            <a:r>
              <a:rPr lang="en-GB" sz="2600" dirty="0">
                <a:latin typeface="Arial" charset="0"/>
                <a:cs typeface="Arial" charset="0"/>
              </a:rPr>
              <a:t>Requirements set down in a number of Statutes:</a:t>
            </a:r>
          </a:p>
          <a:p>
            <a:pPr eaLnBrk="1" hangingPunct="1">
              <a:buFont typeface="Arial" charset="0"/>
              <a:buNone/>
              <a:defRPr/>
            </a:pPr>
            <a:endParaRPr lang="en-GB" dirty="0">
              <a:latin typeface="Arial" charset="0"/>
              <a:cs typeface="Arial" charset="0"/>
            </a:endParaRPr>
          </a:p>
          <a:p>
            <a:pPr lvl="1" eaLnBrk="1" hangingPunct="1">
              <a:buFont typeface="Arial" charset="0"/>
              <a:buChar char="–"/>
              <a:defRPr/>
            </a:pPr>
            <a:r>
              <a:rPr lang="en-GB" sz="2400" dirty="0">
                <a:latin typeface="Arial" charset="0"/>
                <a:cs typeface="Arial" charset="0"/>
              </a:rPr>
              <a:t>Criminal Procedure and Investigations Act 1996 (CPIA)</a:t>
            </a:r>
          </a:p>
          <a:p>
            <a:pPr lvl="1" eaLnBrk="1" hangingPunct="1">
              <a:buFont typeface="Arial" charset="0"/>
              <a:buChar char="–"/>
              <a:defRPr/>
            </a:pPr>
            <a:endParaRPr lang="en-GB" sz="2400" dirty="0">
              <a:latin typeface="Arial" charset="0"/>
              <a:cs typeface="Arial" charset="0"/>
            </a:endParaRPr>
          </a:p>
          <a:p>
            <a:pPr lvl="1" eaLnBrk="1" hangingPunct="1">
              <a:buFont typeface="Arial" charset="0"/>
              <a:buChar char="–"/>
              <a:defRPr/>
            </a:pPr>
            <a:r>
              <a:rPr lang="en-GB" sz="2400" dirty="0">
                <a:latin typeface="Arial" charset="0"/>
                <a:cs typeface="Arial" charset="0"/>
              </a:rPr>
              <a:t>The Criminal Procedure Rules</a:t>
            </a:r>
          </a:p>
          <a:p>
            <a:pPr lvl="1" eaLnBrk="1" hangingPunct="1">
              <a:buFont typeface="Arial" charset="0"/>
              <a:buChar char="–"/>
              <a:defRPr/>
            </a:pPr>
            <a:endParaRPr lang="en-GB" sz="2400" dirty="0">
              <a:latin typeface="Arial" charset="0"/>
              <a:cs typeface="Arial" charset="0"/>
            </a:endParaRPr>
          </a:p>
          <a:p>
            <a:pPr lvl="1" eaLnBrk="1" hangingPunct="1">
              <a:buFont typeface="Arial" charset="0"/>
              <a:buChar char="–"/>
              <a:defRPr/>
            </a:pPr>
            <a:r>
              <a:rPr lang="en-GB" sz="2400" dirty="0">
                <a:latin typeface="Arial" charset="0"/>
                <a:cs typeface="Arial" charset="0"/>
              </a:rPr>
              <a:t>Magistrates’ Courts (Criminal Procedure and Investigations Act 1996) (Disclosure) Rules 1997</a:t>
            </a:r>
          </a:p>
          <a:p>
            <a:pPr lvl="1" eaLnBrk="1" hangingPunct="1">
              <a:buFont typeface="Arial" charset="0"/>
              <a:buChar char="–"/>
              <a:defRPr/>
            </a:pPr>
            <a:endParaRPr lang="en-GB" sz="2400" dirty="0">
              <a:latin typeface="Arial" charset="0"/>
              <a:cs typeface="Arial" charset="0"/>
            </a:endParaRPr>
          </a:p>
          <a:p>
            <a:pPr lvl="1" eaLnBrk="1" hangingPunct="1">
              <a:buFont typeface="Arial" charset="0"/>
              <a:buChar char="–"/>
              <a:defRPr/>
            </a:pPr>
            <a:r>
              <a:rPr lang="en-GB" sz="2400" dirty="0">
                <a:latin typeface="Arial" charset="0"/>
                <a:cs typeface="Arial" charset="0"/>
              </a:rPr>
              <a:t>Criminal Procedure and Investigation Act 1996 (Defence disclosure time limits) Regulations 1997</a:t>
            </a:r>
          </a:p>
          <a:p>
            <a:pPr lvl="1" eaLnBrk="1" hangingPunct="1">
              <a:buFont typeface="Arial" charset="0"/>
              <a:buChar char="–"/>
              <a:defRPr/>
            </a:pPr>
            <a:endParaRPr lang="en-GB" sz="2400" dirty="0">
              <a:latin typeface="Arial" charset="0"/>
              <a:cs typeface="Arial" charset="0"/>
            </a:endParaRPr>
          </a:p>
          <a:p>
            <a:pPr lvl="1" eaLnBrk="1" hangingPunct="1">
              <a:buFont typeface="Arial" charset="0"/>
              <a:buChar char="–"/>
              <a:defRPr/>
            </a:pPr>
            <a:r>
              <a:rPr lang="en-GB" sz="2400" dirty="0">
                <a:latin typeface="Arial" charset="0"/>
                <a:cs typeface="Arial" charset="0"/>
              </a:rPr>
              <a:t>Crown Court (Criminal Procedure and Investigation Act 1996) (Disclosure) Rules 1997</a:t>
            </a:r>
          </a:p>
          <a:p>
            <a:pPr eaLnBrk="1" hangingPunct="1">
              <a:buFont typeface="Arial" charset="0"/>
              <a:buChar char="•"/>
              <a:defRPr/>
            </a:pPr>
            <a:endParaRPr lang="en-GB" dirty="0"/>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What happens if we don’t?</a:t>
            </a:r>
          </a:p>
        </p:txBody>
      </p:sp>
      <p:sp>
        <p:nvSpPr>
          <p:cNvPr id="34819" name="Content Placeholder 2"/>
          <p:cNvSpPr>
            <a:spLocks noGrp="1"/>
          </p:cNvSpPr>
          <p:nvPr>
            <p:ph type="body" sz="quarter" idx="10"/>
          </p:nvPr>
        </p:nvSpPr>
        <p:spPr>
          <a:xfrm>
            <a:off x="468313" y="908050"/>
            <a:ext cx="7991475" cy="5400675"/>
          </a:xfrm>
        </p:spPr>
        <p:txBody>
          <a:bodyPr/>
          <a:lstStyle/>
          <a:p>
            <a:pPr eaLnBrk="1" hangingPunct="1">
              <a:buFont typeface="Arial" panose="020B0604020202020204" pitchFamily="34" charset="0"/>
              <a:buNone/>
            </a:pPr>
            <a:r>
              <a:rPr lang="en-GB" altLang="en-US"/>
              <a:t>The courts may take action in any of the following ways:</a:t>
            </a:r>
          </a:p>
          <a:p>
            <a:pPr eaLnBrk="1" hangingPunct="1">
              <a:buFont typeface="Arial" panose="020B0604020202020204" pitchFamily="34" charset="0"/>
              <a:buNone/>
            </a:pPr>
            <a:endParaRPr lang="en-GB" altLang="en-US" sz="2200"/>
          </a:p>
          <a:p>
            <a:pPr lvl="1" eaLnBrk="1" hangingPunct="1"/>
            <a:r>
              <a:rPr lang="en-GB" altLang="en-US" sz="2200"/>
              <a:t>The defence may raise a successful abuse of process argument and stay the proceedings</a:t>
            </a:r>
          </a:p>
          <a:p>
            <a:pPr lvl="1" eaLnBrk="1" hangingPunct="1"/>
            <a:endParaRPr lang="en-GB" altLang="en-US" sz="2200"/>
          </a:p>
          <a:p>
            <a:pPr lvl="1" eaLnBrk="1" hangingPunct="1"/>
            <a:r>
              <a:rPr lang="en-GB" altLang="en-US" sz="2200"/>
              <a:t>The defendant may be released from his duty to disclose</a:t>
            </a:r>
          </a:p>
          <a:p>
            <a:pPr lvl="1" eaLnBrk="1" hangingPunct="1"/>
            <a:endParaRPr lang="en-GB" altLang="en-US" sz="2200"/>
          </a:p>
          <a:p>
            <a:pPr lvl="1" eaLnBrk="1" hangingPunct="1"/>
            <a:r>
              <a:rPr lang="en-GB" altLang="en-US" sz="2200"/>
              <a:t>Costs may be awarded against the prosecution for wasting time</a:t>
            </a:r>
          </a:p>
          <a:p>
            <a:pPr lvl="1" eaLnBrk="1" hangingPunct="1"/>
            <a:endParaRPr lang="en-GB" altLang="en-US" sz="2200"/>
          </a:p>
          <a:p>
            <a:pPr lvl="1" eaLnBrk="1" hangingPunct="1"/>
            <a:r>
              <a:rPr lang="en-GB" altLang="en-US" sz="2200"/>
              <a:t>The court may decide to exclude evidence and the defendant may be acquitted as a result</a:t>
            </a:r>
          </a:p>
          <a:p>
            <a:pPr lvl="1" eaLnBrk="1" hangingPunct="1"/>
            <a:endParaRPr lang="en-GB" altLang="en-US" sz="2200"/>
          </a:p>
          <a:p>
            <a:pPr lvl="1" eaLnBrk="1" hangingPunct="1"/>
            <a:r>
              <a:rPr lang="en-GB" altLang="en-US" sz="2200"/>
              <a:t>The appeal court may find the conviction unsafe on account of failure to comply with CPIA requirements</a:t>
            </a:r>
          </a:p>
          <a:p>
            <a:pPr eaLnBrk="1" hangingPunct="1"/>
            <a:endParaRPr lang="en-GB" altLang="en-US"/>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When do we have to disclose?</a:t>
            </a:r>
          </a:p>
        </p:txBody>
      </p:sp>
      <p:sp>
        <p:nvSpPr>
          <p:cNvPr id="36867" name="Content Placeholder 2"/>
          <p:cNvSpPr>
            <a:spLocks noGrp="1"/>
          </p:cNvSpPr>
          <p:nvPr>
            <p:ph type="body" sz="quarter" idx="10"/>
          </p:nvPr>
        </p:nvSpPr>
        <p:spPr/>
        <p:txBody>
          <a:bodyPr/>
          <a:lstStyle/>
          <a:p>
            <a:pPr eaLnBrk="1" hangingPunct="1">
              <a:buFont typeface="Arial" panose="020B0604020202020204" pitchFamily="34" charset="0"/>
              <a:buNone/>
            </a:pPr>
            <a:r>
              <a:rPr lang="en-GB" altLang="en-US"/>
              <a:t>The law requires that we undertake disclosure where:</a:t>
            </a:r>
          </a:p>
          <a:p>
            <a:pPr eaLnBrk="1" hangingPunct="1">
              <a:buFont typeface="Arial" panose="020B0604020202020204" pitchFamily="34" charset="0"/>
              <a:buNone/>
            </a:pPr>
            <a:endParaRPr lang="en-GB" altLang="en-US"/>
          </a:p>
          <a:p>
            <a:pPr eaLnBrk="1" hangingPunct="1"/>
            <a:r>
              <a:rPr lang="en-GB" altLang="en-US"/>
              <a:t>The defendant enters a not guilty plea in the Magistrates’ court</a:t>
            </a:r>
          </a:p>
          <a:p>
            <a:pPr eaLnBrk="1" hangingPunct="1"/>
            <a:endParaRPr lang="en-GB" altLang="en-US"/>
          </a:p>
          <a:p>
            <a:pPr eaLnBrk="1" hangingPunct="1"/>
            <a:r>
              <a:rPr lang="en-GB" altLang="en-US"/>
              <a:t>The defendant is committed to the Crown Court for trial</a:t>
            </a:r>
          </a:p>
          <a:p>
            <a:pPr eaLnBrk="1" hangingPunct="1"/>
            <a:endParaRPr lang="en-GB" altLang="en-US"/>
          </a:p>
          <a:p>
            <a:pPr eaLnBrk="1" hangingPunct="1"/>
            <a:r>
              <a:rPr lang="en-GB" altLang="en-US"/>
              <a:t>The defendant is sent to the Crown Court on a case triable only on indictment</a:t>
            </a:r>
          </a:p>
          <a:p>
            <a:pPr eaLnBrk="1" hangingPunct="1"/>
            <a:endParaRPr lang="en-GB" altLang="en-US" sz="2200"/>
          </a:p>
          <a:p>
            <a:pPr eaLnBrk="1" hangingPunct="1"/>
            <a:endParaRPr lang="en-GB" altLang="en-US"/>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The disclosure officer</a:t>
            </a:r>
          </a:p>
        </p:txBody>
      </p:sp>
      <p:sp>
        <p:nvSpPr>
          <p:cNvPr id="22531" name="Content Placeholder 2"/>
          <p:cNvSpPr>
            <a:spLocks noGrp="1"/>
          </p:cNvSpPr>
          <p:nvPr>
            <p:ph type="body" sz="quarter" idx="10"/>
          </p:nvPr>
        </p:nvSpPr>
        <p:spPr/>
        <p:txBody>
          <a:bodyPr>
            <a:normAutofit fontScale="92500" lnSpcReduction="10000"/>
          </a:bodyPr>
          <a:lstStyle/>
          <a:p>
            <a:pPr marL="0" indent="0" eaLnBrk="1" hangingPunct="1">
              <a:buFont typeface="Arial" charset="0"/>
              <a:buNone/>
              <a:defRPr/>
            </a:pPr>
            <a:r>
              <a:rPr lang="en-GB" dirty="0">
                <a:latin typeface="Arial" charset="0"/>
                <a:cs typeface="Arial" charset="0"/>
              </a:rPr>
              <a:t>Due to obligations surrounding disclosure, the role of the disclosure officer is important.  Responsibilities include:</a:t>
            </a:r>
          </a:p>
          <a:p>
            <a:pPr marL="0" indent="0" eaLnBrk="1" hangingPunct="1">
              <a:buFont typeface="Arial" charset="0"/>
              <a:buNone/>
              <a:defRPr/>
            </a:pPr>
            <a:endParaRPr lang="en-GB" dirty="0">
              <a:latin typeface="Arial" charset="0"/>
              <a:cs typeface="Arial" charset="0"/>
            </a:endParaRPr>
          </a:p>
          <a:p>
            <a:pPr eaLnBrk="1" hangingPunct="1">
              <a:buFont typeface="Arial" charset="0"/>
              <a:buChar char="•"/>
              <a:defRPr/>
            </a:pPr>
            <a:r>
              <a:rPr lang="en-GB" sz="2200" dirty="0">
                <a:latin typeface="Arial" charset="0"/>
                <a:cs typeface="Arial" charset="0"/>
              </a:rPr>
              <a:t>examining, inspecting, viewing or listening to all relevant material that has been retained by the investigator and that does not form part of the prosecution case </a:t>
            </a:r>
          </a:p>
          <a:p>
            <a:pPr eaLnBrk="1" hangingPunct="1">
              <a:buFont typeface="Arial" charset="0"/>
              <a:buChar char="•"/>
              <a:defRPr/>
            </a:pPr>
            <a:r>
              <a:rPr lang="en-GB" sz="2200" dirty="0">
                <a:latin typeface="Arial" charset="0"/>
                <a:cs typeface="Arial" charset="0"/>
              </a:rPr>
              <a:t>creating schedules that fully describe the material </a:t>
            </a:r>
          </a:p>
          <a:p>
            <a:pPr eaLnBrk="1" hangingPunct="1">
              <a:buFont typeface="Arial" charset="0"/>
              <a:buChar char="•"/>
              <a:defRPr/>
            </a:pPr>
            <a:r>
              <a:rPr lang="en-GB" sz="2200" dirty="0">
                <a:latin typeface="Arial" charset="0"/>
                <a:cs typeface="Arial" charset="0"/>
              </a:rPr>
              <a:t>identifying all material which satisfies the disclosure test using the MG6E </a:t>
            </a:r>
          </a:p>
          <a:p>
            <a:pPr eaLnBrk="1" hangingPunct="1">
              <a:buFont typeface="Arial" charset="0"/>
              <a:buChar char="•"/>
              <a:defRPr/>
            </a:pPr>
            <a:r>
              <a:rPr lang="en-GB" sz="2200" dirty="0">
                <a:latin typeface="Arial" charset="0"/>
                <a:cs typeface="Arial" charset="0"/>
              </a:rPr>
              <a:t>submitting the schedules and copies of </a:t>
            </a:r>
            <a:r>
              <a:rPr lang="en-GB" sz="2200" dirty="0" err="1">
                <a:latin typeface="Arial" charset="0"/>
                <a:cs typeface="Arial" charset="0"/>
              </a:rPr>
              <a:t>disclosable</a:t>
            </a:r>
            <a:r>
              <a:rPr lang="en-GB" sz="2200" dirty="0">
                <a:latin typeface="Arial" charset="0"/>
                <a:cs typeface="Arial" charset="0"/>
              </a:rPr>
              <a:t> material to the prosecutor </a:t>
            </a:r>
          </a:p>
          <a:p>
            <a:pPr eaLnBrk="1" hangingPunct="1">
              <a:buFont typeface="Arial" charset="0"/>
              <a:buChar char="•"/>
              <a:defRPr/>
            </a:pPr>
            <a:r>
              <a:rPr lang="en-GB" sz="2200" dirty="0">
                <a:latin typeface="Arial" charset="0"/>
                <a:cs typeface="Arial" charset="0"/>
              </a:rPr>
              <a:t>consulting with and allowing the prosecutor to inspect the retained material where necessary </a:t>
            </a:r>
          </a:p>
          <a:p>
            <a:pPr eaLnBrk="1" hangingPunct="1">
              <a:buFont typeface="Arial" charset="0"/>
              <a:buChar char="•"/>
              <a:defRPr/>
            </a:pPr>
            <a:r>
              <a:rPr lang="en-GB" sz="2200" dirty="0">
                <a:latin typeface="Arial" charset="0"/>
                <a:cs typeface="Arial" charset="0"/>
              </a:rPr>
              <a:t>reviewing the schedules and the retained material continually, particularly where a defence statement has been received, </a:t>
            </a:r>
          </a:p>
          <a:p>
            <a:pPr eaLnBrk="1" hangingPunct="1">
              <a:buFont typeface="Arial" charset="0"/>
              <a:buChar char="•"/>
              <a:defRPr/>
            </a:pPr>
            <a:r>
              <a:rPr lang="en-GB" sz="2200" dirty="0">
                <a:latin typeface="Arial" charset="0"/>
                <a:cs typeface="Arial" charset="0"/>
              </a:rPr>
              <a:t>scheduling and revealing to the prosecutor any relevant additional unused material pursuant to the continuing duty of disclosure </a:t>
            </a:r>
          </a:p>
          <a:p>
            <a:pPr eaLnBrk="1" hangingPunct="1">
              <a:buFont typeface="Arial" charset="0"/>
              <a:buChar char="•"/>
              <a:defRPr/>
            </a:pPr>
            <a:endParaRPr lang="en-GB"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The disclosure test</a:t>
            </a:r>
          </a:p>
        </p:txBody>
      </p:sp>
      <p:sp>
        <p:nvSpPr>
          <p:cNvPr id="40963" name="Content Placeholder 2"/>
          <p:cNvSpPr>
            <a:spLocks noGrp="1"/>
          </p:cNvSpPr>
          <p:nvPr>
            <p:ph type="body" sz="quarter" idx="10"/>
          </p:nvPr>
        </p:nvSpPr>
        <p:spPr/>
        <p:txBody>
          <a:bodyPr/>
          <a:lstStyle/>
          <a:p>
            <a:pPr eaLnBrk="1" hangingPunct="1"/>
            <a:r>
              <a:rPr lang="en-GB" altLang="en-US"/>
              <a:t>Is the material capable of “</a:t>
            </a:r>
            <a:r>
              <a:rPr lang="en-GB" altLang="en-US" i="1" u="sng"/>
              <a:t>undermining the prosecution case, or assisting the defence case.”</a:t>
            </a:r>
          </a:p>
          <a:p>
            <a:pPr lvl="1" eaLnBrk="1" hangingPunct="1"/>
            <a:r>
              <a:rPr lang="en-GB" altLang="en-US" sz="3200" i="1"/>
              <a:t>If so then it may fall to be disclosed</a:t>
            </a:r>
          </a:p>
          <a:p>
            <a:pPr eaLnBrk="1" hangingPunct="1"/>
            <a:endParaRPr lang="en-GB" altLang="en-US" i="1" u="sng"/>
          </a:p>
          <a:p>
            <a:pPr eaLnBrk="1" hangingPunct="1"/>
            <a:r>
              <a:rPr lang="en-GB" altLang="en-US"/>
              <a:t>For an item to fall to be disclosed it must be </a:t>
            </a:r>
            <a:r>
              <a:rPr lang="en-GB" altLang="en-US" u="sng"/>
              <a:t>relevant </a:t>
            </a:r>
            <a:r>
              <a:rPr lang="en-GB" altLang="en-US"/>
              <a:t>to the offence.</a:t>
            </a:r>
          </a:p>
          <a:p>
            <a:pPr eaLnBrk="1" hangingPunct="1"/>
            <a:endParaRPr lang="en-GB" alt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7"/>
          <p:cNvSpPr txBox="1">
            <a:spLocks noChangeArrowheads="1"/>
          </p:cNvSpPr>
          <p:nvPr/>
        </p:nvSpPr>
        <p:spPr bwMode="auto">
          <a:xfrm>
            <a:off x="179388" y="1143000"/>
            <a:ext cx="8496300" cy="375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What is the CPIA?</a:t>
            </a:r>
          </a:p>
          <a:p>
            <a:pPr eaLnBrk="1" hangingPunct="1">
              <a:spcBef>
                <a:spcPct val="0"/>
              </a:spcBef>
              <a:buClrTx/>
              <a:buFontTx/>
              <a:buNone/>
            </a:pPr>
            <a:endParaRPr lang="en-GB" altLang="en-US" sz="1600"/>
          </a:p>
          <a:p>
            <a:pPr eaLnBrk="1" hangingPunct="1">
              <a:spcBef>
                <a:spcPct val="0"/>
              </a:spcBef>
              <a:buClrTx/>
              <a:buFontTx/>
              <a:buNone/>
            </a:pPr>
            <a:r>
              <a:rPr lang="en-GB" altLang="en-US"/>
              <a:t>	Criminal Procedure and Investigations Act 1996 and 	accompanying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Principally aimed at Police Officers conducting 	criminal investigations, but the principles and Code 	govern all criminal investigators</a:t>
            </a:r>
          </a:p>
          <a:p>
            <a:pPr eaLnBrk="1" hangingPunct="1">
              <a:spcBef>
                <a:spcPct val="0"/>
              </a:spcBef>
              <a:buClrTx/>
              <a:buFontTx/>
              <a:buNone/>
            </a:pPr>
            <a:endParaRPr lang="en-GB" altLang="en-US" sz="1600"/>
          </a:p>
          <a:p>
            <a:pPr eaLnBrk="1" hangingPunct="1">
              <a:spcBef>
                <a:spcPct val="0"/>
              </a:spcBef>
              <a:buClrTx/>
              <a:buFontTx/>
              <a:buNone/>
            </a:pPr>
            <a:r>
              <a:rPr lang="en-GB" altLang="en-US"/>
              <a:t>	If you are investigating a criminal matter then it 	applies 	to you!</a:t>
            </a:r>
          </a:p>
        </p:txBody>
      </p:sp>
      <p:sp>
        <p:nvSpPr>
          <p:cNvPr id="6147"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Unused material – what is it?</a:t>
            </a:r>
          </a:p>
        </p:txBody>
      </p:sp>
      <p:sp>
        <p:nvSpPr>
          <p:cNvPr id="43011" name="Content Placeholder 2"/>
          <p:cNvSpPr>
            <a:spLocks noGrp="1"/>
          </p:cNvSpPr>
          <p:nvPr>
            <p:ph type="body" sz="quarter" idx="10"/>
          </p:nvPr>
        </p:nvSpPr>
        <p:spPr/>
        <p:txBody>
          <a:bodyPr/>
          <a:lstStyle/>
          <a:p>
            <a:pPr eaLnBrk="1" hangingPunct="1"/>
            <a:r>
              <a:rPr lang="en-GB" altLang="en-US"/>
              <a:t>Material that may be relevant to the investigation and has been retained, but does not form part of the case against the accused.</a:t>
            </a:r>
          </a:p>
          <a:p>
            <a:pPr eaLnBrk="1" hangingPunct="1"/>
            <a:endParaRPr lang="en-GB" altLang="en-US" sz="2000"/>
          </a:p>
          <a:p>
            <a:pPr eaLnBrk="1" hangingPunct="1"/>
            <a:r>
              <a:rPr lang="en-GB" altLang="en-US"/>
              <a:t>Examples are:</a:t>
            </a:r>
          </a:p>
          <a:p>
            <a:pPr lvl="1" eaLnBrk="1" hangingPunct="1">
              <a:lnSpc>
                <a:spcPct val="150000"/>
              </a:lnSpc>
            </a:pPr>
            <a:r>
              <a:rPr lang="en-GB" altLang="en-US" sz="2200"/>
              <a:t>Emails between MMO employees.</a:t>
            </a:r>
          </a:p>
          <a:p>
            <a:pPr lvl="1" eaLnBrk="1" hangingPunct="1">
              <a:lnSpc>
                <a:spcPct val="150000"/>
              </a:lnSpc>
            </a:pPr>
            <a:r>
              <a:rPr lang="en-GB" altLang="en-US" sz="2200"/>
              <a:t>Photographs that have been taken but are not to be relied upon/exhibited</a:t>
            </a:r>
          </a:p>
          <a:p>
            <a:pPr lvl="1" eaLnBrk="1" hangingPunct="1">
              <a:lnSpc>
                <a:spcPct val="150000"/>
              </a:lnSpc>
            </a:pPr>
            <a:r>
              <a:rPr lang="en-GB" altLang="en-US" sz="2200"/>
              <a:t>Records of searches</a:t>
            </a:r>
          </a:p>
          <a:p>
            <a:pPr lvl="1" eaLnBrk="1" hangingPunct="1">
              <a:lnSpc>
                <a:spcPct val="150000"/>
              </a:lnSpc>
            </a:pPr>
            <a:r>
              <a:rPr lang="en-GB" altLang="en-US" sz="2200"/>
              <a:t>Details of intelligence received that prompted investigation</a:t>
            </a:r>
          </a:p>
          <a:p>
            <a:pPr eaLnBrk="1" hangingPunct="1"/>
            <a:endParaRPr lang="en-GB" altLang="en-US"/>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When is it sensitive?</a:t>
            </a:r>
          </a:p>
        </p:txBody>
      </p:sp>
      <p:sp>
        <p:nvSpPr>
          <p:cNvPr id="45059" name="Content Placeholder 2"/>
          <p:cNvSpPr>
            <a:spLocks noGrp="1"/>
          </p:cNvSpPr>
          <p:nvPr>
            <p:ph type="body" sz="quarter" idx="10"/>
          </p:nvPr>
        </p:nvSpPr>
        <p:spPr/>
        <p:txBody>
          <a:bodyPr/>
          <a:lstStyle/>
          <a:p>
            <a:pPr eaLnBrk="1" hangingPunct="1"/>
            <a:endParaRPr lang="en-GB" altLang="en-US"/>
          </a:p>
          <a:p>
            <a:pPr eaLnBrk="1" hangingPunct="1"/>
            <a:r>
              <a:rPr lang="en-GB" altLang="en-US"/>
              <a:t>Unused material which the prosecution believe should be withheld from the defence because it is not in the public interest to disclose it. </a:t>
            </a:r>
          </a:p>
          <a:p>
            <a:pPr eaLnBrk="1" hangingPunct="1"/>
            <a:endParaRPr lang="en-GB" altLang="en-US"/>
          </a:p>
          <a:p>
            <a:pPr eaLnBrk="1" hangingPunct="1"/>
            <a:r>
              <a:rPr lang="en-GB" altLang="en-US"/>
              <a:t>Example – intelligence received leading to an investigation.  The individual gave his details but declines to give a statement.  Would that person want the defendant to know that he had reported him?  Should it be disclosed....?</a:t>
            </a:r>
          </a:p>
          <a:p>
            <a:pPr eaLnBrk="1" hangingPunct="1"/>
            <a:endParaRPr lang="en-GB" altLang="en-US"/>
          </a:p>
          <a:p>
            <a:pPr eaLnBrk="1" hangingPunct="1"/>
            <a:endParaRPr lang="en-GB" altLang="en-US"/>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MG6 Forms</a:t>
            </a:r>
          </a:p>
        </p:txBody>
      </p:sp>
      <p:sp>
        <p:nvSpPr>
          <p:cNvPr id="47107" name="Content Placeholder 2"/>
          <p:cNvSpPr>
            <a:spLocks noGrp="1"/>
          </p:cNvSpPr>
          <p:nvPr>
            <p:ph type="body" sz="quarter" idx="10"/>
          </p:nvPr>
        </p:nvSpPr>
        <p:spPr/>
        <p:txBody>
          <a:bodyPr/>
          <a:lstStyle/>
          <a:p>
            <a:pPr eaLnBrk="1" hangingPunct="1">
              <a:buFont typeface="Arial" panose="020B0604020202020204" pitchFamily="34" charset="0"/>
              <a:buNone/>
            </a:pPr>
            <a:r>
              <a:rPr lang="en-GB" altLang="en-US" b="1">
                <a:solidFill>
                  <a:srgbClr val="00B050"/>
                </a:solidFill>
              </a:rPr>
              <a:t>Non-sensitive material schedule (MG6C)</a:t>
            </a:r>
          </a:p>
          <a:p>
            <a:pPr eaLnBrk="1" hangingPunct="1">
              <a:buFont typeface="Arial" panose="020B0604020202020204" pitchFamily="34" charset="0"/>
              <a:buNone/>
            </a:pPr>
            <a:endParaRPr lang="en-GB" altLang="en-US" b="1"/>
          </a:p>
          <a:p>
            <a:pPr eaLnBrk="1" hangingPunct="1"/>
            <a:r>
              <a:rPr lang="en-GB" altLang="en-US"/>
              <a:t>Will be disclosed to the defence</a:t>
            </a:r>
          </a:p>
          <a:p>
            <a:pPr eaLnBrk="1" hangingPunct="1"/>
            <a:endParaRPr lang="en-GB" altLang="en-US"/>
          </a:p>
          <a:p>
            <a:pPr eaLnBrk="1" hangingPunct="1"/>
            <a:r>
              <a:rPr lang="en-GB" altLang="en-US"/>
              <a:t>The description of each item should be detailed, clear and accurate; allowing the reader to gain an idea of the content of the item without actually looking at the item.</a:t>
            </a:r>
          </a:p>
          <a:p>
            <a:pPr eaLnBrk="1" hangingPunct="1"/>
            <a:endParaRPr lang="en-GB" altLang="en-US"/>
          </a:p>
          <a:p>
            <a:pPr eaLnBrk="1" hangingPunct="1"/>
            <a:endParaRPr lang="en-GB" altLang="en-US"/>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MG6 Forms</a:t>
            </a:r>
          </a:p>
        </p:txBody>
      </p:sp>
      <p:sp>
        <p:nvSpPr>
          <p:cNvPr id="49155" name="Content Placeholder 2"/>
          <p:cNvSpPr>
            <a:spLocks noGrp="1"/>
          </p:cNvSpPr>
          <p:nvPr>
            <p:ph type="body" sz="quarter" idx="10"/>
          </p:nvPr>
        </p:nvSpPr>
        <p:spPr/>
        <p:txBody>
          <a:bodyPr/>
          <a:lstStyle/>
          <a:p>
            <a:pPr eaLnBrk="1" hangingPunct="1">
              <a:buFont typeface="Arial" panose="020B0604020202020204" pitchFamily="34" charset="0"/>
              <a:buNone/>
            </a:pPr>
            <a:r>
              <a:rPr lang="en-GB" altLang="en-US" b="1">
                <a:solidFill>
                  <a:srgbClr val="00B050"/>
                </a:solidFill>
              </a:rPr>
              <a:t>Sensitive material schedule (MG6D)</a:t>
            </a:r>
          </a:p>
          <a:p>
            <a:pPr eaLnBrk="1" hangingPunct="1"/>
            <a:r>
              <a:rPr lang="en-GB" altLang="en-US"/>
              <a:t>Will not be disclosed to the defence</a:t>
            </a:r>
          </a:p>
          <a:p>
            <a:pPr eaLnBrk="1" hangingPunct="1"/>
            <a:endParaRPr lang="en-GB" altLang="en-US"/>
          </a:p>
          <a:p>
            <a:pPr eaLnBrk="1" hangingPunct="1"/>
            <a:r>
              <a:rPr lang="en-GB" altLang="en-US"/>
              <a:t>Where there is no sensitive material the form still needs completing by the disclosure officer and sending in with the prosecution file.</a:t>
            </a:r>
          </a:p>
          <a:p>
            <a:pPr eaLnBrk="1" hangingPunct="1"/>
            <a:endParaRPr lang="en-GB" altLang="en-US"/>
          </a:p>
          <a:p>
            <a:pPr eaLnBrk="1" hangingPunct="1"/>
            <a:r>
              <a:rPr lang="en-GB" altLang="en-US"/>
              <a:t>Both the </a:t>
            </a:r>
            <a:r>
              <a:rPr lang="en-GB" altLang="en-US" i="1"/>
              <a:t>'Description of item'</a:t>
            </a:r>
            <a:r>
              <a:rPr lang="en-GB" altLang="en-US"/>
              <a:t> and the </a:t>
            </a:r>
            <a:r>
              <a:rPr lang="en-GB" altLang="en-US" i="1"/>
              <a:t>'Reasons for sensitivity'</a:t>
            </a:r>
            <a:r>
              <a:rPr lang="en-GB" altLang="en-US"/>
              <a:t> sections must contain sufficient information to enable the prosecutor to make an informed decision as to whether or not the material itself should be viewed</a:t>
            </a:r>
          </a:p>
          <a:p>
            <a:pPr eaLnBrk="1" hangingPunct="1"/>
            <a:endParaRPr lang="en-GB" altLang="en-US"/>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MG6 Forms</a:t>
            </a:r>
          </a:p>
        </p:txBody>
      </p:sp>
      <p:sp>
        <p:nvSpPr>
          <p:cNvPr id="49155" name="Content Placeholder 2"/>
          <p:cNvSpPr>
            <a:spLocks noGrp="1"/>
          </p:cNvSpPr>
          <p:nvPr>
            <p:ph type="body" sz="quarter" idx="10"/>
          </p:nvPr>
        </p:nvSpPr>
        <p:spPr/>
        <p:txBody>
          <a:bodyPr/>
          <a:lstStyle/>
          <a:p>
            <a:pPr eaLnBrk="1" hangingPunct="1">
              <a:buNone/>
            </a:pPr>
            <a:r>
              <a:rPr lang="en-GB" altLang="en-US" b="1" dirty="0">
                <a:solidFill>
                  <a:srgbClr val="00B050"/>
                </a:solidFill>
              </a:rPr>
              <a:t>Disclosure Officer’s report (MG6E)</a:t>
            </a:r>
          </a:p>
          <a:p>
            <a:pPr eaLnBrk="1" hangingPunct="1">
              <a:spcBef>
                <a:spcPct val="0"/>
              </a:spcBef>
              <a:buClrTx/>
              <a:buFontTx/>
              <a:buNone/>
            </a:pPr>
            <a:endParaRPr lang="en-GB" altLang="en-US" sz="1800" dirty="0"/>
          </a:p>
          <a:p>
            <a:pPr eaLnBrk="1" hangingPunct="1">
              <a:spcBef>
                <a:spcPct val="0"/>
              </a:spcBef>
              <a:buClrTx/>
              <a:buFontTx/>
              <a:buNone/>
            </a:pPr>
            <a:r>
              <a:rPr lang="en-GB" altLang="en-US" dirty="0"/>
              <a:t>	- will not be disclosed to the defence</a:t>
            </a:r>
          </a:p>
          <a:p>
            <a:pPr eaLnBrk="1" hangingPunct="1">
              <a:spcBef>
                <a:spcPct val="0"/>
              </a:spcBef>
              <a:buClrTx/>
              <a:buFontTx/>
              <a:buNone/>
            </a:pPr>
            <a:endParaRPr lang="en-GB" altLang="en-US" sz="1050" dirty="0"/>
          </a:p>
          <a:p>
            <a:pPr eaLnBrk="1" hangingPunct="1">
              <a:spcBef>
                <a:spcPct val="0"/>
              </a:spcBef>
              <a:buClrTx/>
              <a:buFontTx/>
              <a:buNone/>
            </a:pPr>
            <a:r>
              <a:rPr lang="en-GB" altLang="en-US" dirty="0"/>
              <a:t>	- this is the form where the DO does their job, identifying all the material in the MG6C and MG6D that could undermine 	the prosecution or assist the defence </a:t>
            </a:r>
          </a:p>
          <a:p>
            <a:pPr eaLnBrk="1" hangingPunct="1">
              <a:spcBef>
                <a:spcPct val="0"/>
              </a:spcBef>
              <a:buClrTx/>
              <a:buFontTx/>
              <a:buNone/>
            </a:pPr>
            <a:endParaRPr lang="en-GB" altLang="en-US" sz="1050" dirty="0"/>
          </a:p>
          <a:p>
            <a:pPr eaLnBrk="1" hangingPunct="1">
              <a:spcBef>
                <a:spcPct val="0"/>
              </a:spcBef>
              <a:buClrTx/>
              <a:buFontTx/>
              <a:buNone/>
            </a:pPr>
            <a:r>
              <a:rPr lang="en-GB" altLang="en-US" dirty="0"/>
              <a:t>	- the DO must provide a detailed reason as to why they have deemed the material disclosable having satisfied the 	disclosure test</a:t>
            </a:r>
          </a:p>
          <a:p>
            <a:pPr eaLnBrk="1" hangingPunct="1">
              <a:spcBef>
                <a:spcPct val="0"/>
              </a:spcBef>
              <a:buClrTx/>
              <a:buFontTx/>
              <a:buNone/>
            </a:pPr>
            <a:endParaRPr lang="en-GB" altLang="en-US" sz="1050" dirty="0"/>
          </a:p>
          <a:p>
            <a:pPr eaLnBrk="1" hangingPunct="1">
              <a:spcBef>
                <a:spcPct val="0"/>
              </a:spcBef>
              <a:buClrTx/>
              <a:buFontTx/>
              <a:buNone/>
            </a:pPr>
            <a:r>
              <a:rPr lang="en-GB" altLang="en-US" dirty="0"/>
              <a:t>	- the DO certifies that they have assessed </a:t>
            </a:r>
            <a:r>
              <a:rPr lang="en-GB" altLang="en-US" i="1" dirty="0"/>
              <a:t>all</a:t>
            </a:r>
            <a:r>
              <a:rPr lang="en-GB" altLang="en-US" dirty="0"/>
              <a:t> the relevant material and are revealing </a:t>
            </a:r>
            <a:r>
              <a:rPr lang="en-GB" altLang="en-US" i="1" dirty="0"/>
              <a:t>all</a:t>
            </a:r>
            <a:r>
              <a:rPr lang="en-GB" altLang="en-US" dirty="0"/>
              <a:t> the disclosable material</a:t>
            </a:r>
          </a:p>
          <a:p>
            <a:pPr eaLnBrk="1" hangingPunct="1"/>
            <a:endParaRPr lang="en-GB" altLang="en-US" dirty="0"/>
          </a:p>
        </p:txBody>
      </p:sp>
    </p:spTree>
    <p:custDataLst>
      <p:tags r:id="rId1"/>
    </p:custDataLst>
    <p:extLst>
      <p:ext uri="{BB962C8B-B14F-4D97-AF65-F5344CB8AC3E}">
        <p14:creationId xmlns:p14="http://schemas.microsoft.com/office/powerpoint/2010/main" val="4049389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Content Placeholder 3" descr="disclosure_03.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00250" y="274638"/>
            <a:ext cx="4786313" cy="585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7"/>
          <p:cNvSpPr txBox="1">
            <a:spLocks noChangeArrowheads="1"/>
          </p:cNvSpPr>
          <p:nvPr/>
        </p:nvSpPr>
        <p:spPr bwMode="auto">
          <a:xfrm>
            <a:off x="179388" y="1143000"/>
            <a:ext cx="84963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What is a criminal investigation?</a:t>
            </a:r>
          </a:p>
          <a:p>
            <a:pPr eaLnBrk="1" hangingPunct="1">
              <a:spcBef>
                <a:spcPct val="0"/>
              </a:spcBef>
              <a:buClrTx/>
              <a:buFontTx/>
              <a:buNone/>
            </a:pPr>
            <a:endParaRPr lang="en-GB" altLang="en-US" sz="1600"/>
          </a:p>
          <a:p>
            <a:pPr eaLnBrk="1" hangingPunct="1">
              <a:spcBef>
                <a:spcPct val="0"/>
              </a:spcBef>
              <a:buClrTx/>
              <a:buFontTx/>
              <a:buNone/>
            </a:pPr>
            <a:r>
              <a:rPr lang="en-GB" altLang="en-US"/>
              <a:t>	Investigation conducted by Police Officer or other 	criminal investigator with a view to ascertaining 	whether or not:</a:t>
            </a:r>
          </a:p>
          <a:p>
            <a:pPr eaLnBrk="1" hangingPunct="1">
              <a:spcBef>
                <a:spcPct val="0"/>
              </a:spcBef>
              <a:buClrTx/>
              <a:buFontTx/>
              <a:buNone/>
            </a:pPr>
            <a:endParaRPr lang="en-GB" altLang="en-US" sz="1000"/>
          </a:p>
          <a:p>
            <a:pPr eaLnBrk="1" hangingPunct="1">
              <a:spcBef>
                <a:spcPct val="0"/>
              </a:spcBef>
              <a:buClrTx/>
              <a:buFontTx/>
              <a:buNone/>
            </a:pPr>
            <a:r>
              <a:rPr lang="en-GB" altLang="en-US"/>
              <a:t>		- somebody should be charged / summonsed 			for an offence</a:t>
            </a:r>
          </a:p>
          <a:p>
            <a:pPr eaLnBrk="1" hangingPunct="1">
              <a:spcBef>
                <a:spcPct val="0"/>
              </a:spcBef>
              <a:buClrTx/>
              <a:buFontTx/>
              <a:buNone/>
            </a:pPr>
            <a:endParaRPr lang="en-GB" altLang="en-US" sz="1000"/>
          </a:p>
          <a:p>
            <a:pPr eaLnBrk="1" hangingPunct="1">
              <a:spcBef>
                <a:spcPct val="0"/>
              </a:spcBef>
              <a:buClrTx/>
              <a:buFontTx/>
              <a:buNone/>
            </a:pPr>
            <a:r>
              <a:rPr lang="en-GB" altLang="en-US"/>
              <a:t>		- somebody charged / summonsed is guilty of 			that offence</a:t>
            </a:r>
          </a:p>
        </p:txBody>
      </p:sp>
      <p:sp>
        <p:nvSpPr>
          <p:cNvPr id="8195"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7"/>
          <p:cNvSpPr txBox="1">
            <a:spLocks noChangeArrowheads="1"/>
          </p:cNvSpPr>
          <p:nvPr/>
        </p:nvSpPr>
        <p:spPr bwMode="auto">
          <a:xfrm>
            <a:off x="179388" y="1143000"/>
            <a:ext cx="8496300"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What is a criminal investigation for?</a:t>
            </a:r>
          </a:p>
          <a:p>
            <a:pPr eaLnBrk="1" hangingPunct="1">
              <a:spcBef>
                <a:spcPct val="0"/>
              </a:spcBef>
              <a:buClrTx/>
              <a:buFontTx/>
              <a:buNone/>
            </a:pPr>
            <a:endParaRPr lang="en-GB" altLang="en-US" sz="1600"/>
          </a:p>
          <a:p>
            <a:pPr eaLnBrk="1" hangingPunct="1">
              <a:spcBef>
                <a:spcPct val="0"/>
              </a:spcBef>
              <a:buClrTx/>
              <a:buFontTx/>
              <a:buNone/>
            </a:pPr>
            <a:r>
              <a:rPr lang="en-GB" altLang="en-US"/>
              <a:t>	- To determine THE TRUTH!</a:t>
            </a:r>
          </a:p>
          <a:p>
            <a:pPr eaLnBrk="1" hangingPunct="1">
              <a:spcBef>
                <a:spcPct val="0"/>
              </a:spcBef>
              <a:buClrTx/>
              <a:buFontTx/>
              <a:buNone/>
            </a:pPr>
            <a:endParaRPr lang="en-GB" altLang="en-US"/>
          </a:p>
          <a:p>
            <a:pPr eaLnBrk="1" hangingPunct="1">
              <a:spcBef>
                <a:spcPct val="0"/>
              </a:spcBef>
              <a:buClrTx/>
              <a:buFontTx/>
              <a:buNone/>
            </a:pPr>
            <a:r>
              <a:rPr lang="en-GB" altLang="en-US"/>
              <a:t>	- All reasonable lines of enquiry must be pursued</a:t>
            </a:r>
          </a:p>
          <a:p>
            <a:pPr eaLnBrk="1" hangingPunct="1">
              <a:spcBef>
                <a:spcPct val="0"/>
              </a:spcBef>
              <a:buClrTx/>
              <a:buFontTx/>
              <a:buNone/>
            </a:pPr>
            <a:endParaRPr lang="en-GB" altLang="en-US"/>
          </a:p>
          <a:p>
            <a:pPr eaLnBrk="1" hangingPunct="1">
              <a:spcBef>
                <a:spcPct val="0"/>
              </a:spcBef>
              <a:buClrTx/>
              <a:buFontTx/>
              <a:buNone/>
            </a:pPr>
            <a:r>
              <a:rPr lang="en-GB" altLang="en-US"/>
              <a:t>	- Cannot ignore things that might be of inconvenience 	to the investigation</a:t>
            </a:r>
          </a:p>
        </p:txBody>
      </p:sp>
      <p:sp>
        <p:nvSpPr>
          <p:cNvPr id="10243"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7"/>
          <p:cNvSpPr txBox="1">
            <a:spLocks noChangeArrowheads="1"/>
          </p:cNvSpPr>
          <p:nvPr/>
        </p:nvSpPr>
        <p:spPr bwMode="auto">
          <a:xfrm>
            <a:off x="179388" y="1143000"/>
            <a:ext cx="8496300" cy="33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What are your responsibilities?</a:t>
            </a:r>
          </a:p>
          <a:p>
            <a:pPr eaLnBrk="1" hangingPunct="1">
              <a:spcBef>
                <a:spcPct val="0"/>
              </a:spcBef>
              <a:buClrTx/>
              <a:buFontTx/>
              <a:buNone/>
            </a:pPr>
            <a:endParaRPr lang="en-GB" altLang="en-US" sz="1600"/>
          </a:p>
          <a:p>
            <a:pPr eaLnBrk="1" hangingPunct="1">
              <a:spcBef>
                <a:spcPct val="0"/>
              </a:spcBef>
              <a:buClrTx/>
              <a:buFontTx/>
              <a:buNone/>
            </a:pPr>
            <a:r>
              <a:rPr lang="en-GB" altLang="en-US"/>
              <a:t>	- CPIA gives responsibilities to all those involved in a 	case</a:t>
            </a:r>
          </a:p>
          <a:p>
            <a:pPr eaLnBrk="1" hangingPunct="1">
              <a:spcBef>
                <a:spcPct val="0"/>
              </a:spcBef>
              <a:buClrTx/>
              <a:buFontTx/>
              <a:buNone/>
            </a:pPr>
            <a:endParaRPr lang="en-GB" altLang="en-US" sz="1400"/>
          </a:p>
          <a:p>
            <a:pPr eaLnBrk="1" hangingPunct="1">
              <a:spcBef>
                <a:spcPct val="0"/>
              </a:spcBef>
              <a:buClrTx/>
              <a:buFontTx/>
              <a:buNone/>
            </a:pPr>
            <a:r>
              <a:rPr lang="en-GB" altLang="en-US"/>
              <a:t>	- Places obligations under law upon them and in 	some cases gives timescales for completion</a:t>
            </a:r>
          </a:p>
          <a:p>
            <a:pPr eaLnBrk="1" hangingPunct="1">
              <a:spcBef>
                <a:spcPct val="0"/>
              </a:spcBef>
              <a:buClrTx/>
              <a:buFontTx/>
              <a:buNone/>
            </a:pPr>
            <a:endParaRPr lang="en-GB" altLang="en-US" sz="1400"/>
          </a:p>
          <a:p>
            <a:pPr eaLnBrk="1" hangingPunct="1">
              <a:spcBef>
                <a:spcPct val="0"/>
              </a:spcBef>
              <a:buClrTx/>
              <a:buFontTx/>
              <a:buNone/>
            </a:pPr>
            <a:r>
              <a:rPr lang="en-GB" altLang="en-US"/>
              <a:t>	- If prosecution team do not comply with their 	obligations this can render evidence inadmissible</a:t>
            </a:r>
          </a:p>
        </p:txBody>
      </p:sp>
      <p:sp>
        <p:nvSpPr>
          <p:cNvPr id="12291"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7"/>
          <p:cNvSpPr txBox="1">
            <a:spLocks noChangeArrowheads="1"/>
          </p:cNvSpPr>
          <p:nvPr/>
        </p:nvSpPr>
        <p:spPr bwMode="auto">
          <a:xfrm>
            <a:off x="179388" y="1143000"/>
            <a:ext cx="8496300"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Code governs:</a:t>
            </a:r>
          </a:p>
          <a:p>
            <a:pPr eaLnBrk="1" hangingPunct="1">
              <a:spcBef>
                <a:spcPct val="0"/>
              </a:spcBef>
              <a:buClrTx/>
              <a:buFontTx/>
              <a:buNone/>
            </a:pPr>
            <a:endParaRPr lang="en-GB" altLang="en-US" sz="1600"/>
          </a:p>
          <a:p>
            <a:pPr eaLnBrk="1" hangingPunct="1">
              <a:spcBef>
                <a:spcPct val="0"/>
              </a:spcBef>
              <a:buClrTx/>
              <a:buFontTx/>
              <a:buNone/>
            </a:pPr>
            <a:r>
              <a:rPr lang="en-GB" altLang="en-US"/>
              <a:t>	- recording of relevant material</a:t>
            </a:r>
          </a:p>
          <a:p>
            <a:pPr eaLnBrk="1" hangingPunct="1">
              <a:spcBef>
                <a:spcPct val="0"/>
              </a:spcBef>
              <a:buClrTx/>
              <a:buFontTx/>
              <a:buNone/>
            </a:pPr>
            <a:endParaRPr lang="en-GB" altLang="en-US" sz="1600"/>
          </a:p>
          <a:p>
            <a:pPr eaLnBrk="1" hangingPunct="1">
              <a:spcBef>
                <a:spcPct val="0"/>
              </a:spcBef>
              <a:buClrTx/>
              <a:buFontTx/>
              <a:buNone/>
            </a:pPr>
            <a:r>
              <a:rPr lang="en-GB" altLang="en-US"/>
              <a:t>	- retention of relevant material</a:t>
            </a:r>
          </a:p>
          <a:p>
            <a:pPr eaLnBrk="1" hangingPunct="1">
              <a:spcBef>
                <a:spcPct val="0"/>
              </a:spcBef>
              <a:buClrTx/>
              <a:buFontTx/>
              <a:buNone/>
            </a:pPr>
            <a:endParaRPr lang="en-GB" altLang="en-US" sz="1600"/>
          </a:p>
          <a:p>
            <a:pPr eaLnBrk="1" hangingPunct="1">
              <a:spcBef>
                <a:spcPct val="0"/>
              </a:spcBef>
              <a:buClrTx/>
              <a:buFontTx/>
              <a:buNone/>
            </a:pPr>
            <a:r>
              <a:rPr lang="en-GB" altLang="en-US"/>
              <a:t>	- revelation of material to the prosecutor</a:t>
            </a:r>
          </a:p>
        </p:txBody>
      </p:sp>
      <p:sp>
        <p:nvSpPr>
          <p:cNvPr id="14339"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7"/>
          <p:cNvSpPr txBox="1">
            <a:spLocks noChangeArrowheads="1"/>
          </p:cNvSpPr>
          <p:nvPr/>
        </p:nvSpPr>
        <p:spPr bwMode="auto">
          <a:xfrm>
            <a:off x="179388" y="1143000"/>
            <a:ext cx="8496300"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Recording of information</a:t>
            </a:r>
          </a:p>
          <a:p>
            <a:pPr eaLnBrk="1" hangingPunct="1">
              <a:spcBef>
                <a:spcPct val="0"/>
              </a:spcBef>
              <a:buClrTx/>
              <a:buFontTx/>
              <a:buNone/>
            </a:pPr>
            <a:endParaRPr lang="en-GB" altLang="en-US" sz="1400"/>
          </a:p>
          <a:p>
            <a:pPr eaLnBrk="1" hangingPunct="1">
              <a:spcBef>
                <a:spcPct val="0"/>
              </a:spcBef>
              <a:buClrTx/>
              <a:buFontTx/>
              <a:buNone/>
            </a:pPr>
            <a:r>
              <a:rPr lang="en-GB" altLang="en-US"/>
              <a:t>	- Where relevant information is retained it must be 	recorded at the time or as soon as is practicable 	thereafter</a:t>
            </a:r>
          </a:p>
          <a:p>
            <a:pPr eaLnBrk="1" hangingPunct="1">
              <a:spcBef>
                <a:spcPct val="0"/>
              </a:spcBef>
              <a:buClrTx/>
              <a:buFontTx/>
              <a:buNone/>
            </a:pPr>
            <a:endParaRPr lang="en-GB" altLang="en-US" sz="1400"/>
          </a:p>
          <a:p>
            <a:pPr eaLnBrk="1" hangingPunct="1">
              <a:spcBef>
                <a:spcPct val="0"/>
              </a:spcBef>
              <a:buClrTx/>
              <a:buFontTx/>
              <a:buNone/>
            </a:pPr>
            <a:r>
              <a:rPr lang="en-GB" altLang="en-US"/>
              <a:t>	- Also record by keeping an investigation log that tells 	you what you have, where it came from and why it’s 	relevant</a:t>
            </a:r>
          </a:p>
        </p:txBody>
      </p:sp>
      <p:sp>
        <p:nvSpPr>
          <p:cNvPr id="26627"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7"/>
          <p:cNvSpPr txBox="1">
            <a:spLocks noChangeArrowheads="1"/>
          </p:cNvSpPr>
          <p:nvPr/>
        </p:nvSpPr>
        <p:spPr bwMode="auto">
          <a:xfrm>
            <a:off x="179388" y="1143000"/>
            <a:ext cx="84963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Retention of material:</a:t>
            </a:r>
          </a:p>
          <a:p>
            <a:pPr eaLnBrk="1" hangingPunct="1">
              <a:spcBef>
                <a:spcPct val="0"/>
              </a:spcBef>
              <a:buClrTx/>
              <a:buFontTx/>
              <a:buNone/>
            </a:pPr>
            <a:endParaRPr lang="en-GB" altLang="en-US" sz="1600"/>
          </a:p>
          <a:p>
            <a:pPr eaLnBrk="1" hangingPunct="1">
              <a:spcBef>
                <a:spcPct val="0"/>
              </a:spcBef>
              <a:buClrTx/>
              <a:buFontTx/>
              <a:buNone/>
            </a:pPr>
            <a:r>
              <a:rPr lang="en-GB" altLang="en-US"/>
              <a:t>	- Investigator </a:t>
            </a:r>
            <a:r>
              <a:rPr lang="en-GB" altLang="en-US" i="1"/>
              <a:t>must</a:t>
            </a:r>
            <a:r>
              <a:rPr lang="en-GB" altLang="en-US"/>
              <a:t> retain material generated or 	acquired during an investigation that is relevant to that 	investigation</a:t>
            </a:r>
          </a:p>
          <a:p>
            <a:pPr eaLnBrk="1" hangingPunct="1">
              <a:spcBef>
                <a:spcPct val="0"/>
              </a:spcBef>
              <a:buClrTx/>
              <a:buFontTx/>
              <a:buNone/>
            </a:pPr>
            <a:endParaRPr lang="en-GB" altLang="en-US" sz="1600"/>
          </a:p>
          <a:p>
            <a:pPr eaLnBrk="1" hangingPunct="1">
              <a:spcBef>
                <a:spcPct val="0"/>
              </a:spcBef>
              <a:buClrTx/>
              <a:buFontTx/>
              <a:buNone/>
            </a:pPr>
            <a:r>
              <a:rPr lang="en-GB" altLang="en-US"/>
              <a:t>	- Where, as the case develops, it is determined that 	material previously examined but not retained as not 	deemed relevant, then investigator </a:t>
            </a:r>
            <a:r>
              <a:rPr lang="en-GB" altLang="en-US" i="1"/>
              <a:t>must</a:t>
            </a:r>
            <a:r>
              <a:rPr lang="en-GB" altLang="en-US"/>
              <a:t> take steps to 	ensure it is obtained and retained</a:t>
            </a:r>
          </a:p>
        </p:txBody>
      </p:sp>
      <p:sp>
        <p:nvSpPr>
          <p:cNvPr id="16387"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7"/>
          <p:cNvSpPr txBox="1">
            <a:spLocks noChangeArrowheads="1"/>
          </p:cNvSpPr>
          <p:nvPr/>
        </p:nvSpPr>
        <p:spPr bwMode="auto">
          <a:xfrm>
            <a:off x="179388" y="1143000"/>
            <a:ext cx="84963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CPIA Code of Practice</a:t>
            </a:r>
          </a:p>
          <a:p>
            <a:pPr eaLnBrk="1" hangingPunct="1">
              <a:spcBef>
                <a:spcPct val="0"/>
              </a:spcBef>
              <a:buClrTx/>
              <a:buFontTx/>
              <a:buNone/>
            </a:pPr>
            <a:endParaRPr lang="en-GB" altLang="en-US" sz="1600"/>
          </a:p>
          <a:p>
            <a:pPr eaLnBrk="1" hangingPunct="1">
              <a:spcBef>
                <a:spcPct val="0"/>
              </a:spcBef>
              <a:buClrTx/>
              <a:buFontTx/>
              <a:buNone/>
            </a:pPr>
            <a:r>
              <a:rPr lang="en-GB" altLang="en-US"/>
              <a:t>    Specific items to be retained:</a:t>
            </a:r>
          </a:p>
          <a:p>
            <a:pPr eaLnBrk="1" hangingPunct="1">
              <a:spcBef>
                <a:spcPct val="0"/>
              </a:spcBef>
              <a:buClrTx/>
              <a:buFontTx/>
              <a:buNone/>
            </a:pPr>
            <a:endParaRPr lang="en-GB" altLang="en-US" sz="1600"/>
          </a:p>
          <a:p>
            <a:pPr eaLnBrk="1" hangingPunct="1">
              <a:spcBef>
                <a:spcPct val="0"/>
              </a:spcBef>
              <a:buClrTx/>
              <a:buFontTx/>
              <a:buNone/>
            </a:pPr>
            <a:r>
              <a:rPr lang="en-GB" altLang="en-US"/>
              <a:t>	- Notebooks</a:t>
            </a:r>
          </a:p>
          <a:p>
            <a:pPr eaLnBrk="1" hangingPunct="1">
              <a:spcBef>
                <a:spcPct val="0"/>
              </a:spcBef>
              <a:buClrTx/>
              <a:buFontTx/>
              <a:buNone/>
            </a:pPr>
            <a:endParaRPr lang="en-GB" altLang="en-US" sz="1400"/>
          </a:p>
          <a:p>
            <a:pPr eaLnBrk="1" hangingPunct="1">
              <a:spcBef>
                <a:spcPct val="0"/>
              </a:spcBef>
              <a:buClrTx/>
              <a:buFontTx/>
              <a:buNone/>
            </a:pPr>
            <a:r>
              <a:rPr lang="en-GB" altLang="en-US"/>
              <a:t>	- Records from tapes of telephone messages</a:t>
            </a:r>
          </a:p>
          <a:p>
            <a:pPr eaLnBrk="1" hangingPunct="1">
              <a:spcBef>
                <a:spcPct val="0"/>
              </a:spcBef>
              <a:buClrTx/>
              <a:buFontTx/>
              <a:buNone/>
            </a:pPr>
            <a:endParaRPr lang="en-GB" altLang="en-US" sz="1400"/>
          </a:p>
          <a:p>
            <a:pPr eaLnBrk="1" hangingPunct="1">
              <a:spcBef>
                <a:spcPct val="0"/>
              </a:spcBef>
              <a:buClrTx/>
              <a:buFontTx/>
              <a:buNone/>
            </a:pPr>
            <a:r>
              <a:rPr lang="en-GB" altLang="en-US"/>
              <a:t>	- Final versions of witness statements (and drafts 	where content differs)</a:t>
            </a:r>
          </a:p>
          <a:p>
            <a:pPr eaLnBrk="1" hangingPunct="1">
              <a:spcBef>
                <a:spcPct val="0"/>
              </a:spcBef>
              <a:buClrTx/>
              <a:buFontTx/>
              <a:buNone/>
            </a:pPr>
            <a:endParaRPr lang="en-GB" altLang="en-US" sz="1400"/>
          </a:p>
          <a:p>
            <a:pPr eaLnBrk="1" hangingPunct="1">
              <a:spcBef>
                <a:spcPct val="0"/>
              </a:spcBef>
              <a:buClrTx/>
              <a:buFontTx/>
              <a:buNone/>
            </a:pPr>
            <a:r>
              <a:rPr lang="en-GB" altLang="en-US"/>
              <a:t>	- Notes in day books of relevant telephone 	conversations</a:t>
            </a:r>
          </a:p>
        </p:txBody>
      </p:sp>
      <p:sp>
        <p:nvSpPr>
          <p:cNvPr id="18435" name="Title 1"/>
          <p:cNvSpPr>
            <a:spLocks noGrp="1"/>
          </p:cNvSpPr>
          <p:nvPr>
            <p:ph type="title"/>
          </p:nvPr>
        </p:nvSpPr>
        <p:spPr>
          <a:xfrm>
            <a:off x="468313" y="260350"/>
            <a:ext cx="8064500" cy="647700"/>
          </a:xfrm>
        </p:spPr>
        <p:txBody>
          <a:bodyPr/>
          <a:lstStyle/>
          <a:p>
            <a:pPr algn="ctr" eaLnBrk="1" hangingPunct="1"/>
            <a:r>
              <a:rPr lang="en-GB" altLang="en-US" b="1">
                <a:solidFill>
                  <a:srgbClr val="0070C0"/>
                </a:solidFill>
              </a:rPr>
              <a:t>CPIA</a:t>
            </a:r>
            <a:endParaRPr lang="en-GB" altLang="en-US">
              <a:solidFill>
                <a:srgbClr val="0070C0"/>
              </a:solidFill>
            </a:endParaRPr>
          </a:p>
        </p:txBody>
      </p:sp>
    </p:spTree>
    <p:custDataLst>
      <p:tags r:id="rId1"/>
    </p:custData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5"/>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ship xmlns="928e590f-9697-441d-95b7-4d4ce7c8b5fb">Jane Wilson</Ownership>
    <Changes_x0020_will_x0020_effect xmlns="928e590f-9697-441d-95b7-4d4ce7c8b5fb">
      <Value>Investigations</Value>
    </Changes_x0020_will_x0020_effect>
    <Subject_x0020_number xmlns="928e590f-9697-441d-95b7-4d4ce7c8b5fb">Inves060</Subject_x0020_number>
    <Description0 xmlns="928e590f-9697-441d-95b7-4d4ce7c8b5fb" xsi:nil="true"/>
    <Course_x0020_used_x0020_on xmlns="928e590f-9697-441d-95b7-4d4ce7c8b5fb">
      <Value>Investigations</Value>
    </Course_x0020_used_x0020_on>
    <Type_x0020_of_x0020_material xmlns="928e590f-9697-441d-95b7-4d4ce7c8b5fb">Presentation</Type_x0020_of_x0020_material>
    <Updated_x0020_by xmlns="928e590f-9697-441d-95b7-4d4ce7c8b5fb">Simon McCusker</Updated_x0020_by>
    <Subject_x0020_lead xmlns="928e590f-9697-441d-95b7-4d4ce7c8b5fb">Jane Wilson</Subject_x0020_lead>
    <LMS_x0020_updated xmlns="928e590f-9697-441d-95b7-4d4ce7c8b5fb">2019-02-05T00:00:00+00:00</LMS_x0020_updated>
    <Last_x0020_updated xmlns="928e590f-9697-441d-95b7-4d4ce7c8b5fb">2018-12-13T00:00:00+00:00</Last_x0020_updated>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4B164C3DF689C4086366DC293CA522A" ma:contentTypeVersion="11" ma:contentTypeDescription="Create a new document." ma:contentTypeScope="" ma:versionID="78cb7db1c7d0e2b45f3e4a7a6821960d">
  <xsd:schema xmlns:xsd="http://www.w3.org/2001/XMLSchema" xmlns:p="http://schemas.microsoft.com/office/2006/metadata/properties" xmlns:ns2="928e590f-9697-441d-95b7-4d4ce7c8b5fb" targetNamespace="http://schemas.microsoft.com/office/2006/metadata/properties" ma:root="true" ma:fieldsID="b2c1e875c8ce3ec955689efd5786f43a" ns2:_="">
    <xsd:import namespace="928e590f-9697-441d-95b7-4d4ce7c8b5fb"/>
    <xsd:element name="properties">
      <xsd:complexType>
        <xsd:sequence>
          <xsd:element name="documentManagement">
            <xsd:complexType>
              <xsd:all>
                <xsd:element ref="ns2:Type_x0020_of_x0020_material" minOccurs="0"/>
                <xsd:element ref="ns2:LMS_x0020_updated" minOccurs="0"/>
                <xsd:element ref="ns2:Subject_x0020_number" minOccurs="0"/>
                <xsd:element ref="ns2:Description0" minOccurs="0"/>
                <xsd:element ref="ns2:Subject_x0020_lead" minOccurs="0"/>
                <xsd:element ref="ns2:Course_x0020_used_x0020_on" minOccurs="0"/>
                <xsd:element ref="ns2:Changes_x0020_will_x0020_effect" minOccurs="0"/>
                <xsd:element ref="ns2:Last_x0020_updated" minOccurs="0"/>
                <xsd:element ref="ns2:Updated_x0020_by" minOccurs="0"/>
                <xsd:element ref="ns2:Ownership" minOccurs="0"/>
              </xsd:all>
            </xsd:complexType>
          </xsd:element>
        </xsd:sequence>
      </xsd:complexType>
    </xsd:element>
  </xsd:schema>
  <xsd:schema xmlns:xsd="http://www.w3.org/2001/XMLSchema" xmlns:dms="http://schemas.microsoft.com/office/2006/documentManagement/types" targetNamespace="928e590f-9697-441d-95b7-4d4ce7c8b5fb" elementFormDefault="qualified">
    <xsd:import namespace="http://schemas.microsoft.com/office/2006/documentManagement/types"/>
    <xsd:element name="Type_x0020_of_x0020_material" ma:index="8" nillable="true" ma:displayName="Type of material" ma:format="Dropdown" ma:internalName="Type_x0020_of_x0020_material">
      <xsd:simpleType>
        <xsd:restriction base="dms:Choice">
          <xsd:enumeration value="Presentation"/>
          <xsd:enumeration value="Guidance"/>
          <xsd:enumeration value="Video"/>
          <xsd:enumeration value="LMS"/>
          <xsd:enumeration value="Reference material"/>
        </xsd:restriction>
      </xsd:simpleType>
    </xsd:element>
    <xsd:element name="LMS_x0020_updated" ma:index="9" nillable="true" ma:displayName="LMS updated" ma:format="DateOnly" ma:internalName="LMS_x0020_updated">
      <xsd:simpleType>
        <xsd:restriction base="dms:DateTime"/>
      </xsd:simpleType>
    </xsd:element>
    <xsd:element name="Subject_x0020_number" ma:index="10" nillable="true" ma:displayName="Subject number" ma:format="Dropdown" ma:internalName="Subject_x0020_number">
      <xsd:simpleType>
        <xsd:restriction base="dms:Choice">
          <xsd:enumeration value="Fish010"/>
          <xsd:enumeration value="MLic020"/>
          <xsd:enumeration value="MCon030"/>
          <xsd:enumeration value="GenLeg040"/>
          <xsd:enumeration value="Intel050"/>
          <xsd:enumeration value="Inves060"/>
          <xsd:enumeration value="Database070"/>
          <xsd:enumeration value="Powers080"/>
          <xsd:enumeration value="RIPA090"/>
          <xsd:enumeration value="IUU100"/>
          <xsd:enumeration value="Blue110"/>
          <xsd:enumeration value="HR120"/>
          <xsd:enumeration value="H&amp;S130"/>
          <xsd:enumeration value="MPlan140"/>
          <xsd:enumeration value="Fin150"/>
          <xsd:enumeration value="Stats160"/>
          <xsd:enumeration value="Other170"/>
        </xsd:restriction>
      </xsd:simpleType>
    </xsd:element>
    <xsd:element name="Description0" ma:index="11" nillable="true" ma:displayName="Description" ma:internalName="Description0">
      <xsd:simpleType>
        <xsd:restriction base="dms:Note"/>
      </xsd:simpleType>
    </xsd:element>
    <xsd:element name="Subject_x0020_lead" ma:index="12" nillable="true" ma:displayName="Subject lead" ma:format="Dropdown" ma:internalName="Subject_x0020_lead">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enumeration value="Non-OTT"/>
        </xsd:restriction>
      </xsd:simpleType>
    </xsd:element>
    <xsd:element name="Course_x0020_used_x0020_on" ma:index="13" nillable="true" ma:displayName="Course used on" ma:internalName="Course_x0020_used_x0020_on">
      <xsd:complexType>
        <xsd:complexContent>
          <xsd:extension base="dms:MultiChoice">
            <xsd:sequence>
              <xsd:element name="Value" maxOccurs="unbounded" minOccurs="0" nillable="true">
                <xsd:simpleType>
                  <xsd:restriction base="dms:Choice">
                    <xsd:enumeration value="Air Crew"/>
                    <xsd:enumeration value="Blue Belt"/>
                    <xsd:enumeration value="Boarding Officer"/>
                    <xsd:enumeration value="Defra Fisheries"/>
                    <xsd:enumeration value="Environmental Enforcement"/>
                    <xsd:enumeration value="Finance"/>
                    <xsd:enumeration value="Fisheries Enforcement"/>
                    <xsd:enumeration value="Fisheries Management"/>
                    <xsd:enumeration value="Health and Safety"/>
                    <xsd:enumeration value="HR"/>
                    <xsd:enumeration value="Intelligence"/>
                    <xsd:enumeration value="Investigations"/>
                    <xsd:enumeration value="IUU"/>
                    <xsd:enumeration value="LMS"/>
                    <xsd:enumeration value="Manual Handling"/>
                    <xsd:enumeration value="Marine Licensing Monitoring Training"/>
                    <xsd:enumeration value="Marine Conservation"/>
                    <xsd:enumeration value="Marine Planning"/>
                    <xsd:enumeration value="Marine Pollution"/>
                    <xsd:enumeration value="RIPA Awareness"/>
                    <xsd:enumeration value="Royal Navy"/>
                    <xsd:enumeration value="Stats"/>
                  </xsd:restriction>
                </xsd:simpleType>
              </xsd:element>
            </xsd:sequence>
          </xsd:extension>
        </xsd:complexContent>
      </xsd:complexType>
    </xsd:element>
    <xsd:element name="Changes_x0020_will_x0020_effect" ma:index="14" nillable="true" ma:displayName="Changes will effect" ma:internalName="Changes_x0020_will_x0020_effect">
      <xsd:complexType>
        <xsd:complexContent>
          <xsd:extension base="dms:MultiChoiceFillIn">
            <xsd:sequence>
              <xsd:element name="Value" maxOccurs="unbounded" minOccurs="0" nillable="true">
                <xsd:simpleType>
                  <xsd:union memberTypes="dms:Text">
                    <xsd:simpleType>
                      <xsd:restriction base="dms:Choice">
                        <xsd:enumeration value="Air Crew"/>
                        <xsd:enumeration value="Blue Belt"/>
                        <xsd:enumeration value="Boarding Officer"/>
                        <xsd:enumeration value="Defra Fisheries"/>
                        <xsd:enumeration value="Environmental Enforcement"/>
                        <xsd:enumeration value="Finance"/>
                        <xsd:enumeration value="Fisheries Enforcement"/>
                        <xsd:enumeration value="Fisheries Management"/>
                        <xsd:enumeration value="Health and Safety"/>
                        <xsd:enumeration value="HR"/>
                        <xsd:enumeration value="Intelligence"/>
                        <xsd:enumeration value="Investigations"/>
                        <xsd:enumeration value="IUU"/>
                        <xsd:enumeration value="LMS"/>
                        <xsd:enumeration value="Manual Handling"/>
                        <xsd:enumeration value="Marine Conservation"/>
                        <xsd:enumeration value="Marine Licensing Monitoring Training"/>
                        <xsd:enumeration value="Marine Planning"/>
                        <xsd:enumeration value="Marine Pollution"/>
                        <xsd:enumeration value="MEO Training Programme"/>
                        <xsd:enumeration value="RIPA Awareness"/>
                        <xsd:enumeration value="Royal Navy"/>
                        <xsd:enumeration value="Stats"/>
                      </xsd:restriction>
                    </xsd:simpleType>
                  </xsd:union>
                </xsd:simpleType>
              </xsd:element>
            </xsd:sequence>
          </xsd:extension>
        </xsd:complexContent>
      </xsd:complexType>
    </xsd:element>
    <xsd:element name="Last_x0020_updated" ma:index="15" nillable="true" ma:displayName="Last updated" ma:format="DateOnly" ma:internalName="Last_x0020_updated">
      <xsd:simpleType>
        <xsd:restriction base="dms:DateTime"/>
      </xsd:simpleType>
    </xsd:element>
    <xsd:element name="Updated_x0020_by" ma:index="16" nillable="true" ma:displayName="Updated by" ma:format="Dropdown" ma:internalName="Updated_x0020_by">
      <xsd:simpleType>
        <xsd:union memberTypes="dms:Text">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restriction>
          </xsd:simpleType>
        </xsd:union>
      </xsd:simpleType>
    </xsd:element>
    <xsd:element name="Ownership" ma:index="17" nillable="true" ma:displayName="Ownership" ma:format="Dropdown" ma:internalName="Ownership">
      <xsd:simpleType>
        <xsd:restriction base="dms:Choice">
          <xsd:enumeration value="James Windebank"/>
          <xsd:enumeration value="Simon McCusker"/>
          <xsd:enumeration value="Annika Whitford"/>
          <xsd:enumeration value="Rory Lane"/>
          <xsd:enumeration value="Gary Owen"/>
          <xsd:enumeration value="Steve Johnston"/>
          <xsd:enumeration value="Jane Wils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351E613-8A2B-4260-9519-9BD33EDF462E}">
  <ds:schemaRefs>
    <ds:schemaRef ds:uri="http://schemas.microsoft.com/office/2006/metadata/longProperties"/>
  </ds:schemaRefs>
</ds:datastoreItem>
</file>

<file path=customXml/itemProps2.xml><?xml version="1.0" encoding="utf-8"?>
<ds:datastoreItem xmlns:ds="http://schemas.openxmlformats.org/officeDocument/2006/customXml" ds:itemID="{2375835C-85CE-4646-9BC8-E3C4B2372474}">
  <ds:schemaRefs>
    <ds:schemaRef ds:uri="http://schemas.microsoft.com/sharepoint/v3/contenttype/forms"/>
  </ds:schemaRefs>
</ds:datastoreItem>
</file>

<file path=customXml/itemProps3.xml><?xml version="1.0" encoding="utf-8"?>
<ds:datastoreItem xmlns:ds="http://schemas.openxmlformats.org/officeDocument/2006/customXml" ds:itemID="{E07EADE8-D4A9-4B3D-ACF7-D35B4D548F45}">
  <ds:schemaRefs>
    <ds:schemaRef ds:uri="928e590f-9697-441d-95b7-4d4ce7c8b5fb"/>
    <ds:schemaRef ds:uri="http://schemas.microsoft.com/office/2006/documentManagement/types"/>
    <ds:schemaRef ds:uri="http://www.w3.org/XML/1998/namespace"/>
    <ds:schemaRef ds:uri="http://schemas.openxmlformats.org/package/2006/metadata/core-properties"/>
    <ds:schemaRef ds:uri="http://purl.org/dc/elements/1.1/"/>
    <ds:schemaRef ds:uri="http://purl.org/dc/terms/"/>
    <ds:schemaRef ds:uri="http://purl.org/dc/dcmitype/"/>
    <ds:schemaRef ds:uri="http://schemas.microsoft.com/office/2006/metadata/properties"/>
  </ds:schemaRefs>
</ds:datastoreItem>
</file>

<file path=customXml/itemProps4.xml><?xml version="1.0" encoding="utf-8"?>
<ds:datastoreItem xmlns:ds="http://schemas.openxmlformats.org/officeDocument/2006/customXml" ds:itemID="{C28C0E90-2DFD-4CEE-971D-6B2A057BB6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8e590f-9697-441d-95b7-4d4ce7c8b5fb"/>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644</TotalTime>
  <Words>1538</Words>
  <Application>Microsoft Office PowerPoint</Application>
  <PresentationFormat>On-screen Show (4:3)</PresentationFormat>
  <Paragraphs>234</Paragraphs>
  <Slides>25</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Criminal Procedure and Investigations Act 1996 (CPIA) and Disclosure</vt:lpstr>
      <vt:lpstr>CPIA</vt:lpstr>
      <vt:lpstr>CPIA</vt:lpstr>
      <vt:lpstr>CPIA</vt:lpstr>
      <vt:lpstr>CPIA</vt:lpstr>
      <vt:lpstr>CPIA</vt:lpstr>
      <vt:lpstr>CPIA</vt:lpstr>
      <vt:lpstr>CPIA</vt:lpstr>
      <vt:lpstr>CPIA</vt:lpstr>
      <vt:lpstr>CPIA</vt:lpstr>
      <vt:lpstr>CPIA</vt:lpstr>
      <vt:lpstr>CPIA</vt:lpstr>
      <vt:lpstr>CPIA</vt:lpstr>
      <vt:lpstr>What is disclosure?</vt:lpstr>
      <vt:lpstr>Why do we have disclosure?</vt:lpstr>
      <vt:lpstr>What happens if we don’t?</vt:lpstr>
      <vt:lpstr>When do we have to disclose?</vt:lpstr>
      <vt:lpstr>The disclosure officer</vt:lpstr>
      <vt:lpstr>The disclosure test</vt:lpstr>
      <vt:lpstr>Unused material – what is it?</vt:lpstr>
      <vt:lpstr>When is it sensitive?</vt:lpstr>
      <vt:lpstr>MG6 Forms</vt:lpstr>
      <vt:lpstr>MG6 Forms</vt:lpstr>
      <vt:lpstr>MG6 Forms</vt:lpstr>
      <vt:lpstr>PowerPoint Presentation</vt:lpstr>
    </vt:vector>
  </TitlesOfParts>
  <Company>Defra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Whitford, Annika</cp:lastModifiedBy>
  <cp:revision>74</cp:revision>
  <dcterms:created xsi:type="dcterms:W3CDTF">2013-02-22T12:19:06Z</dcterms:created>
  <dcterms:modified xsi:type="dcterms:W3CDTF">2021-02-17T13:00:42Z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0F92CD3E-C374-4710-B881-6169B86F2108</vt:lpwstr>
  </property>
  <property fmtid="{D5CDD505-2E9C-101B-9397-08002B2CF9AE}" pid="3" name="ArticulatePath">
    <vt:lpwstr>http://mmointranet/tools/templates_new/recreation2</vt:lpwstr>
  </property>
  <property fmtid="{D5CDD505-2E9C-101B-9397-08002B2CF9AE}" pid="4" name="ContentType">
    <vt:lpwstr>Document</vt:lpwstr>
  </property>
  <property fmtid="{D5CDD505-2E9C-101B-9397-08002B2CF9AE}" pid="5" name="ContentTypeId">
    <vt:lpwstr>0x01010024B164C3DF689C4086366DC293CA522A</vt:lpwstr>
  </property>
</Properties>
</file>