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handoutMasterIdLst>
    <p:handoutMasterId r:id="rId18"/>
  </p:handoutMasterIdLst>
  <p:sldIdLst>
    <p:sldId id="256" r:id="rId6"/>
    <p:sldId id="270" r:id="rId7"/>
    <p:sldId id="269" r:id="rId8"/>
    <p:sldId id="263" r:id="rId9"/>
    <p:sldId id="265" r:id="rId10"/>
    <p:sldId id="264" r:id="rId11"/>
    <p:sldId id="271" r:id="rId12"/>
    <p:sldId id="266" r:id="rId13"/>
    <p:sldId id="267" r:id="rId14"/>
    <p:sldId id="268" r:id="rId15"/>
    <p:sldId id="272" r:id="rId16"/>
    <p:sldId id="273" r:id="rId17"/>
  </p:sldIdLst>
  <p:sldSz cx="9144000" cy="6858000" type="screen4x3"/>
  <p:notesSz cx="6858000" cy="9144000"/>
  <p:custDataLst>
    <p:tags r:id="rId19"/>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788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506" y="78"/>
      </p:cViewPr>
      <p:guideLst>
        <p:guide orient="horz" pos="2160"/>
        <p:guide pos="2880"/>
      </p:guideLst>
    </p:cSldViewPr>
  </p:slideViewPr>
  <p:notesTextViewPr>
    <p:cViewPr>
      <p:scale>
        <a:sx n="100" d="100"/>
        <a:sy n="100" d="100"/>
      </p:scale>
      <p:origin x="0" y="0"/>
    </p:cViewPr>
  </p:notesText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tags" Target="tags/tag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1A3EF3B-B732-4304-9C33-03346477794F}" type="datetimeFigureOut">
              <a:rPr lang="en-GB"/>
              <a:pPr>
                <a:defRPr/>
              </a:pPr>
              <a:t>15/12/2018</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4C534B6F-311E-4C15-A018-3C96C71907AF}" type="slidenum">
              <a:rPr lang="en-GB" altLang="en-US"/>
              <a:pPr/>
              <a:t>‹#›</a:t>
            </a:fld>
            <a:endParaRPr lang="en-GB" altLang="en-US"/>
          </a:p>
        </p:txBody>
      </p:sp>
    </p:spTree>
    <p:extLst>
      <p:ext uri="{BB962C8B-B14F-4D97-AF65-F5344CB8AC3E}">
        <p14:creationId xmlns:p14="http://schemas.microsoft.com/office/powerpoint/2010/main" val="400444485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95536" y="4149081"/>
            <a:ext cx="8568952" cy="936104"/>
          </a:xfrm>
        </p:spPr>
        <p:txBody>
          <a:bodyPr/>
          <a:lstStyle>
            <a:lvl1pPr>
              <a:defRPr b="0">
                <a:solidFill>
                  <a:srgbClr val="878800"/>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395536" y="5157192"/>
            <a:ext cx="8568952" cy="648072"/>
          </a:xfrm>
        </p:spPr>
        <p:txBody>
          <a:bodyPr/>
          <a:lstStyle>
            <a:lvl1pPr marL="0" indent="0" algn="l">
              <a:buNone/>
              <a:defRPr>
                <a:solidFill>
                  <a:srgbClr val="8788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Tree>
    <p:extLst>
      <p:ext uri="{BB962C8B-B14F-4D97-AF65-F5344CB8AC3E}">
        <p14:creationId xmlns:p14="http://schemas.microsoft.com/office/powerpoint/2010/main" val="333448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67544" y="260648"/>
            <a:ext cx="8064896" cy="648072"/>
          </a:xfrm>
          <a:prstGeom prst="rect">
            <a:avLst/>
          </a:prstGeom>
        </p:spPr>
        <p:txBody>
          <a:bodyPr rtlCol="0">
            <a:normAutofit/>
          </a:bodyPr>
          <a:lstStyle/>
          <a:p>
            <a:r>
              <a:rPr lang="en-US" dirty="0" smtClean="0"/>
              <a:t>Click to edit Master title style</a:t>
            </a:r>
            <a:endParaRPr lang="en-GB" dirty="0"/>
          </a:p>
        </p:txBody>
      </p:sp>
      <p:sp>
        <p:nvSpPr>
          <p:cNvPr id="10" name="Text Placeholder 9"/>
          <p:cNvSpPr>
            <a:spLocks noGrp="1"/>
          </p:cNvSpPr>
          <p:nvPr>
            <p:ph type="body" sz="quarter" idx="10"/>
          </p:nvPr>
        </p:nvSpPr>
        <p:spPr>
          <a:xfrm>
            <a:off x="468313" y="981075"/>
            <a:ext cx="7991475" cy="5400675"/>
          </a:xfrm>
        </p:spPr>
        <p:txBody>
          <a:bodyPr/>
          <a:lstStyle/>
          <a:p>
            <a:pPr lvl="0"/>
            <a:r>
              <a:rPr lang="en-US" dirty="0" smtClean="0"/>
              <a:t>Click to edit Master text styles</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3518236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980728"/>
            <a:ext cx="3970784" cy="54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Content Placeholder 3"/>
          <p:cNvSpPr>
            <a:spLocks noGrp="1"/>
          </p:cNvSpPr>
          <p:nvPr>
            <p:ph sz="half" idx="2"/>
          </p:nvPr>
        </p:nvSpPr>
        <p:spPr>
          <a:xfrm>
            <a:off x="4572000" y="980728"/>
            <a:ext cx="3960440" cy="54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14" name="Title Placeholder 1"/>
          <p:cNvSpPr>
            <a:spLocks noGrp="1"/>
          </p:cNvSpPr>
          <p:nvPr>
            <p:ph type="title"/>
          </p:nvPr>
        </p:nvSpPr>
        <p:spPr>
          <a:xfrm>
            <a:off x="467544" y="260648"/>
            <a:ext cx="8064896" cy="648072"/>
          </a:xfrm>
          <a:prstGeom prst="rect">
            <a:avLst/>
          </a:prstGeom>
        </p:spPr>
        <p:txBody>
          <a:bodyPr rtlCol="0">
            <a:normAutofit/>
          </a:bodyPr>
          <a:lstStyle/>
          <a:p>
            <a:r>
              <a:rPr lang="en-US" dirty="0" smtClean="0"/>
              <a:t>Click to edit Master title style</a:t>
            </a:r>
            <a:endParaRPr lang="en-GB" dirty="0"/>
          </a:p>
        </p:txBody>
      </p:sp>
    </p:spTree>
    <p:extLst>
      <p:ext uri="{BB962C8B-B14F-4D97-AF65-F5344CB8AC3E}">
        <p14:creationId xmlns:p14="http://schemas.microsoft.com/office/powerpoint/2010/main" val="2781604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80728"/>
            <a:ext cx="3970784" cy="639762"/>
          </a:xfrm>
        </p:spPr>
        <p:txBody>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5" name="Text Placeholder 4"/>
          <p:cNvSpPr>
            <a:spLocks noGrp="1"/>
          </p:cNvSpPr>
          <p:nvPr>
            <p:ph type="body" sz="quarter" idx="3"/>
          </p:nvPr>
        </p:nvSpPr>
        <p:spPr>
          <a:xfrm>
            <a:off x="4572000" y="980728"/>
            <a:ext cx="3887415" cy="639762"/>
          </a:xfrm>
        </p:spPr>
        <p:txBody>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Content Placeholder 2"/>
          <p:cNvSpPr>
            <a:spLocks noGrp="1"/>
          </p:cNvSpPr>
          <p:nvPr>
            <p:ph sz="half" idx="10"/>
          </p:nvPr>
        </p:nvSpPr>
        <p:spPr>
          <a:xfrm>
            <a:off x="457200" y="1772816"/>
            <a:ext cx="3970784"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11" name="Content Placeholder 3"/>
          <p:cNvSpPr>
            <a:spLocks noGrp="1"/>
          </p:cNvSpPr>
          <p:nvPr>
            <p:ph sz="half" idx="2"/>
          </p:nvPr>
        </p:nvSpPr>
        <p:spPr>
          <a:xfrm>
            <a:off x="4572000" y="1772816"/>
            <a:ext cx="3960440"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13" name="Title Placeholder 1"/>
          <p:cNvSpPr>
            <a:spLocks noGrp="1"/>
          </p:cNvSpPr>
          <p:nvPr>
            <p:ph type="title"/>
          </p:nvPr>
        </p:nvSpPr>
        <p:spPr>
          <a:xfrm>
            <a:off x="467544" y="260648"/>
            <a:ext cx="8064896" cy="648072"/>
          </a:xfrm>
          <a:prstGeom prst="rect">
            <a:avLst/>
          </a:prstGeom>
        </p:spPr>
        <p:txBody>
          <a:bodyPr rtlCol="0">
            <a:normAutofit/>
          </a:bodyPr>
          <a:lstStyle/>
          <a:p>
            <a:r>
              <a:rPr lang="en-US" dirty="0" smtClean="0"/>
              <a:t>Click to edit Master title style</a:t>
            </a:r>
            <a:endParaRPr lang="en-GB" dirty="0"/>
          </a:p>
        </p:txBody>
      </p:sp>
    </p:spTree>
    <p:extLst>
      <p:ext uri="{BB962C8B-B14F-4D97-AF65-F5344CB8AC3E}">
        <p14:creationId xmlns:p14="http://schemas.microsoft.com/office/powerpoint/2010/main" val="3438047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67544" y="260648"/>
            <a:ext cx="8064896" cy="648072"/>
          </a:xfrm>
          <a:prstGeom prst="rect">
            <a:avLst/>
          </a:prstGeom>
        </p:spPr>
        <p:txBody>
          <a:bodyPr rtlCol="0">
            <a:normAutofit/>
          </a:bodyPr>
          <a:lstStyle/>
          <a:p>
            <a:r>
              <a:rPr lang="en-US" dirty="0" smtClean="0"/>
              <a:t>Click to edit Master title style</a:t>
            </a:r>
            <a:endParaRPr lang="en-GB" dirty="0"/>
          </a:p>
        </p:txBody>
      </p:sp>
    </p:spTree>
    <p:extLst>
      <p:ext uri="{BB962C8B-B14F-4D97-AF65-F5344CB8AC3E}">
        <p14:creationId xmlns:p14="http://schemas.microsoft.com/office/powerpoint/2010/main" val="3545772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7578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8"/>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68313" y="260350"/>
            <a:ext cx="80645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457200" y="908050"/>
            <a:ext cx="8075613"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p:txBody>
      </p:sp>
      <p:sp>
        <p:nvSpPr>
          <p:cNvPr id="4" name="Rectangle 3"/>
          <p:cNvSpPr>
            <a:spLocks noChangeArrowheads="1"/>
          </p:cNvSpPr>
          <p:nvPr userDrawn="1"/>
        </p:nvSpPr>
        <p:spPr bwMode="auto">
          <a:xfrm>
            <a:off x="8920163" y="0"/>
            <a:ext cx="250825" cy="6858000"/>
          </a:xfrm>
          <a:prstGeom prst="rect">
            <a:avLst/>
          </a:prstGeom>
          <a:solidFill>
            <a:srgbClr val="007CBA"/>
          </a:solidFill>
          <a:ln w="25400" algn="ctr">
            <a:solidFill>
              <a:srgbClr val="007CBA"/>
            </a:solidFill>
            <a:miter lim="800000"/>
            <a:headEnd/>
            <a:tailEnd/>
          </a:ln>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en-US" smtClean="0">
              <a:solidFill>
                <a:srgbClr val="FFFFFF"/>
              </a:solidFill>
              <a:latin typeface="Calibri" pitchFamily="34" charset="0"/>
            </a:endParaRPr>
          </a:p>
        </p:txBody>
      </p:sp>
    </p:spTree>
  </p:cSld>
  <p:clrMap bg1="lt1" tx1="dk1" bg2="lt2" tx2="dk2" accent1="accent1" accent2="accent2" accent3="accent3" accent4="accent4" accent5="accent5" accent6="accent6" hlink="hlink" folHlink="folHlink"/>
  <p:sldLayoutIdLst>
    <p:sldLayoutId id="2147483725" r:id="rId1"/>
    <p:sldLayoutId id="2147483720" r:id="rId2"/>
    <p:sldLayoutId id="2147483721" r:id="rId3"/>
    <p:sldLayoutId id="2147483722" r:id="rId4"/>
    <p:sldLayoutId id="2147483723" r:id="rId5"/>
    <p:sldLayoutId id="2147483724" r:id="rId6"/>
  </p:sldLayoutIdLst>
  <p:txStyles>
    <p:title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l" rtl="0" fontAlgn="base">
        <a:spcBef>
          <a:spcPct val="0"/>
        </a:spcBef>
        <a:spcAft>
          <a:spcPct val="0"/>
        </a:spcAft>
        <a:defRPr sz="3200">
          <a:solidFill>
            <a:schemeClr val="tx1"/>
          </a:solidFill>
          <a:latin typeface="Arial" charset="0"/>
          <a:cs typeface="Arial" charset="0"/>
        </a:defRPr>
      </a:lvl6pPr>
      <a:lvl7pPr marL="914400" algn="l" rtl="0" fontAlgn="base">
        <a:spcBef>
          <a:spcPct val="0"/>
        </a:spcBef>
        <a:spcAft>
          <a:spcPct val="0"/>
        </a:spcAft>
        <a:defRPr sz="3200">
          <a:solidFill>
            <a:schemeClr val="tx1"/>
          </a:solidFill>
          <a:latin typeface="Arial" charset="0"/>
          <a:cs typeface="Arial" charset="0"/>
        </a:defRPr>
      </a:lvl7pPr>
      <a:lvl8pPr marL="1371600" algn="l" rtl="0" fontAlgn="base">
        <a:spcBef>
          <a:spcPct val="0"/>
        </a:spcBef>
        <a:spcAft>
          <a:spcPct val="0"/>
        </a:spcAft>
        <a:defRPr sz="3200">
          <a:solidFill>
            <a:schemeClr val="tx1"/>
          </a:solidFill>
          <a:latin typeface="Arial" charset="0"/>
          <a:cs typeface="Arial" charset="0"/>
        </a:defRPr>
      </a:lvl8pPr>
      <a:lvl9pPr marL="1828800" algn="l" rtl="0" fontAlgn="base">
        <a:spcBef>
          <a:spcPct val="0"/>
        </a:spcBef>
        <a:spcAft>
          <a:spcPct val="0"/>
        </a:spcAft>
        <a:defRPr sz="32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rgbClr val="878800"/>
        </a:buClr>
        <a:buFont typeface="Arial" panose="020B0604020202020204" pitchFamily="34" charset="0"/>
        <a:buChar char="•"/>
        <a:defRPr sz="24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Clr>
          <a:srgbClr val="878800"/>
        </a:buClr>
        <a:buFont typeface="Arial" panose="020B0604020202020204" pitchFamily="34" charset="0"/>
        <a:buChar char="–"/>
        <a:defRPr sz="20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Clr>
          <a:srgbClr val="878800"/>
        </a:buClr>
        <a:buFont typeface="Arial" panose="020B0604020202020204" pitchFamily="34" charset="0"/>
        <a:buChar char="•"/>
        <a:defRPr sz="16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3" Type="http://schemas.openxmlformats.org/officeDocument/2006/relationships/hyperlink" Target="http://teamsites/sites/MMOTeams/opscomp/CAT/Outcome%20Focussed%20Compliance/RBS/Lists/Transport%20Docs/AllItems.aspx" TargetMode="Externa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395288" y="4149725"/>
            <a:ext cx="8569325" cy="935038"/>
          </a:xfrm>
          <a:solidFill>
            <a:schemeClr val="bg1"/>
          </a:solidFill>
        </p:spPr>
        <p:txBody>
          <a:bodyPr/>
          <a:lstStyle/>
          <a:p>
            <a:pPr eaLnBrk="1" hangingPunct="1"/>
            <a:r>
              <a:rPr lang="en-GB" altLang="en-US" b="1" smtClean="0">
                <a:solidFill>
                  <a:srgbClr val="0070C0"/>
                </a:solidFill>
              </a:rPr>
              <a:t>TRANSPORT CHECKS AND DOCUMENTS</a:t>
            </a:r>
          </a:p>
        </p:txBody>
      </p:sp>
      <p:pic>
        <p:nvPicPr>
          <p:cNvPr id="3075" name="Picture 2" descr="C:\Users\m311386\Desktop\MMO_582_AW.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2100" y="261938"/>
            <a:ext cx="2519363" cy="199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68313" y="260350"/>
            <a:ext cx="8064500" cy="647700"/>
          </a:xfrm>
        </p:spPr>
        <p:txBody>
          <a:bodyPr/>
          <a:lstStyle/>
          <a:p>
            <a:pPr algn="ctr"/>
            <a:r>
              <a:rPr lang="en-GB" altLang="en-US" b="1" smtClean="0">
                <a:solidFill>
                  <a:srgbClr val="0070C0"/>
                </a:solidFill>
              </a:rPr>
              <a:t>Transport checks</a:t>
            </a:r>
            <a:endParaRPr lang="en-GB" altLang="en-US" smtClean="0">
              <a:solidFill>
                <a:srgbClr val="0070C0"/>
              </a:solidFill>
            </a:endParaRPr>
          </a:p>
        </p:txBody>
      </p:sp>
      <p:sp>
        <p:nvSpPr>
          <p:cNvPr id="12291" name="Text Placeholder 2"/>
          <p:cNvSpPr>
            <a:spLocks noGrp="1"/>
          </p:cNvSpPr>
          <p:nvPr>
            <p:ph type="body" sz="quarter" idx="10"/>
          </p:nvPr>
        </p:nvSpPr>
        <p:spPr/>
        <p:txBody>
          <a:bodyPr/>
          <a:lstStyle/>
          <a:p>
            <a:pPr marL="0" indent="0">
              <a:buFont typeface="Arial" panose="020B0604020202020204" pitchFamily="34" charset="0"/>
              <a:buNone/>
            </a:pPr>
            <a:endParaRPr lang="en-GB" altLang="en-US" b="1" smtClean="0"/>
          </a:p>
          <a:p>
            <a:pPr marL="0" indent="0">
              <a:buFont typeface="Arial" panose="020B0604020202020204" pitchFamily="34" charset="0"/>
              <a:buNone/>
            </a:pPr>
            <a:r>
              <a:rPr lang="en-GB" altLang="en-US" b="1" smtClean="0"/>
              <a:t>Art 68.8 </a:t>
            </a:r>
            <a:r>
              <a:rPr lang="en-GB" altLang="en-US" smtClean="0"/>
              <a:t>1224/2009 (BB 8.10) states:</a:t>
            </a:r>
          </a:p>
          <a:p>
            <a:pPr marL="0" indent="0" algn="ctr">
              <a:buFont typeface="Arial" panose="020B0604020202020204" pitchFamily="34" charset="0"/>
              <a:buNone/>
            </a:pPr>
            <a:endParaRPr lang="en-GB" altLang="en-US" sz="1600" i="1" smtClean="0">
              <a:solidFill>
                <a:srgbClr val="231F20"/>
              </a:solidFill>
            </a:endParaRPr>
          </a:p>
          <a:p>
            <a:pPr marL="0" indent="0" algn="ctr">
              <a:buFont typeface="Arial" panose="020B0604020202020204" pitchFamily="34" charset="0"/>
              <a:buNone/>
            </a:pPr>
            <a:r>
              <a:rPr lang="en-GB" altLang="en-US" sz="1600" i="1" smtClean="0">
                <a:solidFill>
                  <a:srgbClr val="231F20"/>
                </a:solidFill>
              </a:rPr>
              <a:t>Article 68</a:t>
            </a:r>
            <a:endParaRPr lang="en-GB" altLang="en-US" sz="1600" smtClean="0">
              <a:solidFill>
                <a:srgbClr val="000000"/>
              </a:solidFill>
            </a:endParaRPr>
          </a:p>
          <a:p>
            <a:pPr marL="0" indent="0" algn="ctr">
              <a:buFont typeface="Arial" panose="020B0604020202020204" pitchFamily="34" charset="0"/>
              <a:buNone/>
            </a:pPr>
            <a:r>
              <a:rPr lang="en-GB" altLang="en-US" sz="1600" b="1" smtClean="0">
                <a:solidFill>
                  <a:srgbClr val="231F20"/>
                </a:solidFill>
              </a:rPr>
              <a:t>Completion and submission of the transport document</a:t>
            </a:r>
            <a:endParaRPr lang="en-GB" altLang="en-US" sz="1600" smtClean="0">
              <a:solidFill>
                <a:srgbClr val="000000"/>
              </a:solidFill>
            </a:endParaRPr>
          </a:p>
          <a:p>
            <a:pPr marL="0" indent="0"/>
            <a:endParaRPr lang="en-GB" altLang="en-US" sz="1600" smtClean="0"/>
          </a:p>
          <a:p>
            <a:pPr marL="0" indent="0"/>
            <a:endParaRPr lang="en-GB" altLang="en-US" sz="1600" smtClean="0"/>
          </a:p>
          <a:p>
            <a:pPr marL="0" indent="0">
              <a:buFont typeface="Arial" panose="020B0604020202020204" pitchFamily="34" charset="0"/>
              <a:buNone/>
            </a:pPr>
            <a:r>
              <a:rPr lang="en-GB" altLang="en-US" sz="1600" b="1" smtClean="0"/>
              <a:t>8</a:t>
            </a:r>
            <a:r>
              <a:rPr lang="en-GB" altLang="en-US" sz="1600" smtClean="0"/>
              <a:t>. </a:t>
            </a:r>
            <a:r>
              <a:rPr lang="en-GB" altLang="en-US" sz="1600" smtClean="0">
                <a:solidFill>
                  <a:srgbClr val="0070C0"/>
                </a:solidFill>
              </a:rPr>
              <a:t>The transporter shall be exempt from the obligation laid down in this Article if the transport document is replaced by a copy of the landing declaration </a:t>
            </a:r>
            <a:r>
              <a:rPr lang="en-GB" altLang="en-US" sz="1600" smtClean="0"/>
              <a:t>provided for in Article 23 pertaining to the quantities transported, </a:t>
            </a:r>
            <a:r>
              <a:rPr lang="en-GB" altLang="en-US" sz="1600" smtClean="0">
                <a:solidFill>
                  <a:srgbClr val="0070C0"/>
                </a:solidFill>
              </a:rPr>
              <a:t>or any equivalent document containing the same level of information. </a:t>
            </a:r>
            <a:endParaRPr lang="en-GB" altLang="en-US" b="1" smtClean="0">
              <a:solidFill>
                <a:srgbClr val="0070C0"/>
              </a:solidFill>
            </a:endParaRP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468313" y="1557338"/>
            <a:ext cx="7991475" cy="3960812"/>
          </a:xfrm>
        </p:spPr>
        <p:txBody>
          <a:bodyPr/>
          <a:lstStyle/>
          <a:p>
            <a:pPr marL="0" indent="0">
              <a:buFont typeface="Arial" charset="0"/>
              <a:buNone/>
              <a:defRPr/>
            </a:pPr>
            <a:r>
              <a:rPr lang="en-GB" dirty="0"/>
              <a:t>T</a:t>
            </a:r>
            <a:r>
              <a:rPr lang="en-GB" dirty="0" smtClean="0"/>
              <a:t>ransport documents that are received for fish leaving the UK should be stored on the sharepoint site below:</a:t>
            </a:r>
          </a:p>
          <a:p>
            <a:pPr>
              <a:buFont typeface="Arial" charset="0"/>
              <a:buChar char="•"/>
              <a:defRPr/>
            </a:pPr>
            <a:endParaRPr lang="en-GB" dirty="0"/>
          </a:p>
          <a:p>
            <a:pPr marL="0" indent="0">
              <a:buFont typeface="Arial" charset="0"/>
              <a:buNone/>
              <a:defRPr/>
            </a:pPr>
            <a:r>
              <a:rPr lang="en-GB" sz="1800" u="sng" dirty="0">
                <a:hlinkClick r:id="rId3"/>
              </a:rPr>
              <a:t>http://</a:t>
            </a:r>
            <a:r>
              <a:rPr lang="en-GB" sz="1800" u="sng" dirty="0" smtClean="0">
                <a:hlinkClick r:id="rId3"/>
              </a:rPr>
              <a:t>teamsites/sites/MMOTeams/opscomp/CAT/Outcome%20Focussed%20Compliance/RBS/Lists/Transport%20Docs/AllItems.aspx</a:t>
            </a:r>
            <a:r>
              <a:rPr lang="en-GB" dirty="0" smtClean="0"/>
              <a:t> </a:t>
            </a:r>
          </a:p>
          <a:p>
            <a:pPr>
              <a:buFont typeface="Arial" charset="0"/>
              <a:buChar char="•"/>
              <a:defRPr/>
            </a:pPr>
            <a:endParaRPr lang="en-GB" dirty="0"/>
          </a:p>
          <a:p>
            <a:pPr marL="0" indent="0">
              <a:buFont typeface="Arial" charset="0"/>
              <a:buNone/>
              <a:defRPr/>
            </a:pPr>
            <a:r>
              <a:rPr lang="en-GB" dirty="0" smtClean="0"/>
              <a:t>Transport documents received for movements inside the UK should be filed locally.</a:t>
            </a:r>
            <a:endParaRPr lang="en-GB" dirty="0"/>
          </a:p>
        </p:txBody>
      </p:sp>
      <p:sp>
        <p:nvSpPr>
          <p:cNvPr id="13315" name="Title 1"/>
          <p:cNvSpPr>
            <a:spLocks noGrp="1"/>
          </p:cNvSpPr>
          <p:nvPr>
            <p:ph type="title"/>
          </p:nvPr>
        </p:nvSpPr>
        <p:spPr>
          <a:xfrm>
            <a:off x="468313" y="260350"/>
            <a:ext cx="8064500" cy="647700"/>
          </a:xfrm>
        </p:spPr>
        <p:txBody>
          <a:bodyPr/>
          <a:lstStyle/>
          <a:p>
            <a:pPr algn="ctr"/>
            <a:r>
              <a:rPr lang="en-GB" altLang="en-US" b="1" smtClean="0">
                <a:solidFill>
                  <a:srgbClr val="0070C0"/>
                </a:solidFill>
              </a:rPr>
              <a:t>Transport checks</a:t>
            </a:r>
            <a:endParaRPr lang="en-GB" altLang="en-US" smtClean="0">
              <a:solidFill>
                <a:srgbClr val="0070C0"/>
              </a:solidFill>
            </a:endParaRPr>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539750" y="2565400"/>
            <a:ext cx="8064500" cy="647700"/>
          </a:xfrm>
        </p:spPr>
        <p:txBody>
          <a:bodyPr>
            <a:normAutofit fontScale="90000"/>
          </a:bodyPr>
          <a:lstStyle/>
          <a:p>
            <a:pPr algn="ctr"/>
            <a:r>
              <a:rPr lang="en-GB" altLang="en-US" sz="4800" b="1" smtClean="0">
                <a:solidFill>
                  <a:srgbClr val="00B050"/>
                </a:solidFill>
              </a:rPr>
              <a:t>Any questions?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Placeholder 2"/>
          <p:cNvSpPr>
            <a:spLocks noGrp="1"/>
          </p:cNvSpPr>
          <p:nvPr>
            <p:ph type="body" sz="quarter" idx="10"/>
          </p:nvPr>
        </p:nvSpPr>
        <p:spPr>
          <a:xfrm>
            <a:off x="468313" y="981075"/>
            <a:ext cx="7991475" cy="5616575"/>
          </a:xfrm>
        </p:spPr>
        <p:txBody>
          <a:bodyPr/>
          <a:lstStyle/>
          <a:p>
            <a:endParaRPr lang="en-GB" altLang="en-US" sz="1600" i="1" smtClean="0"/>
          </a:p>
          <a:p>
            <a:pPr>
              <a:buFont typeface="Arial" panose="020B0604020202020204" pitchFamily="34" charset="0"/>
              <a:buNone/>
            </a:pPr>
            <a:r>
              <a:rPr lang="en-GB" altLang="en-US" b="1" smtClean="0"/>
              <a:t>Why do we undertake transport checks?</a:t>
            </a:r>
          </a:p>
          <a:p>
            <a:endParaRPr lang="en-GB" altLang="en-US" sz="1600" i="1" smtClean="0"/>
          </a:p>
          <a:p>
            <a:pPr>
              <a:buFont typeface="Arial" panose="020B0604020202020204" pitchFamily="34" charset="0"/>
              <a:buNone/>
            </a:pPr>
            <a:r>
              <a:rPr lang="en-GB" altLang="en-US" sz="2000" smtClean="0"/>
              <a:t>We need to be able to account for all fishery products that have been taken from the sea and retained until first point of sale hence the reason we carry out transport inspections.</a:t>
            </a:r>
          </a:p>
          <a:p>
            <a:endParaRPr lang="en-GB" altLang="en-US" sz="1600" i="1" smtClean="0"/>
          </a:p>
          <a:p>
            <a:pPr>
              <a:buFont typeface="Arial" panose="020B0604020202020204" pitchFamily="34" charset="0"/>
              <a:buNone/>
            </a:pPr>
            <a:r>
              <a:rPr lang="en-GB" altLang="en-US" b="1" smtClean="0"/>
              <a:t>Art 108.1 </a:t>
            </a:r>
            <a:r>
              <a:rPr lang="en-GB" altLang="en-US" smtClean="0"/>
              <a:t>404/2011 states:</a:t>
            </a:r>
          </a:p>
          <a:p>
            <a:endParaRPr lang="en-GB" altLang="en-US" sz="1600" i="1" smtClean="0"/>
          </a:p>
          <a:p>
            <a:pPr algn="ctr">
              <a:buFont typeface="Arial" panose="020B0604020202020204" pitchFamily="34" charset="0"/>
              <a:buNone/>
            </a:pPr>
            <a:r>
              <a:rPr lang="en-GB" altLang="en-US" sz="1600" i="1" smtClean="0"/>
              <a:t>Article 108</a:t>
            </a:r>
            <a:endParaRPr lang="en-GB" altLang="en-US" sz="1600" smtClean="0"/>
          </a:p>
          <a:p>
            <a:pPr algn="ctr">
              <a:buFont typeface="Arial" panose="020B0604020202020204" pitchFamily="34" charset="0"/>
              <a:buNone/>
            </a:pPr>
            <a:r>
              <a:rPr lang="en-GB" altLang="en-US" sz="1600" b="1" smtClean="0"/>
              <a:t>General principles</a:t>
            </a:r>
          </a:p>
          <a:p>
            <a:pPr algn="ctr">
              <a:buFont typeface="Arial" panose="020B0604020202020204" pitchFamily="34" charset="0"/>
              <a:buNone/>
            </a:pPr>
            <a:endParaRPr lang="en-GB" altLang="en-US" sz="1600" b="1" smtClean="0"/>
          </a:p>
          <a:p>
            <a:pPr algn="ctr">
              <a:buFont typeface="Arial" panose="020B0604020202020204" pitchFamily="34" charset="0"/>
              <a:buNone/>
            </a:pPr>
            <a:endParaRPr lang="en-GB" altLang="en-US" sz="1600" smtClean="0"/>
          </a:p>
          <a:p>
            <a:pPr algn="just">
              <a:buFont typeface="Arial" panose="020B0604020202020204" pitchFamily="34" charset="0"/>
              <a:buNone/>
            </a:pPr>
            <a:r>
              <a:rPr lang="en-GB" altLang="en-US" sz="1600" smtClean="0"/>
              <a:t>1. Without prejudice to provisions contained in multi-annual plans, transport inspections may take place anywhere and at anytime from the point of landing to the arrival of the fisheries products at the place of sale or processing. In carrying out inspections, the necessary measures shall be taken as to ensure the maintenance of the cold chain of the fisheries products inspected.</a:t>
            </a:r>
          </a:p>
          <a:p>
            <a:endParaRPr lang="en-GB" altLang="en-US" smtClean="0"/>
          </a:p>
        </p:txBody>
      </p:sp>
      <p:sp>
        <p:nvSpPr>
          <p:cNvPr id="4099" name="Title 1"/>
          <p:cNvSpPr>
            <a:spLocks noGrp="1"/>
          </p:cNvSpPr>
          <p:nvPr>
            <p:ph type="title"/>
          </p:nvPr>
        </p:nvSpPr>
        <p:spPr>
          <a:xfrm>
            <a:off x="468313" y="260350"/>
            <a:ext cx="8064500" cy="647700"/>
          </a:xfrm>
        </p:spPr>
        <p:txBody>
          <a:bodyPr/>
          <a:lstStyle/>
          <a:p>
            <a:pPr algn="ctr"/>
            <a:r>
              <a:rPr lang="en-GB" altLang="en-US" b="1" smtClean="0">
                <a:solidFill>
                  <a:srgbClr val="0070C0"/>
                </a:solidFill>
              </a:rPr>
              <a:t>Transport checks</a:t>
            </a:r>
            <a:endParaRPr lang="en-GB" altLang="en-US" smtClean="0">
              <a:solidFill>
                <a:srgbClr val="0070C0"/>
              </a:solidFill>
            </a:endParaRP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lstStyle/>
          <a:p>
            <a:pPr>
              <a:buFont typeface="Arial" charset="0"/>
              <a:buChar char="•"/>
              <a:defRPr/>
            </a:pPr>
            <a:endParaRPr lang="en-GB" sz="1600" i="1" dirty="0" smtClean="0"/>
          </a:p>
          <a:p>
            <a:pPr marL="0" indent="0">
              <a:buFont typeface="Arial" charset="0"/>
              <a:buNone/>
              <a:defRPr/>
            </a:pPr>
            <a:r>
              <a:rPr lang="en-GB" dirty="0" smtClean="0"/>
              <a:t>To assist us with these inspections </a:t>
            </a:r>
            <a:endParaRPr lang="en-GB" dirty="0"/>
          </a:p>
          <a:p>
            <a:pPr>
              <a:buFont typeface="Arial" charset="0"/>
              <a:buChar char="•"/>
              <a:defRPr/>
            </a:pPr>
            <a:endParaRPr lang="en-GB" sz="1600" i="1" dirty="0" smtClean="0"/>
          </a:p>
          <a:p>
            <a:pPr>
              <a:buFont typeface="Arial" charset="0"/>
              <a:buChar char="•"/>
              <a:defRPr/>
            </a:pPr>
            <a:endParaRPr lang="en-GB" sz="1600" i="1" dirty="0"/>
          </a:p>
          <a:p>
            <a:pPr marL="0" indent="0">
              <a:buFont typeface="Arial" charset="0"/>
              <a:buNone/>
              <a:defRPr/>
            </a:pPr>
            <a:r>
              <a:rPr lang="en-GB" b="1" dirty="0" smtClean="0"/>
              <a:t>Art 108.4</a:t>
            </a:r>
            <a:r>
              <a:rPr lang="en-GB" dirty="0" smtClean="0"/>
              <a:t> refers to </a:t>
            </a:r>
            <a:r>
              <a:rPr lang="en-GB" b="1" dirty="0" smtClean="0"/>
              <a:t>Art 68.5</a:t>
            </a:r>
            <a:r>
              <a:rPr lang="en-GB" dirty="0" smtClean="0"/>
              <a:t> 1224/2009</a:t>
            </a:r>
          </a:p>
          <a:p>
            <a:pPr marL="0" indent="0" algn="ctr">
              <a:buFont typeface="Arial" charset="0"/>
              <a:buNone/>
              <a:defRPr/>
            </a:pPr>
            <a:endParaRPr lang="en-GB" sz="1600" i="1" dirty="0"/>
          </a:p>
          <a:p>
            <a:pPr marL="0" indent="0" algn="ctr">
              <a:buFont typeface="Arial" charset="0"/>
              <a:buNone/>
              <a:defRPr/>
            </a:pPr>
            <a:r>
              <a:rPr lang="en-GB" sz="1600" i="1" dirty="0" smtClean="0"/>
              <a:t>Article 108</a:t>
            </a:r>
            <a:endParaRPr lang="en-GB" sz="1600" dirty="0" smtClean="0"/>
          </a:p>
          <a:p>
            <a:pPr marL="0" indent="0" algn="ctr">
              <a:buFont typeface="Arial" charset="0"/>
              <a:buNone/>
              <a:defRPr/>
            </a:pPr>
            <a:r>
              <a:rPr lang="en-GB" sz="1600" b="1" dirty="0" smtClean="0"/>
              <a:t>General principles</a:t>
            </a:r>
          </a:p>
          <a:p>
            <a:pPr marL="0" indent="0" algn="ctr">
              <a:buFont typeface="Arial" charset="0"/>
              <a:buNone/>
              <a:defRPr/>
            </a:pPr>
            <a:endParaRPr lang="en-GB" sz="1600" b="1" dirty="0"/>
          </a:p>
          <a:p>
            <a:pPr marL="0" indent="0" algn="ctr">
              <a:buFont typeface="Arial" charset="0"/>
              <a:buNone/>
              <a:defRPr/>
            </a:pPr>
            <a:endParaRPr lang="en-GB" sz="1600" dirty="0" smtClean="0"/>
          </a:p>
          <a:p>
            <a:pPr marL="0" indent="0">
              <a:buFont typeface="Arial" charset="0"/>
              <a:buNone/>
              <a:defRPr/>
            </a:pPr>
            <a:r>
              <a:rPr lang="en-GB" sz="1600" b="1" dirty="0" smtClean="0"/>
              <a:t>4</a:t>
            </a:r>
            <a:r>
              <a:rPr lang="en-GB" sz="1600" dirty="0" smtClean="0"/>
              <a:t>. When </a:t>
            </a:r>
            <a:r>
              <a:rPr lang="en-GB" sz="1600" dirty="0"/>
              <a:t>carrying out a transport, inspection officials shall verify </a:t>
            </a:r>
            <a:r>
              <a:rPr lang="en-GB" sz="1600" dirty="0" smtClean="0"/>
              <a:t>and note </a:t>
            </a:r>
            <a:r>
              <a:rPr lang="en-GB" sz="1600" dirty="0"/>
              <a:t>all items referred to in </a:t>
            </a:r>
            <a:r>
              <a:rPr lang="en-GB" sz="1600" b="1" dirty="0">
                <a:solidFill>
                  <a:srgbClr val="0070C0"/>
                </a:solidFill>
              </a:rPr>
              <a:t>Article 68(5) of the Control Regulation</a:t>
            </a:r>
            <a:r>
              <a:rPr lang="en-GB" sz="1600" dirty="0"/>
              <a:t> and all appropriate items in the report module set out in </a:t>
            </a:r>
            <a:r>
              <a:rPr lang="en-GB" sz="1600" b="1" dirty="0">
                <a:solidFill>
                  <a:srgbClr val="0070C0"/>
                </a:solidFill>
              </a:rPr>
              <a:t>Annex XXVII to this Regulation</a:t>
            </a:r>
            <a:r>
              <a:rPr lang="en-GB" sz="1600" dirty="0"/>
              <a:t>. This shall include verification  that the quantities of fisheries products transported correspond to the details entered on </a:t>
            </a:r>
            <a:r>
              <a:rPr lang="en-GB" sz="1600" dirty="0" smtClean="0"/>
              <a:t>the transport </a:t>
            </a:r>
            <a:r>
              <a:rPr lang="en-GB" sz="1600" dirty="0"/>
              <a:t>document.</a:t>
            </a:r>
          </a:p>
          <a:p>
            <a:pPr marL="0" indent="0">
              <a:buFont typeface="Arial" charset="0"/>
              <a:buNone/>
              <a:defRPr/>
            </a:pPr>
            <a:endParaRPr lang="en-GB" dirty="0"/>
          </a:p>
        </p:txBody>
      </p:sp>
      <p:sp>
        <p:nvSpPr>
          <p:cNvPr id="5123" name="Title 1"/>
          <p:cNvSpPr>
            <a:spLocks noGrp="1"/>
          </p:cNvSpPr>
          <p:nvPr>
            <p:ph type="title"/>
          </p:nvPr>
        </p:nvSpPr>
        <p:spPr>
          <a:xfrm>
            <a:off x="468313" y="260350"/>
            <a:ext cx="8064500" cy="647700"/>
          </a:xfrm>
        </p:spPr>
        <p:txBody>
          <a:bodyPr/>
          <a:lstStyle/>
          <a:p>
            <a:pPr algn="ctr"/>
            <a:r>
              <a:rPr lang="en-GB" altLang="en-US" b="1" smtClean="0">
                <a:solidFill>
                  <a:srgbClr val="0070C0"/>
                </a:solidFill>
              </a:rPr>
              <a:t>Transport checks</a:t>
            </a:r>
            <a:endParaRPr lang="en-GB" altLang="en-US" smtClean="0">
              <a:solidFill>
                <a:srgbClr val="0070C0"/>
              </a:solidFill>
            </a:endParaRP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68313" y="260350"/>
            <a:ext cx="8064500" cy="647700"/>
          </a:xfrm>
        </p:spPr>
        <p:txBody>
          <a:bodyPr/>
          <a:lstStyle/>
          <a:p>
            <a:pPr algn="ctr"/>
            <a:r>
              <a:rPr lang="en-GB" altLang="en-US" b="1" smtClean="0">
                <a:solidFill>
                  <a:srgbClr val="0070C0"/>
                </a:solidFill>
              </a:rPr>
              <a:t>Transport checks</a:t>
            </a:r>
            <a:endParaRPr lang="en-GB" altLang="en-US" smtClean="0">
              <a:solidFill>
                <a:srgbClr val="0070C0"/>
              </a:solidFill>
            </a:endParaRPr>
          </a:p>
        </p:txBody>
      </p:sp>
      <p:sp>
        <p:nvSpPr>
          <p:cNvPr id="6147" name="Text Placeholder 2"/>
          <p:cNvSpPr>
            <a:spLocks noGrp="1"/>
          </p:cNvSpPr>
          <p:nvPr>
            <p:ph type="body" sz="quarter" idx="10"/>
          </p:nvPr>
        </p:nvSpPr>
        <p:spPr/>
        <p:txBody>
          <a:bodyPr/>
          <a:lstStyle/>
          <a:p>
            <a:pPr marL="0" indent="0">
              <a:buFont typeface="Arial" panose="020B0604020202020204" pitchFamily="34" charset="0"/>
              <a:buNone/>
            </a:pPr>
            <a:endParaRPr lang="en-GB" altLang="en-US" b="1" smtClean="0"/>
          </a:p>
          <a:p>
            <a:pPr marL="0" indent="0">
              <a:buFont typeface="Arial" panose="020B0604020202020204" pitchFamily="34" charset="0"/>
              <a:buNone/>
            </a:pPr>
            <a:r>
              <a:rPr lang="en-GB" altLang="en-US" b="1" smtClean="0"/>
              <a:t>Art 68.1 </a:t>
            </a:r>
            <a:r>
              <a:rPr lang="en-GB" altLang="en-US" smtClean="0"/>
              <a:t>1224/2009 (BB 8.10) states:</a:t>
            </a:r>
          </a:p>
          <a:p>
            <a:pPr marL="0" indent="0">
              <a:buFont typeface="Arial" panose="020B0604020202020204" pitchFamily="34" charset="0"/>
              <a:buNone/>
            </a:pPr>
            <a:endParaRPr lang="en-GB" altLang="en-US" sz="1600" i="1" smtClean="0">
              <a:solidFill>
                <a:srgbClr val="231F20"/>
              </a:solidFill>
            </a:endParaRPr>
          </a:p>
          <a:p>
            <a:pPr marL="0" indent="0" algn="ctr">
              <a:buFont typeface="Arial" panose="020B0604020202020204" pitchFamily="34" charset="0"/>
              <a:buNone/>
            </a:pPr>
            <a:endParaRPr lang="en-GB" altLang="en-US" sz="1600" i="1" smtClean="0">
              <a:solidFill>
                <a:srgbClr val="231F20"/>
              </a:solidFill>
            </a:endParaRPr>
          </a:p>
          <a:p>
            <a:pPr marL="0" indent="0" algn="ctr">
              <a:buFont typeface="Arial" panose="020B0604020202020204" pitchFamily="34" charset="0"/>
              <a:buNone/>
            </a:pPr>
            <a:r>
              <a:rPr lang="en-GB" altLang="en-US" sz="1600" i="1" smtClean="0">
                <a:solidFill>
                  <a:srgbClr val="231F20"/>
                </a:solidFill>
              </a:rPr>
              <a:t>Article 68</a:t>
            </a:r>
            <a:endParaRPr lang="en-GB" altLang="en-US" sz="1600" smtClean="0">
              <a:solidFill>
                <a:srgbClr val="000000"/>
              </a:solidFill>
            </a:endParaRPr>
          </a:p>
          <a:p>
            <a:pPr marL="0" indent="0" algn="ctr">
              <a:buFont typeface="Arial" panose="020B0604020202020204" pitchFamily="34" charset="0"/>
              <a:buNone/>
            </a:pPr>
            <a:r>
              <a:rPr lang="en-GB" altLang="en-US" sz="1600" b="1" smtClean="0">
                <a:solidFill>
                  <a:srgbClr val="231F20"/>
                </a:solidFill>
              </a:rPr>
              <a:t>Completion and submission of the transport document</a:t>
            </a:r>
            <a:endParaRPr lang="en-GB" altLang="en-US" sz="1600" smtClean="0">
              <a:solidFill>
                <a:srgbClr val="000000"/>
              </a:solidFill>
            </a:endParaRPr>
          </a:p>
          <a:p>
            <a:pPr marL="0" indent="0"/>
            <a:endParaRPr lang="en-GB" altLang="en-US" sz="1600" smtClean="0"/>
          </a:p>
          <a:p>
            <a:pPr marL="0" indent="0" algn="just">
              <a:buFont typeface="Arial" panose="020B0604020202020204" pitchFamily="34" charset="0"/>
              <a:buNone/>
            </a:pPr>
            <a:r>
              <a:rPr lang="en-GB" altLang="en-US" sz="1600" b="1" smtClean="0">
                <a:solidFill>
                  <a:srgbClr val="231F20"/>
                </a:solidFill>
              </a:rPr>
              <a:t>1. </a:t>
            </a:r>
            <a:r>
              <a:rPr lang="en-GB" altLang="en-US" sz="1600" smtClean="0">
                <a:solidFill>
                  <a:srgbClr val="0070C0"/>
                </a:solidFill>
              </a:rPr>
              <a:t>Fisheries products landed into the </a:t>
            </a:r>
            <a:r>
              <a:rPr lang="en-GB" altLang="en-US" sz="1600" b="1" smtClean="0">
                <a:solidFill>
                  <a:srgbClr val="0070C0"/>
                </a:solidFill>
              </a:rPr>
              <a:t>►</a:t>
            </a:r>
            <a:r>
              <a:rPr lang="en-GB" altLang="en-US" sz="1600" b="1" u="sng" smtClean="0">
                <a:solidFill>
                  <a:srgbClr val="0070C0"/>
                </a:solidFill>
              </a:rPr>
              <a:t>M5 </a:t>
            </a:r>
            <a:r>
              <a:rPr lang="en-GB" altLang="en-US" sz="1600" smtClean="0">
                <a:solidFill>
                  <a:srgbClr val="0070C0"/>
                </a:solidFill>
              </a:rPr>
              <a:t>Union ◄, either unpro­cessed or after having been processed on board, for which neither a sales note nor a take-over declaration has been submitted in accordance with Articles 62, 63, 66 and 67 and which are transported to a place other than that of landing, shall be accompanied by a document drawn up by the transporter until the first sale has taken place. </a:t>
            </a:r>
            <a:r>
              <a:rPr lang="en-GB" altLang="en-US" sz="1600" smtClean="0">
                <a:solidFill>
                  <a:srgbClr val="231F20"/>
                </a:solidFill>
              </a:rPr>
              <a:t>The transporter shall submit, within 48 hours after the loading, a transport document to the competent authorities of the Member State in whose territory the landing has taken place or other bodies authorised by it.</a:t>
            </a:r>
            <a:endParaRPr lang="en-GB" altLang="en-US" sz="1600" smtClean="0">
              <a:solidFill>
                <a:srgbClr val="000000"/>
              </a:solidFill>
            </a:endParaRPr>
          </a:p>
          <a:p>
            <a:pPr marL="0" indent="0">
              <a:buFont typeface="Arial" panose="020B0604020202020204" pitchFamily="34" charset="0"/>
              <a:buNone/>
            </a:pPr>
            <a:endParaRPr lang="en-GB" altLang="en-US" smtClean="0"/>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68313" y="260350"/>
            <a:ext cx="8064500" cy="647700"/>
          </a:xfrm>
        </p:spPr>
        <p:txBody>
          <a:bodyPr/>
          <a:lstStyle/>
          <a:p>
            <a:pPr algn="ctr"/>
            <a:r>
              <a:rPr lang="en-GB" altLang="en-US" b="1" smtClean="0">
                <a:solidFill>
                  <a:srgbClr val="0070C0"/>
                </a:solidFill>
              </a:rPr>
              <a:t>Transport checks</a:t>
            </a:r>
            <a:endParaRPr lang="en-GB" altLang="en-US" smtClean="0">
              <a:solidFill>
                <a:srgbClr val="0070C0"/>
              </a:solidFill>
            </a:endParaRPr>
          </a:p>
        </p:txBody>
      </p:sp>
      <p:sp>
        <p:nvSpPr>
          <p:cNvPr id="7171" name="Text Placeholder 2"/>
          <p:cNvSpPr>
            <a:spLocks noGrp="1"/>
          </p:cNvSpPr>
          <p:nvPr>
            <p:ph type="body" sz="quarter" idx="10"/>
          </p:nvPr>
        </p:nvSpPr>
        <p:spPr/>
        <p:txBody>
          <a:bodyPr/>
          <a:lstStyle/>
          <a:p>
            <a:pPr marL="0" indent="0">
              <a:buFont typeface="Arial" panose="020B0604020202020204" pitchFamily="34" charset="0"/>
              <a:buNone/>
            </a:pPr>
            <a:endParaRPr lang="en-GB" altLang="en-US" b="1" smtClean="0"/>
          </a:p>
          <a:p>
            <a:pPr marL="0" indent="0">
              <a:buFont typeface="Arial" panose="020B0604020202020204" pitchFamily="34" charset="0"/>
              <a:buNone/>
            </a:pPr>
            <a:r>
              <a:rPr lang="en-GB" altLang="en-US" b="1" smtClean="0"/>
              <a:t>Art 68.2 </a:t>
            </a:r>
            <a:r>
              <a:rPr lang="en-GB" altLang="en-US" smtClean="0"/>
              <a:t>1224/2009 (BB 8.10) states:</a:t>
            </a:r>
          </a:p>
          <a:p>
            <a:pPr marL="0" indent="0">
              <a:buFont typeface="Arial" panose="020B0604020202020204" pitchFamily="34" charset="0"/>
              <a:buNone/>
            </a:pPr>
            <a:endParaRPr lang="en-GB" altLang="en-US" sz="1600" i="1" smtClean="0">
              <a:solidFill>
                <a:srgbClr val="231F20"/>
              </a:solidFill>
            </a:endParaRPr>
          </a:p>
          <a:p>
            <a:pPr marL="0" indent="0" algn="ctr">
              <a:buFont typeface="Arial" panose="020B0604020202020204" pitchFamily="34" charset="0"/>
              <a:buNone/>
            </a:pPr>
            <a:endParaRPr lang="en-GB" altLang="en-US" sz="1600" i="1" smtClean="0">
              <a:solidFill>
                <a:srgbClr val="231F20"/>
              </a:solidFill>
            </a:endParaRPr>
          </a:p>
          <a:p>
            <a:pPr marL="0" indent="0" algn="ctr">
              <a:buFont typeface="Arial" panose="020B0604020202020204" pitchFamily="34" charset="0"/>
              <a:buNone/>
            </a:pPr>
            <a:r>
              <a:rPr lang="en-GB" altLang="en-US" sz="1600" i="1" smtClean="0">
                <a:solidFill>
                  <a:srgbClr val="231F20"/>
                </a:solidFill>
              </a:rPr>
              <a:t>Article 68</a:t>
            </a:r>
            <a:endParaRPr lang="en-GB" altLang="en-US" sz="1600" smtClean="0">
              <a:solidFill>
                <a:srgbClr val="000000"/>
              </a:solidFill>
            </a:endParaRPr>
          </a:p>
          <a:p>
            <a:pPr marL="0" indent="0" algn="ctr">
              <a:buFont typeface="Arial" panose="020B0604020202020204" pitchFamily="34" charset="0"/>
              <a:buNone/>
            </a:pPr>
            <a:r>
              <a:rPr lang="en-GB" altLang="en-US" sz="1600" b="1" smtClean="0">
                <a:solidFill>
                  <a:srgbClr val="231F20"/>
                </a:solidFill>
              </a:rPr>
              <a:t>Completion and submission of the transport document</a:t>
            </a:r>
            <a:endParaRPr lang="en-GB" altLang="en-US" sz="1600" smtClean="0">
              <a:solidFill>
                <a:srgbClr val="000000"/>
              </a:solidFill>
            </a:endParaRPr>
          </a:p>
          <a:p>
            <a:pPr marL="0" indent="0"/>
            <a:endParaRPr lang="en-GB" altLang="en-US" sz="1600" smtClean="0"/>
          </a:p>
          <a:p>
            <a:pPr marL="0" indent="0">
              <a:buFont typeface="Arial" panose="020B0604020202020204" pitchFamily="34" charset="0"/>
              <a:buNone/>
            </a:pPr>
            <a:r>
              <a:rPr lang="en-GB" altLang="en-US" sz="1600" b="1" smtClean="0"/>
              <a:t>2. </a:t>
            </a:r>
            <a:r>
              <a:rPr lang="en-GB" altLang="en-US" sz="1600" smtClean="0">
                <a:solidFill>
                  <a:srgbClr val="0070C0"/>
                </a:solidFill>
              </a:rPr>
              <a:t>The transporter shall be exempted from the requirement of having the transport document accompanying the fisheries products if a transport document has been transmitted electronically, before the transport begins</a:t>
            </a:r>
            <a:r>
              <a:rPr lang="en-GB" altLang="en-US" sz="1600" smtClean="0"/>
              <a:t>, to the competent authorities of the flag Member State which shall, in the event that the products are transported to a Member State other than the Member State of landing, immediately upon receipt forward the transport document to the competent authorities of the Member State in whose territory the first marketing is declared to take place. </a:t>
            </a:r>
            <a:endParaRPr lang="en-GB" altLang="en-US" smtClean="0"/>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68313" y="260350"/>
            <a:ext cx="8064500" cy="647700"/>
          </a:xfrm>
        </p:spPr>
        <p:txBody>
          <a:bodyPr/>
          <a:lstStyle/>
          <a:p>
            <a:pPr algn="ctr"/>
            <a:r>
              <a:rPr lang="en-GB" altLang="en-US" b="1" smtClean="0">
                <a:solidFill>
                  <a:srgbClr val="0070C0"/>
                </a:solidFill>
              </a:rPr>
              <a:t>Transport checks</a:t>
            </a:r>
            <a:endParaRPr lang="en-GB" altLang="en-US" smtClean="0">
              <a:solidFill>
                <a:srgbClr val="0070C0"/>
              </a:solidFill>
            </a:endParaRPr>
          </a:p>
        </p:txBody>
      </p:sp>
      <p:sp>
        <p:nvSpPr>
          <p:cNvPr id="8195" name="Text Placeholder 2"/>
          <p:cNvSpPr>
            <a:spLocks noGrp="1"/>
          </p:cNvSpPr>
          <p:nvPr>
            <p:ph type="body" sz="quarter" idx="10"/>
          </p:nvPr>
        </p:nvSpPr>
        <p:spPr/>
        <p:txBody>
          <a:bodyPr/>
          <a:lstStyle/>
          <a:p>
            <a:pPr marL="0" indent="0">
              <a:buFont typeface="Arial" panose="020B0604020202020204" pitchFamily="34" charset="0"/>
              <a:buNone/>
            </a:pPr>
            <a:endParaRPr lang="en-GB" altLang="en-US" b="1" smtClean="0"/>
          </a:p>
          <a:p>
            <a:pPr marL="0" indent="0">
              <a:buFont typeface="Arial" panose="020B0604020202020204" pitchFamily="34" charset="0"/>
              <a:buNone/>
            </a:pPr>
            <a:r>
              <a:rPr lang="en-GB" altLang="en-US" b="1" smtClean="0"/>
              <a:t>Art 68.3/4 </a:t>
            </a:r>
            <a:r>
              <a:rPr lang="en-GB" altLang="en-US" smtClean="0"/>
              <a:t>1224/2009 (BB 8.10) states:</a:t>
            </a:r>
          </a:p>
          <a:p>
            <a:pPr marL="0" indent="0" algn="ctr">
              <a:buFont typeface="Arial" panose="020B0604020202020204" pitchFamily="34" charset="0"/>
              <a:buNone/>
            </a:pPr>
            <a:r>
              <a:rPr lang="en-GB" altLang="en-US" sz="1600" i="1" smtClean="0">
                <a:solidFill>
                  <a:srgbClr val="231F20"/>
                </a:solidFill>
              </a:rPr>
              <a:t>Article 68</a:t>
            </a:r>
            <a:endParaRPr lang="en-GB" altLang="en-US" sz="1600" smtClean="0">
              <a:solidFill>
                <a:srgbClr val="000000"/>
              </a:solidFill>
            </a:endParaRPr>
          </a:p>
          <a:p>
            <a:pPr marL="0" indent="0" algn="ctr">
              <a:buFont typeface="Arial" panose="020B0604020202020204" pitchFamily="34" charset="0"/>
              <a:buNone/>
            </a:pPr>
            <a:r>
              <a:rPr lang="en-GB" altLang="en-US" sz="1600" b="1" smtClean="0">
                <a:solidFill>
                  <a:srgbClr val="231F20"/>
                </a:solidFill>
              </a:rPr>
              <a:t>Completion and submission of the transport document</a:t>
            </a:r>
            <a:endParaRPr lang="en-GB" altLang="en-US" sz="1600" smtClean="0">
              <a:solidFill>
                <a:srgbClr val="000000"/>
              </a:solidFill>
            </a:endParaRPr>
          </a:p>
          <a:p>
            <a:pPr marL="0" indent="0"/>
            <a:endParaRPr lang="en-GB" altLang="en-US" sz="1600" smtClean="0"/>
          </a:p>
          <a:p>
            <a:pPr marL="0" indent="0">
              <a:buFont typeface="Arial" panose="020B0604020202020204" pitchFamily="34" charset="0"/>
              <a:buNone/>
            </a:pPr>
            <a:r>
              <a:rPr lang="en-GB" altLang="en-US" sz="1600" b="1" smtClean="0"/>
              <a:t>3. </a:t>
            </a:r>
            <a:r>
              <a:rPr lang="en-GB" altLang="en-US" sz="1600" smtClean="0">
                <a:solidFill>
                  <a:srgbClr val="0070C0"/>
                </a:solidFill>
              </a:rPr>
              <a:t>In the event that the products are transported to a Member State other than the Member State of landing, the transporter shall also transmit, within 48 hours following the loading of the fisheries products, a copy of the transport document to the competent authorities of the Member State in whose territory the first marketing is declared to take place. </a:t>
            </a:r>
            <a:r>
              <a:rPr lang="en-GB" altLang="en-US" sz="1600" smtClean="0"/>
              <a:t>The Member State of first marketing may require further information in this regard from the Member State of landing. </a:t>
            </a:r>
          </a:p>
          <a:p>
            <a:pPr marL="0" indent="0">
              <a:buFont typeface="Arial" panose="020B0604020202020204" pitchFamily="34" charset="0"/>
              <a:buNone/>
            </a:pPr>
            <a:endParaRPr lang="en-GB" altLang="en-US" sz="1600" smtClean="0"/>
          </a:p>
          <a:p>
            <a:pPr marL="0" indent="0">
              <a:buFont typeface="Arial" panose="020B0604020202020204" pitchFamily="34" charset="0"/>
              <a:buNone/>
            </a:pPr>
            <a:r>
              <a:rPr lang="en-GB" altLang="en-US" sz="1600" b="1" smtClean="0"/>
              <a:t>4. </a:t>
            </a:r>
            <a:r>
              <a:rPr lang="en-GB" altLang="en-US" sz="1600" smtClean="0">
                <a:solidFill>
                  <a:srgbClr val="0070C0"/>
                </a:solidFill>
              </a:rPr>
              <a:t>The transporter shall be responsible for the accuracy of the transport document</a:t>
            </a:r>
            <a:r>
              <a:rPr lang="en-GB" altLang="en-US" smtClean="0">
                <a:solidFill>
                  <a:srgbClr val="0070C0"/>
                </a:solidFill>
              </a:rPr>
              <a:t>. </a:t>
            </a: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Placeholder 2"/>
          <p:cNvSpPr>
            <a:spLocks noGrp="1"/>
          </p:cNvSpPr>
          <p:nvPr>
            <p:ph type="body" sz="quarter" idx="10"/>
          </p:nvPr>
        </p:nvSpPr>
        <p:spPr>
          <a:xfrm>
            <a:off x="468313" y="1341438"/>
            <a:ext cx="7991475" cy="5183187"/>
          </a:xfrm>
        </p:spPr>
        <p:txBody>
          <a:bodyPr/>
          <a:lstStyle/>
          <a:p>
            <a:pPr marL="0" indent="0">
              <a:buFont typeface="Arial" panose="020B0604020202020204" pitchFamily="34" charset="0"/>
              <a:buNone/>
            </a:pPr>
            <a:r>
              <a:rPr lang="en-GB" altLang="en-US" b="1" smtClean="0"/>
              <a:t>Art 68.5 </a:t>
            </a:r>
            <a:r>
              <a:rPr lang="en-GB" altLang="en-US" smtClean="0"/>
              <a:t>1224/2009 (BB 8.10) states:</a:t>
            </a:r>
          </a:p>
          <a:p>
            <a:pPr marL="0" indent="0">
              <a:buFont typeface="Arial" panose="020B0604020202020204" pitchFamily="34" charset="0"/>
              <a:buNone/>
            </a:pPr>
            <a:endParaRPr lang="en-GB" altLang="en-US" smtClean="0"/>
          </a:p>
          <a:p>
            <a:pPr marL="0" indent="0" algn="ctr">
              <a:buFont typeface="Arial" panose="020B0604020202020204" pitchFamily="34" charset="0"/>
              <a:buNone/>
            </a:pPr>
            <a:r>
              <a:rPr lang="en-GB" altLang="en-US" sz="1600" i="1" smtClean="0">
                <a:solidFill>
                  <a:srgbClr val="231F20"/>
                </a:solidFill>
              </a:rPr>
              <a:t>Article 68</a:t>
            </a:r>
            <a:endParaRPr lang="en-GB" altLang="en-US" sz="1600" smtClean="0">
              <a:solidFill>
                <a:srgbClr val="000000"/>
              </a:solidFill>
            </a:endParaRPr>
          </a:p>
          <a:p>
            <a:pPr marL="0" indent="0" algn="ctr">
              <a:buFont typeface="Arial" panose="020B0604020202020204" pitchFamily="34" charset="0"/>
              <a:buNone/>
            </a:pPr>
            <a:r>
              <a:rPr lang="en-GB" altLang="en-US" sz="1600" b="1" smtClean="0">
                <a:solidFill>
                  <a:srgbClr val="231F20"/>
                </a:solidFill>
              </a:rPr>
              <a:t>Completion and submission of the transport document</a:t>
            </a:r>
            <a:endParaRPr lang="en-GB" altLang="en-US" sz="1600" smtClean="0">
              <a:solidFill>
                <a:srgbClr val="000000"/>
              </a:solidFill>
            </a:endParaRPr>
          </a:p>
          <a:p>
            <a:pPr marL="0" indent="0"/>
            <a:endParaRPr lang="en-GB" altLang="en-US" sz="1600" b="1" smtClean="0">
              <a:solidFill>
                <a:srgbClr val="231F20"/>
              </a:solidFill>
            </a:endParaRPr>
          </a:p>
          <a:p>
            <a:pPr marL="0" indent="0"/>
            <a:r>
              <a:rPr lang="en-GB" altLang="en-US" sz="1600" b="1" smtClean="0">
                <a:solidFill>
                  <a:srgbClr val="231F20"/>
                </a:solidFill>
              </a:rPr>
              <a:t>5. </a:t>
            </a:r>
            <a:r>
              <a:rPr lang="en-GB" altLang="en-US" sz="1600" smtClean="0">
                <a:solidFill>
                  <a:srgbClr val="231F20"/>
                </a:solidFill>
              </a:rPr>
              <a:t>The transport document shall indicate:</a:t>
            </a:r>
            <a:endParaRPr lang="en-GB" altLang="en-US" sz="1600" smtClean="0">
              <a:solidFill>
                <a:srgbClr val="000000"/>
              </a:solidFill>
            </a:endParaRPr>
          </a:p>
          <a:p>
            <a:pPr marL="0" indent="0" algn="just"/>
            <a:r>
              <a:rPr lang="en-GB" altLang="en-US" sz="1600" smtClean="0">
                <a:solidFill>
                  <a:srgbClr val="231F20"/>
                </a:solidFill>
              </a:rPr>
              <a:t>the place of destination of the consignment(s) and the identification of the transport vehicle;</a:t>
            </a:r>
            <a:endParaRPr lang="en-GB" altLang="en-US" sz="1600" smtClean="0">
              <a:solidFill>
                <a:srgbClr val="000000"/>
              </a:solidFill>
            </a:endParaRPr>
          </a:p>
          <a:p>
            <a:pPr marL="0" indent="0" algn="just"/>
            <a:r>
              <a:rPr lang="en-GB" altLang="en-US" sz="1600" smtClean="0">
                <a:solidFill>
                  <a:srgbClr val="231F20"/>
                </a:solidFill>
              </a:rPr>
              <a:t>the external identification number and name of the fishing vessel that  has landed the products;</a:t>
            </a:r>
            <a:endParaRPr lang="en-GB" altLang="en-US" sz="1600" smtClean="0">
              <a:solidFill>
                <a:srgbClr val="000000"/>
              </a:solidFill>
            </a:endParaRPr>
          </a:p>
          <a:p>
            <a:pPr marL="0" indent="0" algn="just"/>
            <a:r>
              <a:rPr lang="en-GB" altLang="en-US" sz="1600" smtClean="0">
                <a:solidFill>
                  <a:srgbClr val="231F20"/>
                </a:solidFill>
              </a:rPr>
              <a:t>the FAO alpha-3 code of each species and the relevant geographical area in which the catches were taken;</a:t>
            </a:r>
            <a:endParaRPr lang="en-GB" altLang="en-US" sz="1600" smtClean="0">
              <a:solidFill>
                <a:srgbClr val="000000"/>
              </a:solidFill>
            </a:endParaRPr>
          </a:p>
          <a:p>
            <a:pPr marL="0" indent="0" algn="just"/>
            <a:r>
              <a:rPr lang="en-GB" altLang="en-US" sz="1600" smtClean="0">
                <a:solidFill>
                  <a:srgbClr val="231F20"/>
                </a:solidFill>
              </a:rPr>
              <a:t>the quantities of each species transported in kilograms in product weight, broken down by type of product presentation or, where appropriate, the number of individuals;</a:t>
            </a:r>
            <a:endParaRPr lang="en-GB" altLang="en-US" sz="1600" smtClean="0">
              <a:solidFill>
                <a:srgbClr val="000000"/>
              </a:solidFill>
            </a:endParaRPr>
          </a:p>
          <a:p>
            <a:pPr marL="0" indent="0"/>
            <a:r>
              <a:rPr lang="en-GB" altLang="en-US" sz="1600" smtClean="0">
                <a:solidFill>
                  <a:srgbClr val="231F20"/>
                </a:solidFill>
              </a:rPr>
              <a:t>the name(s) and address(es) of the consignee(s);</a:t>
            </a:r>
            <a:endParaRPr lang="en-GB" altLang="en-US" sz="1600" smtClean="0">
              <a:solidFill>
                <a:srgbClr val="000000"/>
              </a:solidFill>
            </a:endParaRPr>
          </a:p>
          <a:p>
            <a:pPr marL="0" indent="0"/>
            <a:r>
              <a:rPr lang="en-GB" altLang="en-US" sz="1600" smtClean="0">
                <a:solidFill>
                  <a:srgbClr val="231F20"/>
                </a:solidFill>
              </a:rPr>
              <a:t>the place and date of loading;</a:t>
            </a:r>
            <a:endParaRPr lang="en-GB" altLang="en-US" sz="1600" smtClean="0">
              <a:solidFill>
                <a:srgbClr val="000000"/>
              </a:solidFill>
            </a:endParaRPr>
          </a:p>
          <a:p>
            <a:pPr marL="0" indent="0"/>
            <a:endParaRPr lang="en-GB" altLang="en-US" smtClean="0"/>
          </a:p>
        </p:txBody>
      </p:sp>
      <p:sp>
        <p:nvSpPr>
          <p:cNvPr id="9219" name="Title 1"/>
          <p:cNvSpPr>
            <a:spLocks noGrp="1"/>
          </p:cNvSpPr>
          <p:nvPr>
            <p:ph type="title"/>
          </p:nvPr>
        </p:nvSpPr>
        <p:spPr>
          <a:xfrm>
            <a:off x="468313" y="260350"/>
            <a:ext cx="8064500" cy="647700"/>
          </a:xfrm>
        </p:spPr>
        <p:txBody>
          <a:bodyPr/>
          <a:lstStyle/>
          <a:p>
            <a:pPr algn="ctr"/>
            <a:r>
              <a:rPr lang="en-GB" altLang="en-US" b="1" smtClean="0">
                <a:solidFill>
                  <a:srgbClr val="0070C0"/>
                </a:solidFill>
              </a:rPr>
              <a:t>Transport checks</a:t>
            </a:r>
            <a:endParaRPr lang="en-GB" altLang="en-US" smtClean="0">
              <a:solidFill>
                <a:srgbClr val="0070C0"/>
              </a:solidFill>
            </a:endParaRP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68313" y="260350"/>
            <a:ext cx="8064500" cy="647700"/>
          </a:xfrm>
        </p:spPr>
        <p:txBody>
          <a:bodyPr/>
          <a:lstStyle/>
          <a:p>
            <a:pPr algn="ctr"/>
            <a:r>
              <a:rPr lang="en-GB" altLang="en-US" b="1" smtClean="0">
                <a:solidFill>
                  <a:srgbClr val="0070C0"/>
                </a:solidFill>
              </a:rPr>
              <a:t>Transport checks</a:t>
            </a:r>
            <a:endParaRPr lang="en-GB" altLang="en-US" smtClean="0">
              <a:solidFill>
                <a:srgbClr val="0070C0"/>
              </a:solidFill>
            </a:endParaRPr>
          </a:p>
        </p:txBody>
      </p:sp>
      <p:sp>
        <p:nvSpPr>
          <p:cNvPr id="10243" name="Text Placeholder 2"/>
          <p:cNvSpPr>
            <a:spLocks noGrp="1"/>
          </p:cNvSpPr>
          <p:nvPr>
            <p:ph type="body" sz="quarter" idx="10"/>
          </p:nvPr>
        </p:nvSpPr>
        <p:spPr/>
        <p:txBody>
          <a:bodyPr/>
          <a:lstStyle/>
          <a:p>
            <a:pPr marL="0" indent="0">
              <a:buFont typeface="Arial" panose="020B0604020202020204" pitchFamily="34" charset="0"/>
              <a:buNone/>
            </a:pPr>
            <a:endParaRPr lang="en-GB" altLang="en-US" b="1" dirty="0" smtClean="0"/>
          </a:p>
          <a:p>
            <a:pPr marL="0" indent="0">
              <a:buFont typeface="Arial" panose="020B0604020202020204" pitchFamily="34" charset="0"/>
              <a:buNone/>
            </a:pPr>
            <a:endParaRPr lang="en-GB" altLang="en-US" b="1" dirty="0" smtClean="0"/>
          </a:p>
          <a:p>
            <a:pPr marL="0" indent="0">
              <a:buFont typeface="Arial" panose="020B0604020202020204" pitchFamily="34" charset="0"/>
              <a:buNone/>
            </a:pPr>
            <a:r>
              <a:rPr lang="en-GB" altLang="en-US" b="1" dirty="0" smtClean="0"/>
              <a:t>Art 68.6 </a:t>
            </a:r>
            <a:r>
              <a:rPr lang="en-GB" altLang="en-US" dirty="0" smtClean="0"/>
              <a:t>1224/2009 (BB 8.10) states:</a:t>
            </a:r>
          </a:p>
          <a:p>
            <a:pPr marL="0" indent="0" algn="ctr">
              <a:buFont typeface="Arial" panose="020B0604020202020204" pitchFamily="34" charset="0"/>
              <a:buNone/>
            </a:pPr>
            <a:endParaRPr lang="en-GB" altLang="en-US" sz="1600" i="1" dirty="0" smtClean="0">
              <a:solidFill>
                <a:srgbClr val="231F20"/>
              </a:solidFill>
            </a:endParaRPr>
          </a:p>
          <a:p>
            <a:pPr marL="0" indent="0" algn="ctr">
              <a:buFont typeface="Arial" panose="020B0604020202020204" pitchFamily="34" charset="0"/>
              <a:buNone/>
            </a:pPr>
            <a:r>
              <a:rPr lang="en-GB" altLang="en-US" sz="1600" i="1" dirty="0" smtClean="0">
                <a:solidFill>
                  <a:srgbClr val="231F20"/>
                </a:solidFill>
              </a:rPr>
              <a:t>Article 68</a:t>
            </a:r>
            <a:endParaRPr lang="en-GB" altLang="en-US" sz="1600" dirty="0" smtClean="0">
              <a:solidFill>
                <a:srgbClr val="000000"/>
              </a:solidFill>
            </a:endParaRPr>
          </a:p>
          <a:p>
            <a:pPr marL="0" indent="0" algn="ctr">
              <a:buFont typeface="Arial" panose="020B0604020202020204" pitchFamily="34" charset="0"/>
              <a:buNone/>
            </a:pPr>
            <a:r>
              <a:rPr lang="en-GB" altLang="en-US" sz="1600" b="1" dirty="0" smtClean="0">
                <a:solidFill>
                  <a:srgbClr val="231F20"/>
                </a:solidFill>
              </a:rPr>
              <a:t>Completion and submission of the transport document</a:t>
            </a:r>
            <a:endParaRPr lang="en-GB" altLang="en-US" sz="1600" dirty="0" smtClean="0">
              <a:solidFill>
                <a:srgbClr val="000000"/>
              </a:solidFill>
            </a:endParaRPr>
          </a:p>
          <a:p>
            <a:pPr marL="0" indent="0"/>
            <a:endParaRPr lang="en-GB" altLang="en-US" sz="1600" dirty="0" smtClean="0"/>
          </a:p>
          <a:p>
            <a:pPr marL="0" indent="0"/>
            <a:endParaRPr lang="en-GB" altLang="en-US" sz="1600" dirty="0" smtClean="0"/>
          </a:p>
          <a:p>
            <a:pPr marL="0" indent="0">
              <a:buFont typeface="Arial" panose="020B0604020202020204" pitchFamily="34" charset="0"/>
              <a:buNone/>
            </a:pPr>
            <a:r>
              <a:rPr lang="en-GB" altLang="en-US" sz="1600" b="1" dirty="0" smtClean="0"/>
              <a:t>6. </a:t>
            </a:r>
            <a:r>
              <a:rPr lang="en-GB" altLang="en-US" sz="1600" dirty="0" smtClean="0">
                <a:solidFill>
                  <a:srgbClr val="0070C0"/>
                </a:solidFill>
              </a:rPr>
              <a:t>The competent authorities of Member States </a:t>
            </a:r>
            <a:r>
              <a:rPr lang="en-GB" altLang="en-US" sz="1600" b="1" dirty="0" smtClean="0">
                <a:solidFill>
                  <a:srgbClr val="0070C0"/>
                </a:solidFill>
              </a:rPr>
              <a:t>may grant exemptions</a:t>
            </a:r>
            <a:r>
              <a:rPr lang="en-GB" altLang="en-US" sz="1600" dirty="0" smtClean="0">
                <a:solidFill>
                  <a:srgbClr val="0070C0"/>
                </a:solidFill>
              </a:rPr>
              <a:t> from the obligation set out in paragraph 1 if the fisheries products are transported within a port area or not more than 20 km from the place of landing. </a:t>
            </a:r>
          </a:p>
          <a:p>
            <a:pPr marL="0" indent="0">
              <a:buFont typeface="Arial" panose="020B0604020202020204" pitchFamily="34" charset="0"/>
              <a:buNone/>
            </a:pPr>
            <a:endParaRPr lang="en-GB" altLang="en-US" sz="1600" dirty="0" smtClean="0">
              <a:solidFill>
                <a:srgbClr val="0070C0"/>
              </a:solidFill>
            </a:endParaRPr>
          </a:p>
          <a:p>
            <a:pPr marL="0" indent="0">
              <a:buFont typeface="Arial" panose="020B0604020202020204" pitchFamily="34" charset="0"/>
              <a:buNone/>
            </a:pPr>
            <a:r>
              <a:rPr lang="en-GB" altLang="en-US" sz="1600" b="1" dirty="0" smtClean="0"/>
              <a:t>See Transport Document guidance.</a:t>
            </a:r>
            <a:endParaRPr lang="en-GB" altLang="en-US" b="1" dirty="0" smtClean="0"/>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68313" y="260350"/>
            <a:ext cx="8064500" cy="647700"/>
          </a:xfrm>
        </p:spPr>
        <p:txBody>
          <a:bodyPr/>
          <a:lstStyle/>
          <a:p>
            <a:pPr algn="ctr"/>
            <a:r>
              <a:rPr lang="en-GB" altLang="en-US" b="1" smtClean="0">
                <a:solidFill>
                  <a:srgbClr val="0070C0"/>
                </a:solidFill>
              </a:rPr>
              <a:t>Transport checks</a:t>
            </a:r>
            <a:endParaRPr lang="en-GB" altLang="en-US" smtClean="0">
              <a:solidFill>
                <a:srgbClr val="0070C0"/>
              </a:solidFill>
            </a:endParaRPr>
          </a:p>
        </p:txBody>
      </p:sp>
      <p:sp>
        <p:nvSpPr>
          <p:cNvPr id="11267" name="Text Placeholder 2"/>
          <p:cNvSpPr>
            <a:spLocks noGrp="1"/>
          </p:cNvSpPr>
          <p:nvPr>
            <p:ph type="body" sz="quarter" idx="10"/>
          </p:nvPr>
        </p:nvSpPr>
        <p:spPr/>
        <p:txBody>
          <a:bodyPr/>
          <a:lstStyle/>
          <a:p>
            <a:pPr marL="0" indent="0">
              <a:buFont typeface="Arial" panose="020B0604020202020204" pitchFamily="34" charset="0"/>
              <a:buNone/>
            </a:pPr>
            <a:r>
              <a:rPr lang="en-GB" altLang="en-US" smtClean="0"/>
              <a:t>.</a:t>
            </a:r>
          </a:p>
          <a:p>
            <a:pPr marL="0" indent="0">
              <a:buFont typeface="Arial" panose="020B0604020202020204" pitchFamily="34" charset="0"/>
              <a:buNone/>
            </a:pPr>
            <a:endParaRPr lang="en-GB" altLang="en-US" b="1" smtClean="0"/>
          </a:p>
          <a:p>
            <a:pPr marL="0" indent="0">
              <a:buFont typeface="Arial" panose="020B0604020202020204" pitchFamily="34" charset="0"/>
              <a:buNone/>
            </a:pPr>
            <a:r>
              <a:rPr lang="en-GB" altLang="en-US" b="1" smtClean="0"/>
              <a:t>Art 68.7 </a:t>
            </a:r>
            <a:r>
              <a:rPr lang="en-GB" altLang="en-US" smtClean="0"/>
              <a:t>1224/2009 (BB 8.10) states:</a:t>
            </a:r>
          </a:p>
          <a:p>
            <a:pPr marL="0" indent="0" algn="ctr">
              <a:buFont typeface="Arial" panose="020B0604020202020204" pitchFamily="34" charset="0"/>
              <a:buNone/>
            </a:pPr>
            <a:endParaRPr lang="en-GB" altLang="en-US" sz="1600" i="1" smtClean="0">
              <a:solidFill>
                <a:srgbClr val="231F20"/>
              </a:solidFill>
            </a:endParaRPr>
          </a:p>
          <a:p>
            <a:pPr marL="0" indent="0" algn="ctr">
              <a:buFont typeface="Arial" panose="020B0604020202020204" pitchFamily="34" charset="0"/>
              <a:buNone/>
            </a:pPr>
            <a:r>
              <a:rPr lang="en-GB" altLang="en-US" sz="1600" i="1" smtClean="0">
                <a:solidFill>
                  <a:srgbClr val="231F20"/>
                </a:solidFill>
              </a:rPr>
              <a:t>Article 68</a:t>
            </a:r>
            <a:endParaRPr lang="en-GB" altLang="en-US" sz="1600" smtClean="0">
              <a:solidFill>
                <a:srgbClr val="000000"/>
              </a:solidFill>
            </a:endParaRPr>
          </a:p>
          <a:p>
            <a:pPr marL="0" indent="0" algn="ctr">
              <a:buFont typeface="Arial" panose="020B0604020202020204" pitchFamily="34" charset="0"/>
              <a:buNone/>
            </a:pPr>
            <a:r>
              <a:rPr lang="en-GB" altLang="en-US" sz="1600" b="1" smtClean="0">
                <a:solidFill>
                  <a:srgbClr val="231F20"/>
                </a:solidFill>
              </a:rPr>
              <a:t>Completion and submission of the transport document</a:t>
            </a:r>
            <a:endParaRPr lang="en-GB" altLang="en-US" sz="1600" smtClean="0">
              <a:solidFill>
                <a:srgbClr val="000000"/>
              </a:solidFill>
            </a:endParaRPr>
          </a:p>
          <a:p>
            <a:pPr marL="0" indent="0"/>
            <a:endParaRPr lang="en-GB" altLang="en-US" sz="1600" smtClean="0"/>
          </a:p>
          <a:p>
            <a:pPr marL="0" indent="0"/>
            <a:endParaRPr lang="en-GB" altLang="en-US" sz="1600" smtClean="0"/>
          </a:p>
          <a:p>
            <a:pPr marL="0" indent="0">
              <a:buFont typeface="Arial" panose="020B0604020202020204" pitchFamily="34" charset="0"/>
              <a:buNone/>
            </a:pPr>
            <a:r>
              <a:rPr lang="en-GB" altLang="en-US" sz="1600" b="1" smtClean="0"/>
              <a:t>7. </a:t>
            </a:r>
            <a:r>
              <a:rPr lang="en-GB" altLang="en-US" sz="1600" smtClean="0"/>
              <a:t>Where fisheries products that have been declared as sold in a sales note are transported to a location other than the place of landing, </a:t>
            </a:r>
            <a:r>
              <a:rPr lang="en-GB" altLang="en-US" sz="1600" smtClean="0">
                <a:solidFill>
                  <a:srgbClr val="0070C0"/>
                </a:solidFill>
              </a:rPr>
              <a:t>the transporter shall be able to prove with a document that a sales transaction has taken place</a:t>
            </a:r>
            <a:r>
              <a:rPr lang="en-GB" altLang="en-US" sz="1600" smtClean="0"/>
              <a:t>. </a:t>
            </a:r>
            <a:endParaRPr lang="en-GB" altLang="en-US" b="1" smtClean="0"/>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2"/>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Version xmlns="http://schemas.microsoft.com/sharepoint/v3/fields" xsi:nil="true"/>
    <Presentation_x0020_number xmlns="bab5f1f6-6f18-434e-82f4-4d9c415964a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LongProperties xmlns="http://schemas.microsoft.com/office/2006/metadata/longProperties"/>
</file>

<file path=customXml/item4.xml><?xml version="1.0" encoding="utf-8"?>
<ct:contentTypeSchema xmlns:ct="http://schemas.microsoft.com/office/2006/metadata/contentType" xmlns:ma="http://schemas.microsoft.com/office/2006/metadata/properties/metaAttributes" ct:_="" ma:_="" ma:contentTypeName="Document" ma:contentTypeID="0x01010081EA9B063C44E943AFCED592B08CDA17" ma:contentTypeVersion="13" ma:contentTypeDescription="Create a new document." ma:contentTypeScope="" ma:versionID="a6410c6e6f4838897a8b0af49fe8cb3c">
  <xsd:schema xmlns:xsd="http://www.w3.org/2001/XMLSchema" xmlns:p="http://schemas.microsoft.com/office/2006/metadata/properties" xmlns:ns2="http://schemas.microsoft.com/sharepoint/v3/fields" xmlns:ns3="bab5f1f6-6f18-434e-82f4-4d9c415964a1" targetNamespace="http://schemas.microsoft.com/office/2006/metadata/properties" ma:root="true" ma:fieldsID="84bfcc90615985412bfe7576287bc1a3" ns2:_="" ns3:_="">
    <xsd:import namespace="http://schemas.microsoft.com/sharepoint/v3/fields"/>
    <xsd:import namespace="bab5f1f6-6f18-434e-82f4-4d9c415964a1"/>
    <xsd:element name="properties">
      <xsd:complexType>
        <xsd:sequence>
          <xsd:element name="documentManagement">
            <xsd:complexType>
              <xsd:all>
                <xsd:element ref="ns2:_Version" minOccurs="0"/>
                <xsd:element ref="ns3:Presentation_x0020_number" minOccurs="0"/>
              </xsd:all>
            </xsd:complexType>
          </xsd:element>
        </xsd:sequence>
      </xsd:complexType>
    </xsd:element>
  </xsd:schema>
  <xsd:schema xmlns:xsd="http://www.w3.org/2001/XMLSchema" xmlns:dms="http://schemas.microsoft.com/office/2006/documentManagement/types" targetNamespace="http://schemas.microsoft.com/sharepoint/v3/fields" elementFormDefault="qualified">
    <xsd:import namespace="http://schemas.microsoft.com/office/2006/documentManagement/types"/>
    <xsd:element name="_Version" ma:index="8" nillable="true" ma:displayName="Version" ma:internalName="_Version">
      <xsd:simpleType>
        <xsd:restriction base="dms:Text"/>
      </xsd:simpleType>
    </xsd:element>
  </xsd:schema>
  <xsd:schema xmlns:xsd="http://www.w3.org/2001/XMLSchema" xmlns:dms="http://schemas.microsoft.com/office/2006/documentManagement/types" targetNamespace="bab5f1f6-6f18-434e-82f4-4d9c415964a1" elementFormDefault="qualified">
    <xsd:import namespace="http://schemas.microsoft.com/office/2006/documentManagement/types"/>
    <xsd:element name="Presentation_x0020_number" ma:index="9" nillable="true" ma:displayName="Presentation number" ma:decimals="0" ma:internalName="Presentation_x0020_number">
      <xsd:simpleType>
        <xsd:restriction base="dms:Number"/>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Company"/>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AF3BB51E-C9AC-49EB-BD98-A8C5595F76C4}">
  <ds:schemaRefs>
    <ds:schemaRef ds:uri="http://purl.org/dc/terms/"/>
    <ds:schemaRef ds:uri="http://schemas.microsoft.com/office/2006/metadata/properties"/>
    <ds:schemaRef ds:uri="http://purl.org/dc/elements/1.1/"/>
    <ds:schemaRef ds:uri="http://www.w3.org/XML/1998/namespace"/>
    <ds:schemaRef ds:uri="http://purl.org/dc/dcmitype/"/>
    <ds:schemaRef ds:uri="http://schemas.microsoft.com/sharepoint/v3/fields"/>
    <ds:schemaRef ds:uri="http://schemas.microsoft.com/office/2006/documentManagement/types"/>
    <ds:schemaRef ds:uri="http://schemas.openxmlformats.org/package/2006/metadata/core-properties"/>
    <ds:schemaRef ds:uri="bab5f1f6-6f18-434e-82f4-4d9c415964a1"/>
  </ds:schemaRefs>
</ds:datastoreItem>
</file>

<file path=customXml/itemProps2.xml><?xml version="1.0" encoding="utf-8"?>
<ds:datastoreItem xmlns:ds="http://schemas.openxmlformats.org/officeDocument/2006/customXml" ds:itemID="{802DE2ED-CB7D-470D-970E-3586933828BF}">
  <ds:schemaRefs>
    <ds:schemaRef ds:uri="http://schemas.microsoft.com/sharepoint/v3/contenttype/forms"/>
  </ds:schemaRefs>
</ds:datastoreItem>
</file>

<file path=customXml/itemProps3.xml><?xml version="1.0" encoding="utf-8"?>
<ds:datastoreItem xmlns:ds="http://schemas.openxmlformats.org/officeDocument/2006/customXml" ds:itemID="{C60E22D5-A6D5-413C-828E-41318FDD2E19}">
  <ds:schemaRefs>
    <ds:schemaRef ds:uri="http://schemas.microsoft.com/office/2006/metadata/longProperties"/>
  </ds:schemaRefs>
</ds:datastoreItem>
</file>

<file path=customXml/itemProps4.xml><?xml version="1.0" encoding="utf-8"?>
<ds:datastoreItem xmlns:ds="http://schemas.openxmlformats.org/officeDocument/2006/customXml" ds:itemID="{303B4B7A-4E7E-4A1B-B836-5012BE98F1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bab5f1f6-6f18-434e-82f4-4d9c415964a1"/>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otalTime>316</TotalTime>
  <Words>940</Words>
  <Application>Microsoft Office PowerPoint</Application>
  <PresentationFormat>On-screen Show (4:3)</PresentationFormat>
  <Paragraphs>104</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TRANSPORT CHECKS AND DOCUMENTS</vt:lpstr>
      <vt:lpstr>Transport checks</vt:lpstr>
      <vt:lpstr>Transport checks</vt:lpstr>
      <vt:lpstr>Transport checks</vt:lpstr>
      <vt:lpstr>Transport checks</vt:lpstr>
      <vt:lpstr>Transport checks</vt:lpstr>
      <vt:lpstr>Transport checks</vt:lpstr>
      <vt:lpstr>Transport checks</vt:lpstr>
      <vt:lpstr>Transport checks</vt:lpstr>
      <vt:lpstr>Transport checks</vt:lpstr>
      <vt:lpstr>Transport checks</vt:lpstr>
      <vt:lpstr>Any questions?</vt:lpstr>
    </vt:vector>
  </TitlesOfParts>
  <Company>Defra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Steven Proctor</dc:creator>
  <cp:lastModifiedBy>McCusker, Simon (MMO)</cp:lastModifiedBy>
  <cp:revision>46</cp:revision>
  <dcterms:created xsi:type="dcterms:W3CDTF">2013-02-22T12:19:06Z</dcterms:created>
  <dcterms:modified xsi:type="dcterms:W3CDTF">2018-12-15T13:23:43Z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ArticulateGUID">
    <vt:lpwstr>7A51ED88-6612-447F-8751-480078E0CF60</vt:lpwstr>
  </property>
  <property fmtid="{D5CDD505-2E9C-101B-9397-08002B2CF9AE}" pid="4" name="ArticulatePath">
    <vt:lpwstr>http://teamsites/sites/MMOTeams/opscomp/CAT/Training%20Delivery/Training%20Courses/Advanced%20Fisheries%20Enforcement/Training%20Material/Day%203/12%20Transport%20Checks</vt:lpwstr>
  </property>
</Properties>
</file>