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handoutMasterIdLst>
    <p:handoutMasterId r:id="rId18"/>
  </p:handoutMasterIdLst>
  <p:sldIdLst>
    <p:sldId id="256" r:id="rId6"/>
    <p:sldId id="269" r:id="rId7"/>
    <p:sldId id="268" r:id="rId8"/>
    <p:sldId id="259" r:id="rId9"/>
    <p:sldId id="260" r:id="rId10"/>
    <p:sldId id="261" r:id="rId11"/>
    <p:sldId id="257" r:id="rId12"/>
    <p:sldId id="262" r:id="rId13"/>
    <p:sldId id="264" r:id="rId14"/>
    <p:sldId id="265" r:id="rId15"/>
    <p:sldId id="266" r:id="rId16"/>
  </p:sldIdLst>
  <p:sldSz cx="12192000" cy="6858000"/>
  <p:notesSz cx="6789738" cy="9929813"/>
  <p:custDataLst>
    <p:tags r:id="rId1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8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20" autoAdjust="0"/>
  </p:normalViewPr>
  <p:slideViewPr>
    <p:cSldViewPr>
      <p:cViewPr>
        <p:scale>
          <a:sx n="66" d="100"/>
          <a:sy n="66" d="100"/>
        </p:scale>
        <p:origin x="2274" y="954"/>
      </p:cViewPr>
      <p:guideLst>
        <p:guide orient="horz" pos="2160"/>
        <p:guide pos="3840"/>
      </p:guideLst>
    </p:cSldViewPr>
  </p:slideViewPr>
  <p:notesTextViewPr>
    <p:cViewPr>
      <p:scale>
        <a:sx n="100" d="100"/>
        <a:sy n="100" d="100"/>
      </p:scale>
      <p:origin x="0" y="0"/>
    </p:cViewPr>
  </p:notesTextViewPr>
  <p:notesViewPr>
    <p:cSldViewPr>
      <p:cViewPr varScale="1">
        <p:scale>
          <a:sx n="83" d="100"/>
          <a:sy n="83" d="100"/>
        </p:scale>
        <p:origin x="-2040" y="-90"/>
      </p:cViewPr>
      <p:guideLst>
        <p:guide orient="horz" pos="3128"/>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638"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46513" y="0"/>
            <a:ext cx="2941637"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A3A271F-2171-477F-BFEE-7715CE02EF2D}" type="datetimeFigureOut">
              <a:rPr lang="en-GB"/>
              <a:pPr>
                <a:defRPr/>
              </a:pPr>
              <a:t>17/02/2021</a:t>
            </a:fld>
            <a:endParaRPr lang="en-GB"/>
          </a:p>
        </p:txBody>
      </p:sp>
      <p:sp>
        <p:nvSpPr>
          <p:cNvPr id="4" name="Footer Placeholder 3"/>
          <p:cNvSpPr>
            <a:spLocks noGrp="1"/>
          </p:cNvSpPr>
          <p:nvPr>
            <p:ph type="ftr" sz="quarter" idx="2"/>
          </p:nvPr>
        </p:nvSpPr>
        <p:spPr>
          <a:xfrm>
            <a:off x="0" y="9431338"/>
            <a:ext cx="2941638"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46513" y="9431338"/>
            <a:ext cx="2941637"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95B5B436-364E-4DC0-9B93-B98379226E1A}" type="slidenum">
              <a:rPr lang="en-GB" altLang="en-US"/>
              <a:pPr>
                <a:defRPr/>
              </a:pPr>
              <a:t>‹#›</a:t>
            </a:fld>
            <a:endParaRPr lang="en-GB" altLang="en-US"/>
          </a:p>
        </p:txBody>
      </p:sp>
    </p:spTree>
    <p:extLst>
      <p:ext uri="{BB962C8B-B14F-4D97-AF65-F5344CB8AC3E}">
        <p14:creationId xmlns:p14="http://schemas.microsoft.com/office/powerpoint/2010/main" val="1904958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638"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GB"/>
          </a:p>
        </p:txBody>
      </p:sp>
      <p:sp>
        <p:nvSpPr>
          <p:cNvPr id="3" name="Date Placeholder 2"/>
          <p:cNvSpPr>
            <a:spLocks noGrp="1"/>
          </p:cNvSpPr>
          <p:nvPr>
            <p:ph type="dt" idx="1"/>
          </p:nvPr>
        </p:nvSpPr>
        <p:spPr>
          <a:xfrm>
            <a:off x="3846513" y="0"/>
            <a:ext cx="2941637"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757EB0F4-82AE-4ABE-B223-01E713F12C8E}" type="datetimeFigureOut">
              <a:rPr lang="en-GB"/>
              <a:pPr>
                <a:defRPr/>
              </a:pPr>
              <a:t>17/02/2021</a:t>
            </a:fld>
            <a:endParaRPr lang="en-GB"/>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6463"/>
            <a:ext cx="5430838" cy="446881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31338"/>
            <a:ext cx="2941638"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GB"/>
          </a:p>
        </p:txBody>
      </p:sp>
      <p:sp>
        <p:nvSpPr>
          <p:cNvPr id="7" name="Slide Number Placeholder 6"/>
          <p:cNvSpPr>
            <a:spLocks noGrp="1"/>
          </p:cNvSpPr>
          <p:nvPr>
            <p:ph type="sldNum" sz="quarter" idx="5"/>
          </p:nvPr>
        </p:nvSpPr>
        <p:spPr>
          <a:xfrm>
            <a:off x="3846513" y="9431338"/>
            <a:ext cx="2941637"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3ACBABD-E1C2-4D40-A10A-716945334EF2}" type="slidenum">
              <a:rPr lang="en-GB" altLang="en-US"/>
              <a:pPr>
                <a:defRPr/>
              </a:pPr>
              <a:t>‹#›</a:t>
            </a:fld>
            <a:endParaRPr lang="en-GB" altLang="en-US"/>
          </a:p>
        </p:txBody>
      </p:sp>
    </p:spTree>
    <p:extLst>
      <p:ext uri="{BB962C8B-B14F-4D97-AF65-F5344CB8AC3E}">
        <p14:creationId xmlns:p14="http://schemas.microsoft.com/office/powerpoint/2010/main" val="37858964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85725" y="744538"/>
            <a:ext cx="6618288"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60B85D-FD4A-4C95-88A7-606E0D614951}" type="slidenum">
              <a:rPr lang="en-GB" altLang="en-US">
                <a:latin typeface="Arial" panose="020B0604020202020204" pitchFamily="34" charset="0"/>
              </a:rPr>
              <a:pPr>
                <a:spcBef>
                  <a:spcPct val="0"/>
                </a:spcBef>
              </a:pPr>
              <a:t>1</a:t>
            </a:fld>
            <a:endParaRPr lang="en-GB" altLang="en-US">
              <a:latin typeface="Arial" panose="020B0604020202020204" pitchFamily="34" charset="0"/>
            </a:endParaRPr>
          </a:p>
        </p:txBody>
      </p:sp>
    </p:spTree>
    <p:extLst>
      <p:ext uri="{BB962C8B-B14F-4D97-AF65-F5344CB8AC3E}">
        <p14:creationId xmlns:p14="http://schemas.microsoft.com/office/powerpoint/2010/main" val="2097429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85725" y="744538"/>
            <a:ext cx="6618288"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11546C-04E3-4706-90D2-60679D3EB2EF}" type="slidenum">
              <a:rPr lang="en-GB" altLang="en-US">
                <a:latin typeface="Arial" panose="020B0604020202020204" pitchFamily="34" charset="0"/>
              </a:rPr>
              <a:pPr>
                <a:spcBef>
                  <a:spcPct val="0"/>
                </a:spcBef>
              </a:pPr>
              <a:t>10</a:t>
            </a:fld>
            <a:endParaRPr lang="en-GB" altLang="en-US">
              <a:latin typeface="Arial" panose="020B0604020202020204" pitchFamily="34" charset="0"/>
            </a:endParaRPr>
          </a:p>
        </p:txBody>
      </p:sp>
    </p:spTree>
    <p:extLst>
      <p:ext uri="{BB962C8B-B14F-4D97-AF65-F5344CB8AC3E}">
        <p14:creationId xmlns:p14="http://schemas.microsoft.com/office/powerpoint/2010/main" val="166209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85725" y="744538"/>
            <a:ext cx="6618288"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2FFDAF-A5B5-4A25-A4C3-4C7677ADE395}" type="slidenum">
              <a:rPr lang="en-GB" altLang="en-US">
                <a:latin typeface="Arial" panose="020B0604020202020204" pitchFamily="34" charset="0"/>
              </a:rPr>
              <a:pPr>
                <a:spcBef>
                  <a:spcPct val="0"/>
                </a:spcBef>
              </a:pPr>
              <a:t>11</a:t>
            </a:fld>
            <a:endParaRPr lang="en-GB" altLang="en-US">
              <a:latin typeface="Arial" panose="020B0604020202020204" pitchFamily="34" charset="0"/>
            </a:endParaRPr>
          </a:p>
        </p:txBody>
      </p:sp>
    </p:spTree>
    <p:extLst>
      <p:ext uri="{BB962C8B-B14F-4D97-AF65-F5344CB8AC3E}">
        <p14:creationId xmlns:p14="http://schemas.microsoft.com/office/powerpoint/2010/main" val="3642630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85725" y="744538"/>
            <a:ext cx="6618288"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C48E5F-D5B4-4774-9444-6F3E3CB0DAD5}" type="slidenum">
              <a:rPr lang="en-GB" altLang="en-US">
                <a:latin typeface="Arial" panose="020B0604020202020204" pitchFamily="34" charset="0"/>
              </a:rPr>
              <a:pPr>
                <a:spcBef>
                  <a:spcPct val="0"/>
                </a:spcBef>
              </a:pPr>
              <a:t>2</a:t>
            </a:fld>
            <a:endParaRPr lang="en-GB" altLang="en-US">
              <a:latin typeface="Arial" panose="020B0604020202020204" pitchFamily="34" charset="0"/>
            </a:endParaRPr>
          </a:p>
        </p:txBody>
      </p:sp>
    </p:spTree>
    <p:extLst>
      <p:ext uri="{BB962C8B-B14F-4D97-AF65-F5344CB8AC3E}">
        <p14:creationId xmlns:p14="http://schemas.microsoft.com/office/powerpoint/2010/main" val="1476853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85725" y="744538"/>
            <a:ext cx="6618288"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084C84-C854-4DED-9D1B-6389848D3101}" type="slidenum">
              <a:rPr lang="en-GB" altLang="en-US">
                <a:latin typeface="Arial" panose="020B0604020202020204" pitchFamily="34" charset="0"/>
              </a:rPr>
              <a:pPr>
                <a:spcBef>
                  <a:spcPct val="0"/>
                </a:spcBef>
              </a:pPr>
              <a:t>3</a:t>
            </a:fld>
            <a:endParaRPr lang="en-GB" altLang="en-US">
              <a:latin typeface="Arial" panose="020B0604020202020204" pitchFamily="34" charset="0"/>
            </a:endParaRPr>
          </a:p>
        </p:txBody>
      </p:sp>
    </p:spTree>
    <p:extLst>
      <p:ext uri="{BB962C8B-B14F-4D97-AF65-F5344CB8AC3E}">
        <p14:creationId xmlns:p14="http://schemas.microsoft.com/office/powerpoint/2010/main" val="1624404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85725" y="744538"/>
            <a:ext cx="6618288"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Give an example – measuring a net. </a:t>
            </a:r>
          </a:p>
          <a:p>
            <a:pPr eaLnBrk="1" hangingPunct="1">
              <a:spcBef>
                <a:spcPct val="0"/>
              </a:spcBef>
            </a:pPr>
            <a:endParaRPr lang="en-GB"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9415D3-6869-4A52-8AC7-693CED714DF8}" type="slidenum">
              <a:rPr lang="en-GB" altLang="en-US">
                <a:latin typeface="Arial" panose="020B0604020202020204" pitchFamily="34" charset="0"/>
              </a:rPr>
              <a:pPr>
                <a:spcBef>
                  <a:spcPct val="0"/>
                </a:spcBef>
              </a:pPr>
              <a:t>4</a:t>
            </a:fld>
            <a:endParaRPr lang="en-GB" altLang="en-US">
              <a:latin typeface="Arial" panose="020B0604020202020204" pitchFamily="34" charset="0"/>
            </a:endParaRPr>
          </a:p>
        </p:txBody>
      </p:sp>
    </p:spTree>
    <p:extLst>
      <p:ext uri="{BB962C8B-B14F-4D97-AF65-F5344CB8AC3E}">
        <p14:creationId xmlns:p14="http://schemas.microsoft.com/office/powerpoint/2010/main" val="4288306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85725" y="744538"/>
            <a:ext cx="6618288"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7EEC98-82FE-4767-BE01-786F4467BDAD}" type="slidenum">
              <a:rPr lang="en-GB" altLang="en-US">
                <a:latin typeface="Arial" panose="020B0604020202020204" pitchFamily="34" charset="0"/>
              </a:rPr>
              <a:pPr>
                <a:spcBef>
                  <a:spcPct val="0"/>
                </a:spcBef>
              </a:pPr>
              <a:t>5</a:t>
            </a:fld>
            <a:endParaRPr lang="en-GB" altLang="en-US">
              <a:latin typeface="Arial" panose="020B0604020202020204" pitchFamily="34" charset="0"/>
            </a:endParaRPr>
          </a:p>
        </p:txBody>
      </p:sp>
    </p:spTree>
    <p:extLst>
      <p:ext uri="{BB962C8B-B14F-4D97-AF65-F5344CB8AC3E}">
        <p14:creationId xmlns:p14="http://schemas.microsoft.com/office/powerpoint/2010/main" val="3738785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85725" y="744538"/>
            <a:ext cx="6618288"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F1926C-F2D1-4128-AB3A-8F354813D8DF}" type="slidenum">
              <a:rPr lang="en-GB" altLang="en-US">
                <a:latin typeface="Arial" panose="020B0604020202020204" pitchFamily="34" charset="0"/>
              </a:rPr>
              <a:pPr>
                <a:spcBef>
                  <a:spcPct val="0"/>
                </a:spcBef>
              </a:pPr>
              <a:t>6</a:t>
            </a:fld>
            <a:endParaRPr lang="en-GB" altLang="en-US">
              <a:latin typeface="Arial" panose="020B0604020202020204" pitchFamily="34" charset="0"/>
            </a:endParaRPr>
          </a:p>
        </p:txBody>
      </p:sp>
    </p:spTree>
    <p:extLst>
      <p:ext uri="{BB962C8B-B14F-4D97-AF65-F5344CB8AC3E}">
        <p14:creationId xmlns:p14="http://schemas.microsoft.com/office/powerpoint/2010/main" val="2249957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85725" y="744538"/>
            <a:ext cx="6618288"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Can anyone recite the caution?</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DC8D85-6CBC-4C77-8384-1CDA9DE9C3B8}" type="slidenum">
              <a:rPr lang="en-GB" altLang="en-US">
                <a:latin typeface="Arial" panose="020B0604020202020204" pitchFamily="34" charset="0"/>
              </a:rPr>
              <a:pPr>
                <a:spcBef>
                  <a:spcPct val="0"/>
                </a:spcBef>
              </a:pPr>
              <a:t>7</a:t>
            </a:fld>
            <a:endParaRPr lang="en-GB" altLang="en-US">
              <a:latin typeface="Arial" panose="020B0604020202020204" pitchFamily="34" charset="0"/>
            </a:endParaRPr>
          </a:p>
        </p:txBody>
      </p:sp>
    </p:spTree>
    <p:extLst>
      <p:ext uri="{BB962C8B-B14F-4D97-AF65-F5344CB8AC3E}">
        <p14:creationId xmlns:p14="http://schemas.microsoft.com/office/powerpoint/2010/main" val="1548169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85725" y="744538"/>
            <a:ext cx="6618288"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97EA79-2B15-438D-956B-E7BD0D7F75DF}" type="slidenum">
              <a:rPr lang="en-GB" altLang="en-US">
                <a:latin typeface="Arial" panose="020B0604020202020204" pitchFamily="34" charset="0"/>
              </a:rPr>
              <a:pPr>
                <a:spcBef>
                  <a:spcPct val="0"/>
                </a:spcBef>
              </a:pPr>
              <a:t>8</a:t>
            </a:fld>
            <a:endParaRPr lang="en-GB" altLang="en-US">
              <a:latin typeface="Arial" panose="020B0604020202020204" pitchFamily="34" charset="0"/>
            </a:endParaRPr>
          </a:p>
        </p:txBody>
      </p:sp>
    </p:spTree>
    <p:extLst>
      <p:ext uri="{BB962C8B-B14F-4D97-AF65-F5344CB8AC3E}">
        <p14:creationId xmlns:p14="http://schemas.microsoft.com/office/powerpoint/2010/main" val="230773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85725" y="744538"/>
            <a:ext cx="6618288"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F07C10-5FB8-4451-A680-E2774A379149}" type="slidenum">
              <a:rPr lang="en-GB" altLang="en-US">
                <a:latin typeface="Arial" panose="020B0604020202020204" pitchFamily="34" charset="0"/>
              </a:rPr>
              <a:pPr>
                <a:spcBef>
                  <a:spcPct val="0"/>
                </a:spcBef>
              </a:pPr>
              <a:t>9</a:t>
            </a:fld>
            <a:endParaRPr lang="en-GB" altLang="en-US">
              <a:latin typeface="Arial" panose="020B0604020202020204" pitchFamily="34" charset="0"/>
            </a:endParaRPr>
          </a:p>
        </p:txBody>
      </p:sp>
    </p:spTree>
    <p:extLst>
      <p:ext uri="{BB962C8B-B14F-4D97-AF65-F5344CB8AC3E}">
        <p14:creationId xmlns:p14="http://schemas.microsoft.com/office/powerpoint/2010/main" val="4105169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descr="C:\Users\m311386\Desktop\MMO_582_AW.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0051" y="260351"/>
            <a:ext cx="3359149"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27382" y="4149081"/>
            <a:ext cx="11425269" cy="936104"/>
          </a:xfrm>
        </p:spPr>
        <p:txBody>
          <a:bodyPr/>
          <a:lstStyle>
            <a:lvl1pPr>
              <a:defRPr b="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527382" y="5157192"/>
            <a:ext cx="11425269" cy="648072"/>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5" name="Picture 4">
            <a:extLst>
              <a:ext uri="{FF2B5EF4-FFF2-40B4-BE49-F238E27FC236}">
                <a16:creationId xmlns:a16="http://schemas.microsoft.com/office/drawing/2014/main" id="{55B99AB5-E952-4638-8DB6-17B1DDE51346}"/>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480143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260648"/>
            <a:ext cx="10753195" cy="648072"/>
          </a:xfrm>
          <a:prstGeom prst="rect">
            <a:avLst/>
          </a:prstGeom>
        </p:spPr>
        <p:txBody>
          <a:bodyPr rtlCol="0">
            <a:normAutofit/>
          </a:bodyPr>
          <a:lstStyle/>
          <a:p>
            <a:r>
              <a:rPr lang="en-US" dirty="0"/>
              <a:t>Click to edit Master title style</a:t>
            </a:r>
            <a:endParaRPr lang="en-GB" dirty="0"/>
          </a:p>
        </p:txBody>
      </p:sp>
      <p:sp>
        <p:nvSpPr>
          <p:cNvPr id="10" name="Text Placeholder 9"/>
          <p:cNvSpPr>
            <a:spLocks noGrp="1"/>
          </p:cNvSpPr>
          <p:nvPr>
            <p:ph type="body" sz="quarter" idx="10"/>
          </p:nvPr>
        </p:nvSpPr>
        <p:spPr>
          <a:xfrm>
            <a:off x="624418" y="981076"/>
            <a:ext cx="10655300" cy="5400675"/>
          </a:xfrm>
        </p:spPr>
        <p:txBody>
          <a:bodyPr/>
          <a:lstStyle/>
          <a:p>
            <a:pPr lvl="0"/>
            <a:r>
              <a:rPr lang="en-US" dirty="0"/>
              <a:t>Click to edit Master text styles</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1CAD5BBB-CDD5-4470-AEA1-F29AE4C04EB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7695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980728"/>
            <a:ext cx="5294379" cy="54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96000" y="980728"/>
            <a:ext cx="5280587" cy="54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4" name="Title Placeholder 1"/>
          <p:cNvSpPr>
            <a:spLocks noGrp="1"/>
          </p:cNvSpPr>
          <p:nvPr>
            <p:ph type="title"/>
          </p:nvPr>
        </p:nvSpPr>
        <p:spPr>
          <a:xfrm>
            <a:off x="623392" y="260648"/>
            <a:ext cx="10753195" cy="648072"/>
          </a:xfrm>
          <a:prstGeom prst="rect">
            <a:avLst/>
          </a:prstGeom>
        </p:spPr>
        <p:txBody>
          <a:bodyPr rtlCol="0">
            <a:normAutofit/>
          </a:bodyPr>
          <a:lstStyle/>
          <a:p>
            <a:r>
              <a:rPr lang="en-US" dirty="0"/>
              <a:t>Click to edit Master title style</a:t>
            </a:r>
            <a:endParaRPr lang="en-GB" dirty="0"/>
          </a:p>
        </p:txBody>
      </p:sp>
      <p:pic>
        <p:nvPicPr>
          <p:cNvPr id="5" name="Picture 4">
            <a:extLst>
              <a:ext uri="{FF2B5EF4-FFF2-40B4-BE49-F238E27FC236}">
                <a16:creationId xmlns:a16="http://schemas.microsoft.com/office/drawing/2014/main" id="{BB0030A5-D2AE-40AD-B5E4-10EEB6343E4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7647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980728"/>
            <a:ext cx="5294379" cy="63976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096001" y="980728"/>
            <a:ext cx="5183220" cy="639762"/>
          </a:xfrm>
        </p:spPr>
        <p:txBody>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2"/>
          <p:cNvSpPr>
            <a:spLocks noGrp="1"/>
          </p:cNvSpPr>
          <p:nvPr>
            <p:ph sz="half" idx="10"/>
          </p:nvPr>
        </p:nvSpPr>
        <p:spPr>
          <a:xfrm>
            <a:off x="609600" y="1772816"/>
            <a:ext cx="5294379"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1" name="Content Placeholder 3"/>
          <p:cNvSpPr>
            <a:spLocks noGrp="1"/>
          </p:cNvSpPr>
          <p:nvPr>
            <p:ph sz="half" idx="2"/>
          </p:nvPr>
        </p:nvSpPr>
        <p:spPr>
          <a:xfrm>
            <a:off x="6096000" y="1772816"/>
            <a:ext cx="5280587"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13" name="Title Placeholder 1"/>
          <p:cNvSpPr>
            <a:spLocks noGrp="1"/>
          </p:cNvSpPr>
          <p:nvPr>
            <p:ph type="title"/>
          </p:nvPr>
        </p:nvSpPr>
        <p:spPr>
          <a:xfrm>
            <a:off x="623392" y="260648"/>
            <a:ext cx="10753195" cy="648072"/>
          </a:xfrm>
          <a:prstGeom prst="rect">
            <a:avLst/>
          </a:prstGeom>
        </p:spPr>
        <p:txBody>
          <a:bodyPr rtlCol="0">
            <a:normAutofit/>
          </a:body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13F49518-8AB9-48AC-B6E5-C889FF31325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98186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260648"/>
            <a:ext cx="10753195" cy="648072"/>
          </a:xfrm>
          <a:prstGeom prst="rect">
            <a:avLst/>
          </a:prstGeom>
        </p:spPr>
        <p:txBody>
          <a:bodyPr rtlCol="0">
            <a:normAutofit/>
          </a:bodyPr>
          <a:lstStyle/>
          <a:p>
            <a:r>
              <a:rPr lang="en-US" dirty="0"/>
              <a:t>Click to edit Master title style</a:t>
            </a:r>
            <a:endParaRPr lang="en-GB" dirty="0"/>
          </a:p>
        </p:txBody>
      </p:sp>
      <p:pic>
        <p:nvPicPr>
          <p:cNvPr id="3" name="Picture 2">
            <a:extLst>
              <a:ext uri="{FF2B5EF4-FFF2-40B4-BE49-F238E27FC236}">
                <a16:creationId xmlns:a16="http://schemas.microsoft.com/office/drawing/2014/main" id="{CC1299EA-8329-4667-ACA5-4ED1AD20C9D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9531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4716F-7A94-4800-9181-08870D98FD8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11748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4417" y="260351"/>
            <a:ext cx="1075266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609601" y="908050"/>
            <a:ext cx="10767484"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Rectangle 4"/>
          <p:cNvSpPr/>
          <p:nvPr userDrawn="1"/>
        </p:nvSpPr>
        <p:spPr>
          <a:xfrm>
            <a:off x="11857568" y="0"/>
            <a:ext cx="334433" cy="6858000"/>
          </a:xfrm>
          <a:prstGeom prst="rect">
            <a:avLst/>
          </a:prstGeom>
          <a:solidFill>
            <a:srgbClr val="007C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 bg1="lt1" tx1="dk1" bg2="lt2" tx2="dk2" accent1="accent1" accent2="accent2" accent3="accent3" accent4="accent4" accent5="accent5" accent6="accent6" hlink="hlink" folHlink="folHlink"/>
  <p:sldLayoutIdLst>
    <p:sldLayoutId id="2147483725" r:id="rId1"/>
    <p:sldLayoutId id="2147483720" r:id="rId2"/>
    <p:sldLayoutId id="2147483721" r:id="rId3"/>
    <p:sldLayoutId id="2147483722" r:id="rId4"/>
    <p:sldLayoutId id="2147483723" r:id="rId5"/>
    <p:sldLayoutId id="2147483724" r:id="rId6"/>
  </p:sldLayoutIdLst>
  <p:txStyles>
    <p:title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Font typeface="Arial" panose="020B0604020202020204" pitchFamily="34"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tx1"/>
        </a:buClr>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itle 1"/>
          <p:cNvSpPr>
            <a:spLocks noGrp="1"/>
          </p:cNvSpPr>
          <p:nvPr>
            <p:ph type="ctrTitle"/>
          </p:nvPr>
        </p:nvSpPr>
        <p:spPr>
          <a:xfrm>
            <a:off x="839416" y="2924944"/>
            <a:ext cx="8569325" cy="1446212"/>
          </a:xfrm>
        </p:spPr>
        <p:txBody>
          <a:bodyPr/>
          <a:lstStyle/>
          <a:p>
            <a:pPr eaLnBrk="1" hangingPunct="1"/>
            <a:r>
              <a:rPr lang="en-GB" altLang="en-US" sz="6000" b="1" dirty="0">
                <a:solidFill>
                  <a:schemeClr val="bg1"/>
                </a:solidFill>
              </a:rPr>
              <a:t>Cautioning</a:t>
            </a:r>
            <a:endParaRPr lang="en-GB" altLang="en-US" sz="4800" b="1" dirty="0">
              <a:solidFill>
                <a:schemeClr val="bg1"/>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7"/>
          <p:cNvSpPr txBox="1">
            <a:spLocks noChangeArrowheads="1"/>
          </p:cNvSpPr>
          <p:nvPr/>
        </p:nvSpPr>
        <p:spPr bwMode="auto">
          <a:xfrm>
            <a:off x="695400" y="1143000"/>
            <a:ext cx="10657184"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Explaining the caution</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    Best to split it into three parts:</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	2. “</a:t>
            </a:r>
            <a:r>
              <a:rPr lang="en-GB" altLang="en-US" i="1" dirty="0"/>
              <a:t>But it may harm your defence if you do not 	mention when questioned something which you later rely on in court</a:t>
            </a:r>
            <a:r>
              <a:rPr lang="en-GB" altLang="en-US" dirty="0"/>
              <a:t>”</a:t>
            </a:r>
          </a:p>
          <a:p>
            <a:pPr eaLnBrk="1" hangingPunct="1">
              <a:spcBef>
                <a:spcPct val="0"/>
              </a:spcBef>
              <a:buClrTx/>
              <a:buFontTx/>
              <a:buNone/>
            </a:pPr>
            <a:endParaRPr lang="en-GB" altLang="en-US" sz="800" dirty="0"/>
          </a:p>
          <a:p>
            <a:pPr eaLnBrk="1" hangingPunct="1">
              <a:spcBef>
                <a:spcPct val="0"/>
              </a:spcBef>
              <a:buClrTx/>
              <a:buFontTx/>
              <a:buNone/>
            </a:pPr>
            <a:endParaRPr lang="en-GB" altLang="en-US" dirty="0"/>
          </a:p>
          <a:p>
            <a:pPr eaLnBrk="1" hangingPunct="1">
              <a:spcBef>
                <a:spcPct val="0"/>
              </a:spcBef>
              <a:buClrTx/>
              <a:buFontTx/>
              <a:buNone/>
            </a:pPr>
            <a:r>
              <a:rPr lang="en-GB" altLang="en-US" dirty="0"/>
              <a:t>If you fail to explain something to me now, a court may come to their own conclusions and may not accept any explanation you give at a later date.</a:t>
            </a:r>
          </a:p>
        </p:txBody>
      </p:sp>
      <p:sp>
        <p:nvSpPr>
          <p:cNvPr id="25603" name="Title 1"/>
          <p:cNvSpPr>
            <a:spLocks noGrp="1"/>
          </p:cNvSpPr>
          <p:nvPr>
            <p:ph type="title"/>
          </p:nvPr>
        </p:nvSpPr>
        <p:spPr>
          <a:xfrm>
            <a:off x="1992313" y="260350"/>
            <a:ext cx="8064500" cy="647700"/>
          </a:xfrm>
        </p:spPr>
        <p:txBody>
          <a:bodyPr/>
          <a:lstStyle/>
          <a:p>
            <a:pPr algn="ctr" eaLnBrk="1" hangingPunct="1"/>
            <a:r>
              <a:rPr lang="en-GB" altLang="en-US" b="1">
                <a:solidFill>
                  <a:srgbClr val="0070C0"/>
                </a:solidFill>
              </a:rPr>
              <a:t>Cautioning</a:t>
            </a:r>
            <a:endParaRPr lang="en-GB" altLang="en-US">
              <a:solidFill>
                <a:srgbClr val="0070C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7"/>
          <p:cNvSpPr txBox="1">
            <a:spLocks noChangeArrowheads="1"/>
          </p:cNvSpPr>
          <p:nvPr/>
        </p:nvSpPr>
        <p:spPr bwMode="auto">
          <a:xfrm>
            <a:off x="551384" y="1143001"/>
            <a:ext cx="10945216"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Explaining the caution</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    Best to split it into three parts:</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	3. “</a:t>
            </a:r>
            <a:r>
              <a:rPr lang="en-GB" altLang="en-US" i="1" dirty="0"/>
              <a:t>Anything you do say may be given in evidence</a:t>
            </a:r>
            <a:r>
              <a:rPr lang="en-GB" altLang="en-US" dirty="0"/>
              <a:t>”</a:t>
            </a:r>
          </a:p>
          <a:p>
            <a:pPr eaLnBrk="1" hangingPunct="1">
              <a:spcBef>
                <a:spcPct val="0"/>
              </a:spcBef>
              <a:buClrTx/>
              <a:buFontTx/>
              <a:buNone/>
            </a:pPr>
            <a:endParaRPr lang="en-GB" altLang="en-US" sz="800" dirty="0"/>
          </a:p>
          <a:p>
            <a:pPr eaLnBrk="1" hangingPunct="1">
              <a:spcBef>
                <a:spcPct val="0"/>
              </a:spcBef>
              <a:buClrTx/>
              <a:buFontTx/>
              <a:buNone/>
            </a:pPr>
            <a:r>
              <a:rPr lang="en-GB" altLang="en-US" dirty="0"/>
              <a:t>		</a:t>
            </a:r>
          </a:p>
          <a:p>
            <a:pPr eaLnBrk="1" hangingPunct="1">
              <a:spcBef>
                <a:spcPct val="0"/>
              </a:spcBef>
              <a:buClrTx/>
              <a:buFontTx/>
              <a:buNone/>
            </a:pPr>
            <a:r>
              <a:rPr lang="en-GB" altLang="en-US" dirty="0"/>
              <a:t>Anything you say to me whilst under caution can be used in court as evidence against you or in your favour</a:t>
            </a:r>
          </a:p>
        </p:txBody>
      </p:sp>
      <p:sp>
        <p:nvSpPr>
          <p:cNvPr id="27651" name="Title 1"/>
          <p:cNvSpPr>
            <a:spLocks noGrp="1"/>
          </p:cNvSpPr>
          <p:nvPr>
            <p:ph type="title"/>
          </p:nvPr>
        </p:nvSpPr>
        <p:spPr>
          <a:xfrm>
            <a:off x="1992313" y="260350"/>
            <a:ext cx="8064500" cy="647700"/>
          </a:xfrm>
        </p:spPr>
        <p:txBody>
          <a:bodyPr/>
          <a:lstStyle/>
          <a:p>
            <a:pPr algn="ctr" eaLnBrk="1" hangingPunct="1"/>
            <a:r>
              <a:rPr lang="en-GB" altLang="en-US" b="1">
                <a:solidFill>
                  <a:srgbClr val="0070C0"/>
                </a:solidFill>
              </a:rPr>
              <a:t>Cautioning</a:t>
            </a:r>
            <a:endParaRPr lang="en-GB" altLang="en-US">
              <a:solidFill>
                <a:srgbClr val="0070C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7"/>
          <p:cNvSpPr txBox="1">
            <a:spLocks noChangeArrowheads="1"/>
          </p:cNvSpPr>
          <p:nvPr/>
        </p:nvSpPr>
        <p:spPr bwMode="auto">
          <a:xfrm>
            <a:off x="479376" y="1143000"/>
            <a:ext cx="11161240" cy="467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Why do we interview ?</a:t>
            </a:r>
          </a:p>
          <a:p>
            <a:pPr eaLnBrk="1" hangingPunct="1">
              <a:spcBef>
                <a:spcPct val="0"/>
              </a:spcBef>
              <a:buClrTx/>
              <a:buFontTx/>
              <a:buNone/>
            </a:pPr>
            <a:endParaRPr lang="en-GB" altLang="en-US" b="1" dirty="0">
              <a:solidFill>
                <a:srgbClr val="00B050"/>
              </a:solidFill>
            </a:endParaRPr>
          </a:p>
          <a:p>
            <a:pPr algn="just">
              <a:buFont typeface="Arial" panose="020B0604020202020204" pitchFamily="34" charset="0"/>
              <a:buNone/>
            </a:pPr>
            <a:r>
              <a:rPr lang="en-GB" altLang="en-US" dirty="0"/>
              <a:t>Investigators have a duty to allow a suspect the opportunity to answer the allegations against them and give their own account before a decision on prosecution is made. </a:t>
            </a:r>
          </a:p>
          <a:p>
            <a:pPr algn="just">
              <a:buFont typeface="Arial" panose="020B0604020202020204" pitchFamily="34" charset="0"/>
              <a:buNone/>
            </a:pPr>
            <a:endParaRPr lang="en-GB" altLang="en-US" dirty="0"/>
          </a:p>
          <a:p>
            <a:pPr>
              <a:buFont typeface="Arial" panose="020B0604020202020204" pitchFamily="34" charset="0"/>
              <a:buNone/>
            </a:pPr>
            <a:r>
              <a:rPr lang="en-GB" altLang="en-US" b="1" dirty="0">
                <a:solidFill>
                  <a:srgbClr val="00B050"/>
                </a:solidFill>
              </a:rPr>
              <a:t>What information might an interview under caution provide?</a:t>
            </a:r>
          </a:p>
          <a:p>
            <a:pPr>
              <a:buFont typeface="Arial" panose="020B0604020202020204" pitchFamily="34" charset="0"/>
              <a:buNone/>
            </a:pPr>
            <a:endParaRPr lang="en-GB" altLang="en-US" dirty="0"/>
          </a:p>
          <a:p>
            <a:r>
              <a:rPr lang="en-GB" altLang="en-US" dirty="0"/>
              <a:t> important evidence for or against the suspect;</a:t>
            </a:r>
          </a:p>
          <a:p>
            <a:r>
              <a:rPr lang="en-GB" altLang="en-US" dirty="0"/>
              <a:t> important information revealing further lines of inquiry; </a:t>
            </a:r>
          </a:p>
          <a:p>
            <a:r>
              <a:rPr lang="en-GB" altLang="en-US" dirty="0"/>
              <a:t> relevant information to be considered in the prosecution and courts decision.</a:t>
            </a:r>
          </a:p>
        </p:txBody>
      </p:sp>
      <p:sp>
        <p:nvSpPr>
          <p:cNvPr id="7171" name="Title 1"/>
          <p:cNvSpPr>
            <a:spLocks noGrp="1"/>
          </p:cNvSpPr>
          <p:nvPr>
            <p:ph type="title"/>
          </p:nvPr>
        </p:nvSpPr>
        <p:spPr>
          <a:xfrm>
            <a:off x="1992313" y="260350"/>
            <a:ext cx="8064500" cy="647700"/>
          </a:xfrm>
        </p:spPr>
        <p:txBody>
          <a:bodyPr/>
          <a:lstStyle/>
          <a:p>
            <a:pPr algn="ctr" eaLnBrk="1" hangingPunct="1"/>
            <a:r>
              <a:rPr lang="en-GB" altLang="en-US" b="1">
                <a:solidFill>
                  <a:srgbClr val="0070C0"/>
                </a:solidFill>
              </a:rPr>
              <a:t>Cautioning</a:t>
            </a:r>
            <a:endParaRPr lang="en-GB" altLang="en-US">
              <a:solidFill>
                <a:srgbClr val="0070C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7"/>
          <p:cNvSpPr txBox="1">
            <a:spLocks noChangeArrowheads="1"/>
          </p:cNvSpPr>
          <p:nvPr/>
        </p:nvSpPr>
        <p:spPr bwMode="auto">
          <a:xfrm>
            <a:off x="623392" y="1143000"/>
            <a:ext cx="11233248"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Why do we caution?</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To advise the suspect that what they are saying may be used as evidence in an investigation</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So there are no doubts that what they are saying is admissible</a:t>
            </a:r>
          </a:p>
          <a:p>
            <a:pPr eaLnBrk="1" hangingPunct="1">
              <a:spcBef>
                <a:spcPct val="0"/>
              </a:spcBef>
              <a:buClrTx/>
              <a:buFontTx/>
              <a:buNone/>
            </a:pPr>
            <a:endParaRPr lang="en-GB" altLang="en-US" sz="1600" dirty="0"/>
          </a:p>
          <a:p>
            <a:pPr eaLnBrk="1" hangingPunct="1">
              <a:spcBef>
                <a:spcPct val="0"/>
              </a:spcBef>
              <a:buClrTx/>
              <a:buFontTx/>
              <a:buNone/>
            </a:pPr>
            <a:r>
              <a:rPr lang="en-GB" altLang="en-US" dirty="0"/>
              <a:t>Some legal protection for the officer</a:t>
            </a:r>
          </a:p>
        </p:txBody>
      </p:sp>
      <p:sp>
        <p:nvSpPr>
          <p:cNvPr id="11267" name="Title 1"/>
          <p:cNvSpPr>
            <a:spLocks noGrp="1"/>
          </p:cNvSpPr>
          <p:nvPr>
            <p:ph type="title"/>
          </p:nvPr>
        </p:nvSpPr>
        <p:spPr>
          <a:xfrm>
            <a:off x="1992313" y="260350"/>
            <a:ext cx="8064500" cy="647700"/>
          </a:xfrm>
        </p:spPr>
        <p:txBody>
          <a:bodyPr/>
          <a:lstStyle/>
          <a:p>
            <a:pPr algn="ctr" eaLnBrk="1" hangingPunct="1"/>
            <a:r>
              <a:rPr lang="en-GB" altLang="en-US" b="1">
                <a:solidFill>
                  <a:srgbClr val="0070C0"/>
                </a:solidFill>
              </a:rPr>
              <a:t>Cautioning</a:t>
            </a:r>
            <a:endParaRPr lang="en-GB" altLang="en-US">
              <a:solidFill>
                <a:srgbClr val="0070C0"/>
              </a:solidFill>
            </a:endParaRPr>
          </a:p>
        </p:txBody>
      </p:sp>
      <p:pic>
        <p:nvPicPr>
          <p:cNvPr id="1126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104" y="3462649"/>
            <a:ext cx="4273550" cy="291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7"/>
          <p:cNvSpPr txBox="1">
            <a:spLocks noChangeArrowheads="1"/>
          </p:cNvSpPr>
          <p:nvPr/>
        </p:nvSpPr>
        <p:spPr bwMode="auto">
          <a:xfrm>
            <a:off x="623392" y="1143001"/>
            <a:ext cx="10945216"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When do we caution?</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When there are grounds to suspect a person has committed an offence</a:t>
            </a:r>
          </a:p>
          <a:p>
            <a:pPr eaLnBrk="1" hangingPunct="1">
              <a:spcBef>
                <a:spcPct val="0"/>
              </a:spcBef>
              <a:buClrTx/>
              <a:buFontTx/>
              <a:buNone/>
            </a:pPr>
            <a:endParaRPr lang="en-GB" altLang="en-US" sz="1000" dirty="0"/>
          </a:p>
          <a:p>
            <a:pPr eaLnBrk="1" hangingPunct="1">
              <a:spcBef>
                <a:spcPct val="0"/>
              </a:spcBef>
              <a:buClrTx/>
              <a:buFontTx/>
              <a:buNone/>
            </a:pPr>
            <a:r>
              <a:rPr lang="en-GB" altLang="en-US" dirty="0"/>
              <a:t>		</a:t>
            </a:r>
            <a:r>
              <a:rPr lang="en-GB" altLang="en-US" i="1" dirty="0"/>
              <a:t>and</a:t>
            </a:r>
          </a:p>
          <a:p>
            <a:pPr eaLnBrk="1" hangingPunct="1">
              <a:spcBef>
                <a:spcPct val="0"/>
              </a:spcBef>
              <a:buClrTx/>
              <a:buFontTx/>
              <a:buNone/>
            </a:pPr>
            <a:endParaRPr lang="en-GB" altLang="en-US" sz="1000" dirty="0"/>
          </a:p>
          <a:p>
            <a:pPr eaLnBrk="1" hangingPunct="1">
              <a:spcBef>
                <a:spcPct val="0"/>
              </a:spcBef>
              <a:buClrTx/>
              <a:buFontTx/>
              <a:buNone/>
            </a:pPr>
            <a:r>
              <a:rPr lang="en-GB" altLang="en-US" dirty="0"/>
              <a:t>If you wish to put questions to the suspect regarding a suspected offence</a:t>
            </a:r>
          </a:p>
          <a:p>
            <a:pPr eaLnBrk="1" hangingPunct="1">
              <a:spcBef>
                <a:spcPct val="0"/>
              </a:spcBef>
              <a:buClrTx/>
              <a:buFontTx/>
              <a:buNone/>
            </a:pPr>
            <a:endParaRPr lang="en-GB" altLang="en-US" sz="1000" dirty="0"/>
          </a:p>
          <a:p>
            <a:pPr eaLnBrk="1" hangingPunct="1">
              <a:spcBef>
                <a:spcPct val="0"/>
              </a:spcBef>
              <a:buClrTx/>
              <a:buFontTx/>
              <a:buNone/>
            </a:pPr>
            <a:r>
              <a:rPr lang="en-GB" altLang="en-US" dirty="0"/>
              <a:t>		</a:t>
            </a:r>
            <a:r>
              <a:rPr lang="en-GB" altLang="en-US" i="1" dirty="0"/>
              <a:t>or</a:t>
            </a:r>
          </a:p>
          <a:p>
            <a:pPr eaLnBrk="1" hangingPunct="1">
              <a:spcBef>
                <a:spcPct val="0"/>
              </a:spcBef>
              <a:buClrTx/>
              <a:buFontTx/>
              <a:buNone/>
            </a:pPr>
            <a:endParaRPr lang="en-GB" altLang="en-US" sz="1000" dirty="0"/>
          </a:p>
          <a:p>
            <a:pPr eaLnBrk="1" hangingPunct="1">
              <a:spcBef>
                <a:spcPct val="0"/>
              </a:spcBef>
              <a:buClrTx/>
              <a:buFontTx/>
              <a:buNone/>
            </a:pPr>
            <a:r>
              <a:rPr lang="en-GB" altLang="en-US" dirty="0"/>
              <a:t>If the suspect engages you in conversation regarding a suspected offence</a:t>
            </a:r>
          </a:p>
        </p:txBody>
      </p:sp>
      <p:sp>
        <p:nvSpPr>
          <p:cNvPr id="13315" name="Title 1"/>
          <p:cNvSpPr>
            <a:spLocks noGrp="1"/>
          </p:cNvSpPr>
          <p:nvPr>
            <p:ph type="title"/>
          </p:nvPr>
        </p:nvSpPr>
        <p:spPr>
          <a:xfrm>
            <a:off x="1992313" y="260350"/>
            <a:ext cx="8064500" cy="647700"/>
          </a:xfrm>
        </p:spPr>
        <p:txBody>
          <a:bodyPr/>
          <a:lstStyle/>
          <a:p>
            <a:pPr algn="ctr" eaLnBrk="1" hangingPunct="1"/>
            <a:r>
              <a:rPr lang="en-GB" altLang="en-US" b="1">
                <a:solidFill>
                  <a:srgbClr val="0070C0"/>
                </a:solidFill>
              </a:rPr>
              <a:t>Cautioning</a:t>
            </a:r>
            <a:endParaRPr lang="en-GB" altLang="en-US">
              <a:solidFill>
                <a:srgbClr val="0070C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2" end="2"/>
                                            </p:txEl>
                                          </p:spTgt>
                                        </p:tgtEl>
                                        <p:attrNameLst>
                                          <p:attrName>ppt_c</p:attrName>
                                        </p:attrNameLst>
                                      </p:cBhvr>
                                      <p:to>
                                        <a:srgbClr val="BDB689"/>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4" end="4"/>
                                            </p:txEl>
                                          </p:spTgt>
                                        </p:tgtEl>
                                        <p:attrNameLst>
                                          <p:attrName>ppt_c</p:attrName>
                                        </p:attrNameLst>
                                      </p:cBhvr>
                                      <p:to>
                                        <a:srgbClr val="BDB689"/>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6" end="6"/>
                                            </p:txEl>
                                          </p:spTgt>
                                        </p:tgtEl>
                                        <p:attrNameLst>
                                          <p:attrName>ppt_c</p:attrName>
                                        </p:attrNameLst>
                                      </p:cBhvr>
                                      <p:to>
                                        <a:srgbClr val="BDB689"/>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8" end="8"/>
                                            </p:txEl>
                                          </p:spTgt>
                                        </p:tgtEl>
                                        <p:attrNameLst>
                                          <p:attrName>ppt_c</p:attrName>
                                        </p:attrNameLst>
                                      </p:cBhvr>
                                      <p:to>
                                        <a:srgbClr val="BDB689"/>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10" end="10"/>
                                            </p:txEl>
                                          </p:spTgt>
                                        </p:tgtEl>
                                        <p:attrNameLst>
                                          <p:attrName>ppt_c</p:attrName>
                                        </p:attrNameLst>
                                      </p:cBhvr>
                                      <p:to>
                                        <a:srgbClr val="BDB68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7"/>
          <p:cNvSpPr txBox="1">
            <a:spLocks noChangeArrowheads="1"/>
          </p:cNvSpPr>
          <p:nvPr/>
        </p:nvSpPr>
        <p:spPr bwMode="auto">
          <a:xfrm>
            <a:off x="551384" y="1143001"/>
            <a:ext cx="11377264"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When do we not need to caution?</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When establishing a suspect’s identity or ownership details</a:t>
            </a:r>
          </a:p>
          <a:p>
            <a:pPr eaLnBrk="1" hangingPunct="1">
              <a:spcBef>
                <a:spcPct val="0"/>
              </a:spcBef>
              <a:buClrTx/>
              <a:buFontTx/>
              <a:buNone/>
            </a:pPr>
            <a:endParaRPr lang="en-GB" altLang="en-US" sz="2000" dirty="0"/>
          </a:p>
          <a:p>
            <a:pPr eaLnBrk="1" hangingPunct="1">
              <a:spcBef>
                <a:spcPct val="0"/>
              </a:spcBef>
              <a:buClrTx/>
              <a:buFontTx/>
              <a:buNone/>
            </a:pPr>
            <a:r>
              <a:rPr lang="en-GB" altLang="en-US" dirty="0"/>
              <a:t>When obtaining information in accordance with any statutory requirement</a:t>
            </a:r>
          </a:p>
          <a:p>
            <a:pPr eaLnBrk="1" hangingPunct="1">
              <a:spcBef>
                <a:spcPct val="0"/>
              </a:spcBef>
              <a:buClrTx/>
              <a:buFontTx/>
              <a:buNone/>
            </a:pPr>
            <a:endParaRPr lang="en-GB" altLang="en-US" sz="2000" dirty="0"/>
          </a:p>
          <a:p>
            <a:pPr eaLnBrk="1" hangingPunct="1">
              <a:spcBef>
                <a:spcPct val="0"/>
              </a:spcBef>
              <a:buClrTx/>
              <a:buFontTx/>
              <a:buNone/>
            </a:pPr>
            <a:r>
              <a:rPr lang="en-GB" altLang="en-US" dirty="0"/>
              <a:t>When questioning a suspect in the furtherance of conducting an effective search</a:t>
            </a:r>
          </a:p>
          <a:p>
            <a:pPr eaLnBrk="1" hangingPunct="1">
              <a:spcBef>
                <a:spcPct val="0"/>
              </a:spcBef>
              <a:buClrTx/>
              <a:buFontTx/>
              <a:buNone/>
            </a:pPr>
            <a:endParaRPr lang="en-GB" altLang="en-US" sz="2000" dirty="0"/>
          </a:p>
          <a:p>
            <a:pPr eaLnBrk="1" hangingPunct="1">
              <a:spcBef>
                <a:spcPct val="0"/>
              </a:spcBef>
              <a:buClrTx/>
              <a:buFontTx/>
              <a:buNone/>
            </a:pPr>
            <a:r>
              <a:rPr lang="en-GB" altLang="en-US" dirty="0"/>
              <a:t>When seeking verification of a written record</a:t>
            </a:r>
          </a:p>
          <a:p>
            <a:pPr eaLnBrk="1" hangingPunct="1">
              <a:spcBef>
                <a:spcPct val="0"/>
              </a:spcBef>
              <a:buClrTx/>
              <a:buFontTx/>
              <a:buNone/>
            </a:pPr>
            <a:endParaRPr lang="en-GB" altLang="en-US" sz="2000" dirty="0"/>
          </a:p>
          <a:p>
            <a:pPr eaLnBrk="1" hangingPunct="1">
              <a:spcBef>
                <a:spcPct val="0"/>
              </a:spcBef>
              <a:buClrTx/>
              <a:buFontTx/>
              <a:buNone/>
            </a:pPr>
            <a:r>
              <a:rPr lang="en-GB" altLang="en-US" dirty="0"/>
              <a:t>When questioning anyone else about an offence</a:t>
            </a:r>
          </a:p>
        </p:txBody>
      </p:sp>
      <p:sp>
        <p:nvSpPr>
          <p:cNvPr id="15363" name="Title 1"/>
          <p:cNvSpPr>
            <a:spLocks noGrp="1"/>
          </p:cNvSpPr>
          <p:nvPr>
            <p:ph type="title"/>
          </p:nvPr>
        </p:nvSpPr>
        <p:spPr>
          <a:xfrm>
            <a:off x="1992313" y="260350"/>
            <a:ext cx="8064500" cy="647700"/>
          </a:xfrm>
        </p:spPr>
        <p:txBody>
          <a:bodyPr/>
          <a:lstStyle/>
          <a:p>
            <a:pPr algn="ctr" eaLnBrk="1" hangingPunct="1"/>
            <a:r>
              <a:rPr lang="en-GB" altLang="en-US" b="1">
                <a:solidFill>
                  <a:srgbClr val="0070C0"/>
                </a:solidFill>
              </a:rPr>
              <a:t>Cautioning</a:t>
            </a:r>
            <a:endParaRPr lang="en-GB" altLang="en-US">
              <a:solidFill>
                <a:srgbClr val="0070C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2" end="2"/>
                                            </p:txEl>
                                          </p:spTgt>
                                        </p:tgtEl>
                                        <p:attrNameLst>
                                          <p:attrName>ppt_c</p:attrName>
                                        </p:attrNameLst>
                                      </p:cBhvr>
                                      <p:to>
                                        <a:srgbClr val="BDB689"/>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4" end="4"/>
                                            </p:txEl>
                                          </p:spTgt>
                                        </p:tgtEl>
                                        <p:attrNameLst>
                                          <p:attrName>ppt_c</p:attrName>
                                        </p:attrNameLst>
                                      </p:cBhvr>
                                      <p:to>
                                        <a:srgbClr val="BDB689"/>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6" end="6"/>
                                            </p:txEl>
                                          </p:spTgt>
                                        </p:tgtEl>
                                        <p:attrNameLst>
                                          <p:attrName>ppt_c</p:attrName>
                                        </p:attrNameLst>
                                      </p:cBhvr>
                                      <p:to>
                                        <a:srgbClr val="BDB689"/>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8" end="8"/>
                                            </p:txEl>
                                          </p:spTgt>
                                        </p:tgtEl>
                                        <p:attrNameLst>
                                          <p:attrName>ppt_c</p:attrName>
                                        </p:attrNameLst>
                                      </p:cBhvr>
                                      <p:to>
                                        <a:srgbClr val="BDB689"/>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10" end="10"/>
                                            </p:txEl>
                                          </p:spTgt>
                                        </p:tgtEl>
                                        <p:attrNameLst>
                                          <p:attrName>ppt_c</p:attrName>
                                        </p:attrNameLst>
                                      </p:cBhvr>
                                      <p:to>
                                        <a:srgbClr val="BDB68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7"/>
          <p:cNvSpPr txBox="1">
            <a:spLocks noChangeArrowheads="1"/>
          </p:cNvSpPr>
          <p:nvPr/>
        </p:nvSpPr>
        <p:spPr bwMode="auto">
          <a:xfrm>
            <a:off x="263352" y="1143000"/>
            <a:ext cx="9433048"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Grounds for suspicion</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	Needs to be more than a ‘hunch’</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	Some evidence</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	Less evidence than for a prosecution</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	Preliminary questions (name etc.) may turn into 	questioning that requires the caution</a:t>
            </a:r>
          </a:p>
          <a:p>
            <a:pPr eaLnBrk="1" hangingPunct="1">
              <a:spcBef>
                <a:spcPct val="0"/>
              </a:spcBef>
              <a:buClrTx/>
              <a:buFontTx/>
              <a:buNone/>
            </a:pPr>
            <a:endParaRPr lang="en-GB" altLang="en-US" sz="1400" dirty="0"/>
          </a:p>
          <a:p>
            <a:pPr algn="r" eaLnBrk="1" hangingPunct="1">
              <a:spcBef>
                <a:spcPct val="0"/>
              </a:spcBef>
              <a:buClrTx/>
              <a:buFontTx/>
              <a:buNone/>
            </a:pPr>
            <a:r>
              <a:rPr lang="en-GB" altLang="en-US" dirty="0"/>
              <a:t>				</a:t>
            </a:r>
            <a:endParaRPr lang="en-GB" altLang="en-US" i="1" dirty="0"/>
          </a:p>
        </p:txBody>
      </p:sp>
      <p:sp>
        <p:nvSpPr>
          <p:cNvPr id="17411" name="Title 1"/>
          <p:cNvSpPr>
            <a:spLocks noGrp="1"/>
          </p:cNvSpPr>
          <p:nvPr>
            <p:ph type="title"/>
          </p:nvPr>
        </p:nvSpPr>
        <p:spPr>
          <a:xfrm>
            <a:off x="1992313" y="260350"/>
            <a:ext cx="8064500" cy="647700"/>
          </a:xfrm>
        </p:spPr>
        <p:txBody>
          <a:bodyPr/>
          <a:lstStyle/>
          <a:p>
            <a:pPr algn="ctr" eaLnBrk="1" hangingPunct="1"/>
            <a:r>
              <a:rPr lang="en-GB" altLang="en-US" b="1">
                <a:solidFill>
                  <a:srgbClr val="0070C0"/>
                </a:solidFill>
              </a:rPr>
              <a:t>Cautioning</a:t>
            </a:r>
            <a:endParaRPr lang="en-GB" altLang="en-US">
              <a:solidFill>
                <a:srgbClr val="0070C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2" end="2"/>
                                            </p:txEl>
                                          </p:spTgt>
                                        </p:tgtEl>
                                        <p:attrNameLst>
                                          <p:attrName>ppt_c</p:attrName>
                                        </p:attrNameLst>
                                      </p:cBhvr>
                                      <p:to>
                                        <a:srgbClr val="BDB689"/>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4" end="4"/>
                                            </p:txEl>
                                          </p:spTgt>
                                        </p:tgtEl>
                                        <p:attrNameLst>
                                          <p:attrName>ppt_c</p:attrName>
                                        </p:attrNameLst>
                                      </p:cBhvr>
                                      <p:to>
                                        <a:srgbClr val="BDB689"/>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6" end="6"/>
                                            </p:txEl>
                                          </p:spTgt>
                                        </p:tgtEl>
                                        <p:attrNameLst>
                                          <p:attrName>ppt_c</p:attrName>
                                        </p:attrNameLst>
                                      </p:cBhvr>
                                      <p:to>
                                        <a:srgbClr val="BDB689"/>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8" end="8"/>
                                            </p:txEl>
                                          </p:spTgt>
                                        </p:tgtEl>
                                        <p:attrNameLst>
                                          <p:attrName>ppt_c</p:attrName>
                                        </p:attrNameLst>
                                      </p:cBhvr>
                                      <p:to>
                                        <a:srgbClr val="BDB689"/>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10" end="10"/>
                                            </p:txEl>
                                          </p:spTgt>
                                        </p:tgtEl>
                                        <p:attrNameLst>
                                          <p:attrName>ppt_c</p:attrName>
                                        </p:attrNameLst>
                                      </p:cBhvr>
                                      <p:to>
                                        <a:srgbClr val="BDB68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7"/>
          <p:cNvSpPr txBox="1">
            <a:spLocks noChangeArrowheads="1"/>
          </p:cNvSpPr>
          <p:nvPr/>
        </p:nvSpPr>
        <p:spPr bwMode="auto">
          <a:xfrm>
            <a:off x="767408" y="1700808"/>
            <a:ext cx="10009112" cy="324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The Caution</a:t>
            </a:r>
          </a:p>
          <a:p>
            <a:pPr eaLnBrk="1" hangingPunct="1">
              <a:spcBef>
                <a:spcPct val="0"/>
              </a:spcBef>
              <a:buClrTx/>
              <a:buFontTx/>
              <a:buNone/>
            </a:pPr>
            <a:endParaRPr lang="en-GB" altLang="en-US" sz="1800" dirty="0">
              <a:solidFill>
                <a:srgbClr val="00B050"/>
              </a:solidFill>
            </a:endParaRPr>
          </a:p>
          <a:p>
            <a:pPr algn="ctr" eaLnBrk="1" hangingPunct="1">
              <a:lnSpc>
                <a:spcPct val="150000"/>
              </a:lnSpc>
              <a:spcBef>
                <a:spcPct val="0"/>
              </a:spcBef>
              <a:buClrTx/>
              <a:buFontTx/>
              <a:buNone/>
            </a:pPr>
            <a:r>
              <a:rPr lang="en-GB" altLang="en-US" sz="2800" dirty="0"/>
              <a:t>	“</a:t>
            </a:r>
            <a:r>
              <a:rPr lang="en-GB" altLang="en-US" sz="2800" i="1" dirty="0"/>
              <a:t>You do not have to say anything, but it may harm your defence if you do not mention when questioned something 	which you later  rely on in court. Anything you do say may be given in evidence</a:t>
            </a:r>
            <a:r>
              <a:rPr lang="en-GB" altLang="en-US" sz="2800" dirty="0"/>
              <a:t>.”</a:t>
            </a:r>
          </a:p>
        </p:txBody>
      </p:sp>
      <p:sp>
        <p:nvSpPr>
          <p:cNvPr id="9219" name="Title 1"/>
          <p:cNvSpPr>
            <a:spLocks noGrp="1"/>
          </p:cNvSpPr>
          <p:nvPr>
            <p:ph type="title"/>
          </p:nvPr>
        </p:nvSpPr>
        <p:spPr>
          <a:xfrm>
            <a:off x="1992313" y="260350"/>
            <a:ext cx="8064500" cy="647700"/>
          </a:xfrm>
        </p:spPr>
        <p:txBody>
          <a:bodyPr/>
          <a:lstStyle/>
          <a:p>
            <a:pPr algn="ctr" eaLnBrk="1" hangingPunct="1"/>
            <a:r>
              <a:rPr lang="en-GB" altLang="en-US" b="1">
                <a:solidFill>
                  <a:srgbClr val="0070C0"/>
                </a:solidFill>
              </a:rPr>
              <a:t>Cautioning</a:t>
            </a:r>
            <a:endParaRPr lang="en-GB" altLang="en-US">
              <a:solidFill>
                <a:srgbClr val="0070C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7"/>
          <p:cNvSpPr txBox="1">
            <a:spLocks noChangeArrowheads="1"/>
          </p:cNvSpPr>
          <p:nvPr/>
        </p:nvSpPr>
        <p:spPr bwMode="auto">
          <a:xfrm>
            <a:off x="551384" y="1143000"/>
            <a:ext cx="10945216"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Understanding the caution</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Essential that suspect understands the meaning of the caution before questions are put to them</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If there is any doubt about their understanding then evidence gained could be deemed inadmissible</a:t>
            </a:r>
          </a:p>
          <a:p>
            <a:pPr eaLnBrk="1" hangingPunct="1">
              <a:spcBef>
                <a:spcPct val="0"/>
              </a:spcBef>
              <a:buClrTx/>
              <a:buFontTx/>
              <a:buNone/>
            </a:pPr>
            <a:endParaRPr lang="en-GB" altLang="en-US" sz="1400" i="1" dirty="0"/>
          </a:p>
          <a:p>
            <a:pPr eaLnBrk="1" hangingPunct="1">
              <a:spcBef>
                <a:spcPct val="0"/>
              </a:spcBef>
              <a:buClrTx/>
              <a:buFontTx/>
              <a:buNone/>
            </a:pPr>
            <a:r>
              <a:rPr lang="en-GB" altLang="en-US" dirty="0"/>
              <a:t>PACE says that if it appears that they do not understand the caution, you should explain it in your own words</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Therefore you must understand the caution yourself!</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For audio-recorded interviews, explain every time regardless of their apparent understanding</a:t>
            </a:r>
          </a:p>
        </p:txBody>
      </p:sp>
      <p:sp>
        <p:nvSpPr>
          <p:cNvPr id="19459" name="Title 1"/>
          <p:cNvSpPr>
            <a:spLocks noGrp="1"/>
          </p:cNvSpPr>
          <p:nvPr>
            <p:ph type="title"/>
          </p:nvPr>
        </p:nvSpPr>
        <p:spPr>
          <a:xfrm>
            <a:off x="1992313" y="260350"/>
            <a:ext cx="8064500" cy="647700"/>
          </a:xfrm>
        </p:spPr>
        <p:txBody>
          <a:bodyPr/>
          <a:lstStyle/>
          <a:p>
            <a:pPr algn="ctr" eaLnBrk="1" hangingPunct="1"/>
            <a:r>
              <a:rPr lang="en-GB" altLang="en-US" b="1">
                <a:solidFill>
                  <a:srgbClr val="0070C0"/>
                </a:solidFill>
              </a:rPr>
              <a:t>Cautioning</a:t>
            </a:r>
            <a:endParaRPr lang="en-GB" altLang="en-US">
              <a:solidFill>
                <a:srgbClr val="0070C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2" end="2"/>
                                            </p:txEl>
                                          </p:spTgt>
                                        </p:tgtEl>
                                        <p:attrNameLst>
                                          <p:attrName>ppt_c</p:attrName>
                                        </p:attrNameLst>
                                      </p:cBhvr>
                                      <p:to>
                                        <a:srgbClr val="BDB689"/>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4" end="4"/>
                                            </p:txEl>
                                          </p:spTgt>
                                        </p:tgtEl>
                                        <p:attrNameLst>
                                          <p:attrName>ppt_c</p:attrName>
                                        </p:attrNameLst>
                                      </p:cBhvr>
                                      <p:to>
                                        <a:srgbClr val="BDB689"/>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6" end="6"/>
                                            </p:txEl>
                                          </p:spTgt>
                                        </p:tgtEl>
                                        <p:attrNameLst>
                                          <p:attrName>ppt_c</p:attrName>
                                        </p:attrNameLst>
                                      </p:cBhvr>
                                      <p:to>
                                        <a:srgbClr val="BDB689"/>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8" end="8"/>
                                            </p:txEl>
                                          </p:spTgt>
                                        </p:tgtEl>
                                        <p:attrNameLst>
                                          <p:attrName>ppt_c</p:attrName>
                                        </p:attrNameLst>
                                      </p:cBhvr>
                                      <p:to>
                                        <a:srgbClr val="BDB689"/>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4099">
                                            <p:txEl>
                                              <p:pRg st="10" end="10"/>
                                            </p:txEl>
                                          </p:spTgt>
                                        </p:tgtEl>
                                        <p:attrNameLst>
                                          <p:attrName>ppt_c</p:attrName>
                                        </p:attrNameLst>
                                      </p:cBhvr>
                                      <p:to>
                                        <a:srgbClr val="BDB68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7"/>
          <p:cNvSpPr txBox="1">
            <a:spLocks noChangeArrowheads="1"/>
          </p:cNvSpPr>
          <p:nvPr/>
        </p:nvSpPr>
        <p:spPr bwMode="auto">
          <a:xfrm>
            <a:off x="551384" y="1143001"/>
            <a:ext cx="1087320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b="1" dirty="0">
                <a:solidFill>
                  <a:srgbClr val="00B050"/>
                </a:solidFill>
              </a:rPr>
              <a:t>Explaining the caution</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    Best to split it into three parts:</a:t>
            </a:r>
          </a:p>
          <a:p>
            <a:pPr eaLnBrk="1" hangingPunct="1">
              <a:spcBef>
                <a:spcPct val="0"/>
              </a:spcBef>
              <a:buClrTx/>
              <a:buFontTx/>
              <a:buNone/>
            </a:pPr>
            <a:endParaRPr lang="en-GB" altLang="en-US" sz="1400" dirty="0"/>
          </a:p>
          <a:p>
            <a:pPr eaLnBrk="1" hangingPunct="1">
              <a:spcBef>
                <a:spcPct val="0"/>
              </a:spcBef>
              <a:buClrTx/>
              <a:buFontTx/>
              <a:buNone/>
            </a:pPr>
            <a:r>
              <a:rPr lang="en-GB" altLang="en-US" dirty="0"/>
              <a:t>	1. “</a:t>
            </a:r>
            <a:r>
              <a:rPr lang="en-GB" altLang="en-US" i="1" dirty="0"/>
              <a:t>You do not have to say anything</a:t>
            </a:r>
            <a:r>
              <a:rPr lang="en-GB" altLang="en-US" dirty="0"/>
              <a:t>”</a:t>
            </a:r>
          </a:p>
          <a:p>
            <a:pPr eaLnBrk="1" hangingPunct="1">
              <a:spcBef>
                <a:spcPct val="0"/>
              </a:spcBef>
              <a:buClrTx/>
              <a:buFontTx/>
              <a:buNone/>
            </a:pPr>
            <a:endParaRPr lang="en-GB" altLang="en-US" sz="800" dirty="0"/>
          </a:p>
          <a:p>
            <a:pPr eaLnBrk="1" hangingPunct="1">
              <a:spcBef>
                <a:spcPct val="0"/>
              </a:spcBef>
              <a:buClrTx/>
              <a:buFontTx/>
              <a:buNone/>
            </a:pPr>
            <a:r>
              <a:rPr lang="en-GB" altLang="en-US" dirty="0"/>
              <a:t>		</a:t>
            </a:r>
          </a:p>
          <a:p>
            <a:pPr eaLnBrk="1" hangingPunct="1">
              <a:spcBef>
                <a:spcPct val="0"/>
              </a:spcBef>
              <a:buClrTx/>
              <a:buFontTx/>
              <a:buNone/>
            </a:pPr>
            <a:r>
              <a:rPr lang="en-GB" altLang="en-US" dirty="0"/>
              <a:t>You can choose to remain silent, and you can choose to answer all, some or none of my questions</a:t>
            </a:r>
          </a:p>
        </p:txBody>
      </p:sp>
      <p:sp>
        <p:nvSpPr>
          <p:cNvPr id="23555" name="Title 1"/>
          <p:cNvSpPr>
            <a:spLocks noGrp="1"/>
          </p:cNvSpPr>
          <p:nvPr>
            <p:ph type="title"/>
          </p:nvPr>
        </p:nvSpPr>
        <p:spPr>
          <a:xfrm>
            <a:off x="1992313" y="260350"/>
            <a:ext cx="8064500" cy="647700"/>
          </a:xfrm>
        </p:spPr>
        <p:txBody>
          <a:bodyPr/>
          <a:lstStyle/>
          <a:p>
            <a:pPr algn="ctr" eaLnBrk="1" hangingPunct="1"/>
            <a:r>
              <a:rPr lang="en-GB" altLang="en-US" b="1">
                <a:solidFill>
                  <a:srgbClr val="0070C0"/>
                </a:solidFill>
              </a:rPr>
              <a:t>Cautioning</a:t>
            </a:r>
            <a:endParaRPr lang="en-GB" altLang="en-US">
              <a:solidFill>
                <a:srgbClr val="0070C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Ownership xmlns="928e590f-9697-441d-95b7-4d4ce7c8b5fb">Jane Wilson</Ownership>
    <Changes_x0020_will_x0020_effect xmlns="928e590f-9697-441d-95b7-4d4ce7c8b5fb">
      <Value>Investigations</Value>
    </Changes_x0020_will_x0020_effect>
    <Subject_x0020_number xmlns="928e590f-9697-441d-95b7-4d4ce7c8b5fb">Inves060</Subject_x0020_number>
    <Description0 xmlns="928e590f-9697-441d-95b7-4d4ce7c8b5fb" xsi:nil="true"/>
    <Course_x0020_used_x0020_on xmlns="928e590f-9697-441d-95b7-4d4ce7c8b5fb">
      <Value>Investigations</Value>
    </Course_x0020_used_x0020_on>
    <Type_x0020_of_x0020_material xmlns="928e590f-9697-441d-95b7-4d4ce7c8b5fb">Presentation</Type_x0020_of_x0020_material>
    <Updated_x0020_by xmlns="928e590f-9697-441d-95b7-4d4ce7c8b5fb">Simon McCusker</Updated_x0020_by>
    <Subject_x0020_lead xmlns="928e590f-9697-441d-95b7-4d4ce7c8b5fb">Jane Wilson</Subject_x0020_lead>
    <LMS_x0020_updated xmlns="928e590f-9697-441d-95b7-4d4ce7c8b5fb" xsi:nil="true"/>
    <Last_x0020_updated xmlns="928e590f-9697-441d-95b7-4d4ce7c8b5fb">2018-12-13T00:00:00+00:00</Last_x0020_update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B164C3DF689C4086366DC293CA522A" ma:contentTypeVersion="11" ma:contentTypeDescription="Create a new document." ma:contentTypeScope="" ma:versionID="4aa6408460f671d4ddce6872535e405f">
  <xsd:schema xmlns:xsd="http://www.w3.org/2001/XMLSchema" xmlns:p="http://schemas.microsoft.com/office/2006/metadata/properties" xmlns:ns2="928e590f-9697-441d-95b7-4d4ce7c8b5fb" targetNamespace="http://schemas.microsoft.com/office/2006/metadata/properties" ma:root="true" ma:fieldsID="85587f749496c2a2b2fb78f9fdad2e6d" ns2:_="">
    <xsd:import namespace="928e590f-9697-441d-95b7-4d4ce7c8b5fb"/>
    <xsd:element name="properties">
      <xsd:complexType>
        <xsd:sequence>
          <xsd:element name="documentManagement">
            <xsd:complexType>
              <xsd:all>
                <xsd:element ref="ns2:Type_x0020_of_x0020_material" minOccurs="0"/>
                <xsd:element ref="ns2:LMS_x0020_updated" minOccurs="0"/>
                <xsd:element ref="ns2:Subject_x0020_number" minOccurs="0"/>
                <xsd:element ref="ns2:Description0" minOccurs="0"/>
                <xsd:element ref="ns2:Subject_x0020_lead" minOccurs="0"/>
                <xsd:element ref="ns2:Course_x0020_used_x0020_on" minOccurs="0"/>
                <xsd:element ref="ns2:Changes_x0020_will_x0020_effect" minOccurs="0"/>
                <xsd:element ref="ns2:Last_x0020_updated" minOccurs="0"/>
                <xsd:element ref="ns2:Updated_x0020_by" minOccurs="0"/>
                <xsd:element ref="ns2:Ownership" minOccurs="0"/>
              </xsd:all>
            </xsd:complexType>
          </xsd:element>
        </xsd:sequence>
      </xsd:complexType>
    </xsd:element>
  </xsd:schema>
  <xsd:schema xmlns:xsd="http://www.w3.org/2001/XMLSchema" xmlns:dms="http://schemas.microsoft.com/office/2006/documentManagement/types" targetNamespace="928e590f-9697-441d-95b7-4d4ce7c8b5fb" elementFormDefault="qualified">
    <xsd:import namespace="http://schemas.microsoft.com/office/2006/documentManagement/types"/>
    <xsd:element name="Type_x0020_of_x0020_material" ma:index="8" nillable="true" ma:displayName="Type of material" ma:format="Dropdown" ma:internalName="Type_x0020_of_x0020_material">
      <xsd:simpleType>
        <xsd:restriction base="dms:Choice">
          <xsd:enumeration value="Presentation"/>
          <xsd:enumeration value="Guidance"/>
          <xsd:enumeration value="Video"/>
          <xsd:enumeration value="LMS"/>
          <xsd:enumeration value="Reference material"/>
        </xsd:restriction>
      </xsd:simpleType>
    </xsd:element>
    <xsd:element name="LMS_x0020_updated" ma:index="9" nillable="true" ma:displayName="LMS updated" ma:format="DateOnly" ma:internalName="LMS_x0020_updated">
      <xsd:simpleType>
        <xsd:restriction base="dms:DateTime"/>
      </xsd:simpleType>
    </xsd:element>
    <xsd:element name="Subject_x0020_number" ma:index="10" nillable="true" ma:displayName="Subject number" ma:format="Dropdown" ma:internalName="Subject_x0020_number">
      <xsd:simpleType>
        <xsd:restriction base="dms:Choice">
          <xsd:enumeration value="Fish010"/>
          <xsd:enumeration value="MLic020"/>
          <xsd:enumeration value="MCon030"/>
          <xsd:enumeration value="GenLeg040"/>
          <xsd:enumeration value="Intel050"/>
          <xsd:enumeration value="Inves060"/>
          <xsd:enumeration value="Database070"/>
          <xsd:enumeration value="Powers080"/>
          <xsd:enumeration value="RIPA090"/>
          <xsd:enumeration value="IUU100"/>
          <xsd:enumeration value="Blue110"/>
          <xsd:enumeration value="HR120"/>
          <xsd:enumeration value="H&amp;S130"/>
          <xsd:enumeration value="MPlan140"/>
          <xsd:enumeration value="Fin150"/>
          <xsd:enumeration value="Stats160"/>
          <xsd:enumeration value="Other170"/>
          <xsd:enumeration value="Welsh Gov180"/>
        </xsd:restriction>
      </xsd:simpleType>
    </xsd:element>
    <xsd:element name="Description0" ma:index="11" nillable="true" ma:displayName="Description" ma:internalName="Description0">
      <xsd:simpleType>
        <xsd:restriction base="dms:Note"/>
      </xsd:simpleType>
    </xsd:element>
    <xsd:element name="Subject_x0020_lead" ma:index="12" nillable="true" ma:displayName="Subject lead" ma:format="Dropdown" ma:internalName="Subject_x0020_lead">
      <xsd:simpleType>
        <xsd:restriction base="dms:Choice">
          <xsd:enumeration value="James Windebank"/>
          <xsd:enumeration value="Simon McCusker"/>
          <xsd:enumeration value="Annika Whitford"/>
          <xsd:enumeration value="Rory Lane"/>
          <xsd:enumeration value="Gary Owen"/>
          <xsd:enumeration value="Steve Johnston"/>
          <xsd:enumeration value="Jane Wilson"/>
          <xsd:enumeration value="David Lucas"/>
          <xsd:enumeration value="Mike Jasinski"/>
          <xsd:enumeration value="Doug Holt"/>
          <xsd:enumeration value="Non-OTT"/>
        </xsd:restriction>
      </xsd:simpleType>
    </xsd:element>
    <xsd:element name="Course_x0020_used_x0020_on" ma:index="13" nillable="true" ma:displayName="Course used on" ma:internalName="Course_x0020_used_x0020_on">
      <xsd:complexType>
        <xsd:complexContent>
          <xsd:extension base="dms:MultiChoice">
            <xsd:sequence>
              <xsd:element name="Value" maxOccurs="unbounded" minOccurs="0" nillable="true">
                <xsd:simpleType>
                  <xsd:restriction base="dms:Choice">
                    <xsd:enumeration value="Air Crew"/>
                    <xsd:enumeration value="Blue Belt"/>
                    <xsd:enumeration value="Boarding Officer"/>
                    <xsd:enumeration value="Defra Fisheries"/>
                    <xsd:enumeration value="Environmental Enforcement"/>
                    <xsd:enumeration value="Finance"/>
                    <xsd:enumeration value="Fisheries Enforcement"/>
                    <xsd:enumeration value="Fisheries Management"/>
                    <xsd:enumeration value="Health and Safety"/>
                    <xsd:enumeration value="HR"/>
                    <xsd:enumeration value="Intelligence"/>
                    <xsd:enumeration value="Investigations"/>
                    <xsd:enumeration value="IUU"/>
                    <xsd:enumeration value="LMS"/>
                    <xsd:enumeration value="Manual Handling"/>
                    <xsd:enumeration value="Marine Licensing Monitoring Training"/>
                    <xsd:enumeration value="Marine Conservation"/>
                    <xsd:enumeration value="Marine Planning"/>
                    <xsd:enumeration value="Marine Pollution"/>
                    <xsd:enumeration value="RIPA Awareness"/>
                    <xsd:enumeration value="Royal Navy"/>
                    <xsd:enumeration value="Stats"/>
                  </xsd:restriction>
                </xsd:simpleType>
              </xsd:element>
            </xsd:sequence>
          </xsd:extension>
        </xsd:complexContent>
      </xsd:complexType>
    </xsd:element>
    <xsd:element name="Changes_x0020_will_x0020_effect" ma:index="14" nillable="true" ma:displayName="Changes will effect" ma:internalName="Changes_x0020_will_x0020_effect">
      <xsd:complexType>
        <xsd:complexContent>
          <xsd:extension base="dms:MultiChoiceFillIn">
            <xsd:sequence>
              <xsd:element name="Value" maxOccurs="unbounded" minOccurs="0" nillable="true">
                <xsd:simpleType>
                  <xsd:union memberTypes="dms:Text">
                    <xsd:simpleType>
                      <xsd:restriction base="dms:Choice">
                        <xsd:enumeration value="Air Crew"/>
                        <xsd:enumeration value="Blue Belt"/>
                        <xsd:enumeration value="Boarding Officer"/>
                        <xsd:enumeration value="Defra Fisheries"/>
                        <xsd:enumeration value="Environmental Enforcement"/>
                        <xsd:enumeration value="Finance"/>
                        <xsd:enumeration value="Fisheries Enforcement"/>
                        <xsd:enumeration value="Fisheries Management"/>
                        <xsd:enumeration value="Health and Safety"/>
                        <xsd:enumeration value="HR"/>
                        <xsd:enumeration value="Intelligence"/>
                        <xsd:enumeration value="Investigations"/>
                        <xsd:enumeration value="IUU"/>
                        <xsd:enumeration value="LMS"/>
                        <xsd:enumeration value="Manual Handling"/>
                        <xsd:enumeration value="Marine Conservation"/>
                        <xsd:enumeration value="Marine Licensing Monitoring Training"/>
                        <xsd:enumeration value="Marine Planning"/>
                        <xsd:enumeration value="Marine Pollution"/>
                        <xsd:enumeration value="MEO Training Programme"/>
                        <xsd:enumeration value="RIPA Awareness"/>
                        <xsd:enumeration value="Royal Navy"/>
                        <xsd:enumeration value="Stats"/>
                      </xsd:restriction>
                    </xsd:simpleType>
                  </xsd:union>
                </xsd:simpleType>
              </xsd:element>
            </xsd:sequence>
          </xsd:extension>
        </xsd:complexContent>
      </xsd:complexType>
    </xsd:element>
    <xsd:element name="Last_x0020_updated" ma:index="15" nillable="true" ma:displayName="Last updated" ma:format="DateOnly" ma:internalName="Last_x0020_updated">
      <xsd:simpleType>
        <xsd:restriction base="dms:DateTime"/>
      </xsd:simpleType>
    </xsd:element>
    <xsd:element name="Updated_x0020_by" ma:index="16" nillable="true" ma:displayName="Updated by" ma:format="Dropdown" ma:internalName="Updated_x0020_by">
      <xsd:simpleType>
        <xsd:union memberTypes="dms:Text">
          <xsd:simpleType>
            <xsd:restriction base="dms:Choice">
              <xsd:enumeration value="James Windebank"/>
              <xsd:enumeration value="Simon McCusker"/>
              <xsd:enumeration value="Annika Whitford"/>
              <xsd:enumeration value="Rory Lane"/>
              <xsd:enumeration value="Gary Owen"/>
              <xsd:enumeration value="Steve Johnston"/>
              <xsd:enumeration value="Jane Wilson"/>
              <xsd:enumeration value="David Lucas"/>
              <xsd:enumeration value="Mike Jasinski"/>
              <xsd:enumeration value="Doug Holt"/>
            </xsd:restriction>
          </xsd:simpleType>
        </xsd:union>
      </xsd:simpleType>
    </xsd:element>
    <xsd:element name="Ownership" ma:index="17" nillable="true" ma:displayName="Ownership" ma:format="Dropdown" ma:internalName="Ownership">
      <xsd:simpleType>
        <xsd:restriction base="dms:Choice">
          <xsd:enumeration value="James Windebank"/>
          <xsd:enumeration value="Simon McCusker"/>
          <xsd:enumeration value="Annika Whitford"/>
          <xsd:enumeration value="Rory Lane"/>
          <xsd:enumeration value="Gary Owen"/>
          <xsd:enumeration value="Steve Johnston"/>
          <xsd:enumeration value="Jane Wilson"/>
          <xsd:enumeration value="David Lucas"/>
          <xsd:enumeration value="Mike Jasinski"/>
          <xsd:enumeration value="Doug Hol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741D0C-26D3-4D1B-898E-1CC47A2A3321}">
  <ds:schemaRefs>
    <ds:schemaRef ds:uri="http://schemas.microsoft.com/office/2006/metadata/longProperties"/>
  </ds:schemaRefs>
</ds:datastoreItem>
</file>

<file path=customXml/itemProps2.xml><?xml version="1.0" encoding="utf-8"?>
<ds:datastoreItem xmlns:ds="http://schemas.openxmlformats.org/officeDocument/2006/customXml" ds:itemID="{B49F2ABE-BFFA-429B-9AB5-216DC260861F}">
  <ds:schemaRefs>
    <ds:schemaRef ds:uri="http://www.w3.org/XML/1998/namespace"/>
    <ds:schemaRef ds:uri="http://purl.org/dc/terms/"/>
    <ds:schemaRef ds:uri="http://schemas.microsoft.com/office/2006/metadata/properties"/>
    <ds:schemaRef ds:uri="http://purl.org/dc/dcmitype/"/>
    <ds:schemaRef ds:uri="http://schemas.microsoft.com/office/2006/documentManagement/types"/>
    <ds:schemaRef ds:uri="http://purl.org/dc/elements/1.1/"/>
    <ds:schemaRef ds:uri="928e590f-9697-441d-95b7-4d4ce7c8b5fb"/>
    <ds:schemaRef ds:uri="http://schemas.openxmlformats.org/package/2006/metadata/core-properties"/>
  </ds:schemaRefs>
</ds:datastoreItem>
</file>

<file path=customXml/itemProps3.xml><?xml version="1.0" encoding="utf-8"?>
<ds:datastoreItem xmlns:ds="http://schemas.openxmlformats.org/officeDocument/2006/customXml" ds:itemID="{8C7097A9-6AEC-403A-B5B0-CF4F2BEA73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8e590f-9697-441d-95b7-4d4ce7c8b5f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CCD20491-FEF1-493C-9074-7650B85BAB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1729</TotalTime>
  <Words>577</Words>
  <Application>Microsoft Office PowerPoint</Application>
  <PresentationFormat>Widescreen</PresentationFormat>
  <Paragraphs>111</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Cautioning</vt:lpstr>
      <vt:lpstr>Cautioning</vt:lpstr>
      <vt:lpstr>Cautioning</vt:lpstr>
      <vt:lpstr>Cautioning</vt:lpstr>
      <vt:lpstr>Cautioning</vt:lpstr>
      <vt:lpstr>Cautioning</vt:lpstr>
      <vt:lpstr>Cautioning</vt:lpstr>
      <vt:lpstr>Cautioning</vt:lpstr>
      <vt:lpstr>Cautioning</vt:lpstr>
      <vt:lpstr>Cautioning</vt:lpstr>
      <vt:lpstr>Cautioning</vt:lpstr>
    </vt:vector>
  </TitlesOfParts>
  <Company>Defra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Proctor</dc:creator>
  <cp:lastModifiedBy>Whitford, Annika</cp:lastModifiedBy>
  <cp:revision>31</cp:revision>
  <cp:lastPrinted>2016-05-09T09:23:41Z</cp:lastPrinted>
  <dcterms:created xsi:type="dcterms:W3CDTF">2013-02-22T12:19:06Z</dcterms:created>
  <dcterms:modified xsi:type="dcterms:W3CDTF">2021-02-17T14:13:23Z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B2BFA0FC-F11E-45D1-8E59-8AA5333AEC27</vt:lpwstr>
  </property>
  <property fmtid="{D5CDD505-2E9C-101B-9397-08002B2CF9AE}" pid="3" name="ArticulatePath">
    <vt:lpwstr>http://mmointranet/tools/templates_new/durdledoor</vt:lpwstr>
  </property>
  <property fmtid="{D5CDD505-2E9C-101B-9397-08002B2CF9AE}" pid="4" name="ContentType">
    <vt:lpwstr>Document</vt:lpwstr>
  </property>
  <property fmtid="{D5CDD505-2E9C-101B-9397-08002B2CF9AE}" pid="5" name="ContentTypeId">
    <vt:lpwstr>0x01010024B164C3DF689C4086366DC293CA522A</vt:lpwstr>
  </property>
</Properties>
</file>