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56" r:id="rId6"/>
    <p:sldId id="257" r:id="rId7"/>
    <p:sldId id="258" r:id="rId8"/>
    <p:sldId id="268" r:id="rId9"/>
    <p:sldId id="259" r:id="rId10"/>
    <p:sldId id="260" r:id="rId11"/>
    <p:sldId id="272" r:id="rId12"/>
    <p:sldId id="269" r:id="rId13"/>
    <p:sldId id="270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son, Jane" initials="WJ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2955" autoAdjust="0"/>
  </p:normalViewPr>
  <p:slideViewPr>
    <p:cSldViewPr>
      <p:cViewPr varScale="1">
        <p:scale>
          <a:sx n="45" d="100"/>
          <a:sy n="45" d="100"/>
        </p:scale>
        <p:origin x="21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234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DB2B00-6B9D-4C47-86BC-802DA66D68A3}" type="datetimeFigureOut">
              <a:rPr lang="en-GB"/>
              <a:pPr>
                <a:defRPr/>
              </a:pPr>
              <a:t>18/06/2021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696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7BAAFD4-E6C2-46B1-9B13-4B2C67369AEF}" type="datetimeFigureOut">
              <a:rPr lang="en-GB"/>
              <a:pPr>
                <a:defRPr/>
              </a:pPr>
              <a:t>18/06/2021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C42131D-42C7-42E0-8D80-4F024073F56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0171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42131D-42C7-42E0-8D80-4F024073F56C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799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1AF09E-727D-4AE1-8FF4-50400A25A64C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35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4C65C1-D7E4-42E3-9B63-F2EF69E0EBC1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51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96F914-B507-4DC1-932A-19FCD726DB83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31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797883-AAFD-4F5F-8390-840F827B176C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459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D99D39-E38C-41EB-847F-2D5B27CA2618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62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D99D39-E38C-41EB-847F-2D5B27CA2618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854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D99D39-E38C-41EB-847F-2D5B27CA2618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50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D99D39-E38C-41EB-847F-2D5B27CA2618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878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4BD3B8-5A11-4D2B-A519-2A6C153BEB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E47421A-F15A-4DFB-B10D-B4CF0A9975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140" y="2924944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  <a:latin typeface="Helvetica" pitchFamily="2" charset="0"/>
              </a:rPr>
              <a:t>Insert appropriate document heading</a:t>
            </a:r>
            <a:endParaRPr lang="en-US" spc="-150" dirty="0"/>
          </a:p>
        </p:txBody>
      </p:sp>
    </p:spTree>
    <p:extLst>
      <p:ext uri="{BB962C8B-B14F-4D97-AF65-F5344CB8AC3E}">
        <p14:creationId xmlns:p14="http://schemas.microsoft.com/office/powerpoint/2010/main" val="23729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3" y="981075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798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3970784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980728"/>
            <a:ext cx="3960440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76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3970784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980728"/>
            <a:ext cx="3887415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772816"/>
            <a:ext cx="3970784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72816"/>
            <a:ext cx="396044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324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0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30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260350"/>
            <a:ext cx="80645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08050"/>
            <a:ext cx="8075613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840E23-4345-4748-9CD0-87FAEB9CE8C7}"/>
              </a:ext>
            </a:extLst>
          </p:cNvPr>
          <p:cNvSpPr txBox="1"/>
          <p:nvPr/>
        </p:nvSpPr>
        <p:spPr>
          <a:xfrm>
            <a:off x="971600" y="2459504"/>
            <a:ext cx="64807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6000" b="1" dirty="0">
                <a:solidFill>
                  <a:schemeClr val="bg1"/>
                </a:solidFill>
              </a:rPr>
              <a:t>Investigative Legislation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7"/>
          <p:cNvSpPr txBox="1">
            <a:spLocks noChangeArrowheads="1"/>
          </p:cNvSpPr>
          <p:nvPr/>
        </p:nvSpPr>
        <p:spPr bwMode="auto">
          <a:xfrm>
            <a:off x="252413" y="1124744"/>
            <a:ext cx="84963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Legislation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There is a raft of legislation which governs how 	investigators should or </a:t>
            </a:r>
            <a:r>
              <a:rPr lang="en-GB" altLang="en-US" i="1" dirty="0"/>
              <a:t>must</a:t>
            </a:r>
            <a:r>
              <a:rPr lang="en-GB" altLang="en-US" dirty="0"/>
              <a:t> investigate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Rooted mainly in UK legislation, covering: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surveillance and sources of information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searches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interviewing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seizure / handling of evidence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disclosure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human rights</a:t>
            </a:r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Legal Overview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7"/>
          <p:cNvSpPr txBox="1">
            <a:spLocks noChangeArrowheads="1"/>
          </p:cNvSpPr>
          <p:nvPr/>
        </p:nvSpPr>
        <p:spPr bwMode="auto">
          <a:xfrm>
            <a:off x="179388" y="1143000"/>
            <a:ext cx="84963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Ensures an effective and legal investigation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Procedures may be scrutinised in court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Defence may challenge our methods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Maintenance of peoples’ human rights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Potential for criminal convictions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Remain within the boundaries of the law</a:t>
            </a:r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Why bother?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497013"/>
            <a:ext cx="4437063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6910388" y="2133600"/>
            <a:ext cx="1857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PACE</a:t>
            </a:r>
          </a:p>
        </p:txBody>
      </p:sp>
      <p:sp>
        <p:nvSpPr>
          <p:cNvPr id="9220" name="TextBox 7"/>
          <p:cNvSpPr txBox="1">
            <a:spLocks noChangeArrowheads="1"/>
          </p:cNvSpPr>
          <p:nvPr/>
        </p:nvSpPr>
        <p:spPr bwMode="auto">
          <a:xfrm>
            <a:off x="6732588" y="4076700"/>
            <a:ext cx="2214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Guidance</a:t>
            </a:r>
          </a:p>
        </p:txBody>
      </p:sp>
      <p:sp>
        <p:nvSpPr>
          <p:cNvPr id="9221" name="TextBox 8"/>
          <p:cNvSpPr txBox="1">
            <a:spLocks noChangeArrowheads="1"/>
          </p:cNvSpPr>
          <p:nvPr/>
        </p:nvSpPr>
        <p:spPr bwMode="auto">
          <a:xfrm>
            <a:off x="5392738" y="5795963"/>
            <a:ext cx="4168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Blue Book</a:t>
            </a:r>
          </a:p>
        </p:txBody>
      </p:sp>
      <p:sp>
        <p:nvSpPr>
          <p:cNvPr id="9222" name="TextBox 9"/>
          <p:cNvSpPr txBox="1">
            <a:spLocks noChangeArrowheads="1"/>
          </p:cNvSpPr>
          <p:nvPr/>
        </p:nvSpPr>
        <p:spPr bwMode="auto">
          <a:xfrm>
            <a:off x="6011863" y="1052513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MACAA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250825" y="4346575"/>
            <a:ext cx="1857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RIPA</a:t>
            </a:r>
          </a:p>
        </p:txBody>
      </p:sp>
      <p:sp>
        <p:nvSpPr>
          <p:cNvPr id="9224" name="TextBox 11"/>
          <p:cNvSpPr txBox="1">
            <a:spLocks noChangeArrowheads="1"/>
          </p:cNvSpPr>
          <p:nvPr/>
        </p:nvSpPr>
        <p:spPr bwMode="auto">
          <a:xfrm>
            <a:off x="1025525" y="5513388"/>
            <a:ext cx="1857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CPIA</a:t>
            </a:r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107950" y="2425700"/>
            <a:ext cx="1857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CJA</a:t>
            </a:r>
          </a:p>
        </p:txBody>
      </p: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-252413" y="1052513"/>
            <a:ext cx="357187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>
                <a:solidFill>
                  <a:srgbClr val="00B050"/>
                </a:solidFill>
              </a:rPr>
              <a:t>Human Rights</a:t>
            </a:r>
          </a:p>
        </p:txBody>
      </p:sp>
      <p:sp>
        <p:nvSpPr>
          <p:cNvPr id="1025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Investigative Legal Framework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  <p:bldP spid="9221" grpId="0"/>
      <p:bldP spid="9222" grpId="0"/>
      <p:bldP spid="9223" grpId="0"/>
      <p:bldP spid="9224" grpId="0"/>
      <p:bldP spid="9225" grpId="0"/>
      <p:bldP spid="92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7"/>
          <p:cNvSpPr txBox="1">
            <a:spLocks noChangeArrowheads="1"/>
          </p:cNvSpPr>
          <p:nvPr/>
        </p:nvSpPr>
        <p:spPr bwMode="auto">
          <a:xfrm>
            <a:off x="179388" y="1143000"/>
            <a:ext cx="8496300" cy="338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Evidence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When an infringement is detected, evidence must be 	obtained in accordance with various legislation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Failure to do this may result in your evidence being 	deemed inadmissible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Therefore, statutory powers and obligations </a:t>
            </a:r>
            <a:r>
              <a:rPr lang="en-GB" altLang="en-US" i="1"/>
              <a:t>must</a:t>
            </a:r>
            <a:r>
              <a:rPr lang="en-GB" altLang="en-US"/>
              <a:t> be 	properly applied</a:t>
            </a:r>
          </a:p>
        </p:txBody>
      </p:sp>
      <p:sp>
        <p:nvSpPr>
          <p:cNvPr id="1229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Legal Overview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179388" y="1143000"/>
            <a:ext cx="84963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Powers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>
                <a:solidFill>
                  <a:srgbClr val="00B050"/>
                </a:solidFill>
              </a:rPr>
              <a:t>	</a:t>
            </a:r>
            <a:r>
              <a:rPr lang="en-GB" altLang="en-US" sz="1800" dirty="0"/>
              <a:t>Marine and Coastal Access Act – MEOs’ / IFCOs’ powers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Sea Fisheries Act 1968 – BSFO powers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Statutory Instruments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Should not step outside or abuse your powers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	</a:t>
            </a:r>
            <a:r>
              <a:rPr lang="en-GB" altLang="en-US" sz="1800" i="1" dirty="0"/>
              <a:t>“With great power comes great responsibility”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Consider human rights when exercising powers	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Particular consideration to MEO powers when using them for: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i="1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	- search and examination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		- seizure</a:t>
            </a: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Legal Overview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179388" y="1143000"/>
            <a:ext cx="8496300" cy="343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22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1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Obligations as an investigator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Criminal Justice Act 2003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Criminal Procedures and Investigations Act 1996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Police and Criminal Evidence Act 1984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Regulation of Investigatory Powers Act 2001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Human Rights Act 1998</a:t>
            </a: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Legal Overview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454774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252413" y="1124744"/>
            <a:ext cx="8496300" cy="472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Legislation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Regulation of Investigatory Powers Act 2000 (RIPA)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5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surveillance and covert human intelligence sources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5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s.26-32 primarily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5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the MMO now have limited RIPA authority, which is 	governed by this legislation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Police and Criminal Evidence Act 1984 (PACE)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5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searches and interviewing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5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Code B (searches) and Code E (interviewing) 	primarily</a:t>
            </a: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Legal Overview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525859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252413" y="1124744"/>
            <a:ext cx="84963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Legislation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    Criminal Procedures and Investigations Act 1996 (CPIA)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- retention of material and disclosure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- accompanying Code of Practice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    Criminal Justice Act 2003 (CJA)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- disclosure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- Part 5 (s.32-40)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- most of Act not aimed at investigators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    European Convention on Human Rights (ECHR) /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 dirty="0"/>
              <a:t>    Human Rights Act 1998 (HRA)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- dealing with suspects generally</a:t>
            </a: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Legal Overview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285740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ship xmlns="928e590f-9697-441d-95b7-4d4ce7c8b5fb">Jane Wilson</Ownership>
    <Changes_x0020_will_x0020_effect xmlns="928e590f-9697-441d-95b7-4d4ce7c8b5fb">
      <Value>Investigations</Value>
    </Changes_x0020_will_x0020_effect>
    <Subject_x0020_number xmlns="928e590f-9697-441d-95b7-4d4ce7c8b5fb">Inves060</Subject_x0020_number>
    <Description0 xmlns="928e590f-9697-441d-95b7-4d4ce7c8b5fb" xsi:nil="true"/>
    <Course_x0020_used_x0020_on xmlns="928e590f-9697-441d-95b7-4d4ce7c8b5fb">
      <Value>Investigations</Value>
    </Course_x0020_used_x0020_on>
    <Type_x0020_of_x0020_material xmlns="928e590f-9697-441d-95b7-4d4ce7c8b5fb">Presentation</Type_x0020_of_x0020_material>
    <Updated_x0020_by xmlns="928e590f-9697-441d-95b7-4d4ce7c8b5fb">Simon McCusker</Updated_x0020_by>
    <Subject_x0020_lead xmlns="928e590f-9697-441d-95b7-4d4ce7c8b5fb">Jane Wilson</Subject_x0020_lead>
    <LMS_x0020_updated xmlns="928e590f-9697-441d-95b7-4d4ce7c8b5fb">2019-02-05T00:00:00+00:00</LMS_x0020_updated>
    <Last_x0020_updated xmlns="928e590f-9697-441d-95b7-4d4ce7c8b5fb">2018-12-13T00:00:00+00:00</Last_x0020_updated>
  </documentManagement>
</p:properti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B164C3DF689C4086366DC293CA522A" ma:contentTypeVersion="11" ma:contentTypeDescription="Create a new document." ma:contentTypeScope="" ma:versionID="78cb7db1c7d0e2b45f3e4a7a6821960d">
  <xsd:schema xmlns:xsd="http://www.w3.org/2001/XMLSchema" xmlns:p="http://schemas.microsoft.com/office/2006/metadata/properties" xmlns:ns2="928e590f-9697-441d-95b7-4d4ce7c8b5fb" targetNamespace="http://schemas.microsoft.com/office/2006/metadata/properties" ma:root="true" ma:fieldsID="b2c1e875c8ce3ec955689efd5786f43a" ns2:_="">
    <xsd:import namespace="928e590f-9697-441d-95b7-4d4ce7c8b5fb"/>
    <xsd:element name="properties">
      <xsd:complexType>
        <xsd:sequence>
          <xsd:element name="documentManagement">
            <xsd:complexType>
              <xsd:all>
                <xsd:element ref="ns2:Type_x0020_of_x0020_material" minOccurs="0"/>
                <xsd:element ref="ns2:LMS_x0020_updated" minOccurs="0"/>
                <xsd:element ref="ns2:Subject_x0020_number" minOccurs="0"/>
                <xsd:element ref="ns2:Description0" minOccurs="0"/>
                <xsd:element ref="ns2:Subject_x0020_lead" minOccurs="0"/>
                <xsd:element ref="ns2:Course_x0020_used_x0020_on" minOccurs="0"/>
                <xsd:element ref="ns2:Changes_x0020_will_x0020_effect" minOccurs="0"/>
                <xsd:element ref="ns2:Last_x0020_updated" minOccurs="0"/>
                <xsd:element ref="ns2:Updated_x0020_by" minOccurs="0"/>
                <xsd:element ref="ns2:Ownership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8e590f-9697-441d-95b7-4d4ce7c8b5fb" elementFormDefault="qualified">
    <xsd:import namespace="http://schemas.microsoft.com/office/2006/documentManagement/types"/>
    <xsd:element name="Type_x0020_of_x0020_material" ma:index="8" nillable="true" ma:displayName="Type of material" ma:format="Dropdown" ma:internalName="Type_x0020_of_x0020_material">
      <xsd:simpleType>
        <xsd:restriction base="dms:Choice">
          <xsd:enumeration value="Presentation"/>
          <xsd:enumeration value="Guidance"/>
          <xsd:enumeration value="Video"/>
          <xsd:enumeration value="LMS"/>
          <xsd:enumeration value="Reference material"/>
        </xsd:restriction>
      </xsd:simpleType>
    </xsd:element>
    <xsd:element name="LMS_x0020_updated" ma:index="9" nillable="true" ma:displayName="LMS updated" ma:format="DateOnly" ma:internalName="LMS_x0020_updated">
      <xsd:simpleType>
        <xsd:restriction base="dms:DateTime"/>
      </xsd:simpleType>
    </xsd:element>
    <xsd:element name="Subject_x0020_number" ma:index="10" nillable="true" ma:displayName="Subject number" ma:format="Dropdown" ma:internalName="Subject_x0020_number">
      <xsd:simpleType>
        <xsd:restriction base="dms:Choice">
          <xsd:enumeration value="Fish010"/>
          <xsd:enumeration value="MLic020"/>
          <xsd:enumeration value="MCon030"/>
          <xsd:enumeration value="GenLeg040"/>
          <xsd:enumeration value="Intel050"/>
          <xsd:enumeration value="Inves060"/>
          <xsd:enumeration value="Database070"/>
          <xsd:enumeration value="Powers080"/>
          <xsd:enumeration value="RIPA090"/>
          <xsd:enumeration value="IUU100"/>
          <xsd:enumeration value="Blue110"/>
          <xsd:enumeration value="HR120"/>
          <xsd:enumeration value="H&amp;S130"/>
          <xsd:enumeration value="MPlan140"/>
          <xsd:enumeration value="Fin150"/>
          <xsd:enumeration value="Stats160"/>
          <xsd:enumeration value="Other170"/>
        </xsd:restriction>
      </xsd:simpleType>
    </xsd:element>
    <xsd:element name="Description0" ma:index="11" nillable="true" ma:displayName="Description" ma:internalName="Description0">
      <xsd:simpleType>
        <xsd:restriction base="dms:Note"/>
      </xsd:simpleType>
    </xsd:element>
    <xsd:element name="Subject_x0020_lead" ma:index="12" nillable="true" ma:displayName="Subject lead" ma:format="Dropdown" ma:internalName="Subject_x0020_lead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  <xsd:enumeration value="Non-OTT"/>
        </xsd:restriction>
      </xsd:simpleType>
    </xsd:element>
    <xsd:element name="Course_x0020_used_x0020_on" ma:index="13" nillable="true" ma:displayName="Course used on" ma:internalName="Course_x0020_used_x0020_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r Crew"/>
                    <xsd:enumeration value="Blue Belt"/>
                    <xsd:enumeration value="Boarding Officer"/>
                    <xsd:enumeration value="Defra Fisheries"/>
                    <xsd:enumeration value="Environmental Enforcement"/>
                    <xsd:enumeration value="Finance"/>
                    <xsd:enumeration value="Fisheries Enforcement"/>
                    <xsd:enumeration value="Fisheries Management"/>
                    <xsd:enumeration value="Health and Safety"/>
                    <xsd:enumeration value="HR"/>
                    <xsd:enumeration value="Intelligence"/>
                    <xsd:enumeration value="Investigations"/>
                    <xsd:enumeration value="IUU"/>
                    <xsd:enumeration value="LMS"/>
                    <xsd:enumeration value="Manual Handling"/>
                    <xsd:enumeration value="Marine Licensing Monitoring Training"/>
                    <xsd:enumeration value="Marine Conservation"/>
                    <xsd:enumeration value="Marine Planning"/>
                    <xsd:enumeration value="Marine Pollution"/>
                    <xsd:enumeration value="RIPA Awareness"/>
                    <xsd:enumeration value="Royal Navy"/>
                    <xsd:enumeration value="Stats"/>
                  </xsd:restriction>
                </xsd:simpleType>
              </xsd:element>
            </xsd:sequence>
          </xsd:extension>
        </xsd:complexContent>
      </xsd:complexType>
    </xsd:element>
    <xsd:element name="Changes_x0020_will_x0020_effect" ma:index="14" nillable="true" ma:displayName="Changes will effect" ma:internalName="Changes_x0020_will_x0020_effect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ir Crew"/>
                        <xsd:enumeration value="Blue Belt"/>
                        <xsd:enumeration value="Boarding Officer"/>
                        <xsd:enumeration value="Defra Fisheries"/>
                        <xsd:enumeration value="Environmental Enforcement"/>
                        <xsd:enumeration value="Finance"/>
                        <xsd:enumeration value="Fisheries Enforcement"/>
                        <xsd:enumeration value="Fisheries Management"/>
                        <xsd:enumeration value="Health and Safety"/>
                        <xsd:enumeration value="HR"/>
                        <xsd:enumeration value="Intelligence"/>
                        <xsd:enumeration value="Investigations"/>
                        <xsd:enumeration value="IUU"/>
                        <xsd:enumeration value="LMS"/>
                        <xsd:enumeration value="Manual Handling"/>
                        <xsd:enumeration value="Marine Conservation"/>
                        <xsd:enumeration value="Marine Licensing Monitoring Training"/>
                        <xsd:enumeration value="Marine Planning"/>
                        <xsd:enumeration value="Marine Pollution"/>
                        <xsd:enumeration value="MEO Training Programme"/>
                        <xsd:enumeration value="RIPA Awareness"/>
                        <xsd:enumeration value="Royal Navy"/>
                        <xsd:enumeration value="Stat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ast_x0020_updated" ma:index="15" nillable="true" ma:displayName="Last updated" ma:format="DateOnly" ma:internalName="Last_x0020_updated">
      <xsd:simpleType>
        <xsd:restriction base="dms:DateTime"/>
      </xsd:simpleType>
    </xsd:element>
    <xsd:element name="Updated_x0020_by" ma:index="16" nillable="true" ma:displayName="Updated by" ma:format="Dropdown" ma:internalName="Updated_x0020_by">
      <xsd:simpleType>
        <xsd:union memberTypes="dms:Text">
          <xsd:simpleType>
            <xsd:restriction base="dms:Choice">
              <xsd:enumeration value="James Windebank"/>
              <xsd:enumeration value="Simon McCusker"/>
              <xsd:enumeration value="Annika Whitford"/>
              <xsd:enumeration value="Rory Lane"/>
              <xsd:enumeration value="Gary Owen"/>
              <xsd:enumeration value="Steve Johnston"/>
              <xsd:enumeration value="Jane Wilson"/>
            </xsd:restriction>
          </xsd:simpleType>
        </xsd:union>
      </xsd:simpleType>
    </xsd:element>
    <xsd:element name="Ownership" ma:index="17" nillable="true" ma:displayName="Ownership" ma:format="Dropdown" ma:internalName="Ownership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450011-8097-4079-9ACE-147B8827C53B}">
  <ds:schemaRefs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928e590f-9697-441d-95b7-4d4ce7c8b5fb"/>
    <ds:schemaRef ds:uri="http://schemas.microsoft.com/office/2006/metadata/properties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076A675-AE8D-48EF-A2FB-1BE9E8FA97B8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90407A4B-A9F2-46E5-8F66-C882C66E16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8e590f-9697-441d-95b7-4d4ce7c8b5fb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8EBC62C2-EA45-4067-81DC-3DFCFEC263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439</Words>
  <Application>Microsoft Office PowerPoint</Application>
  <PresentationFormat>On-screen Show (4:3)</PresentationFormat>
  <Paragraphs>129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Helvetica</vt:lpstr>
      <vt:lpstr>Office Theme</vt:lpstr>
      <vt:lpstr>PowerPoint Presentation</vt:lpstr>
      <vt:lpstr>Legal Overview</vt:lpstr>
      <vt:lpstr>Why bother?</vt:lpstr>
      <vt:lpstr>Investigative Legal Framework</vt:lpstr>
      <vt:lpstr>Legal Overview</vt:lpstr>
      <vt:lpstr>Legal Overview</vt:lpstr>
      <vt:lpstr>Legal Overview</vt:lpstr>
      <vt:lpstr>Legal Overview</vt:lpstr>
      <vt:lpstr>Legal Overview</vt:lpstr>
    </vt:vector>
  </TitlesOfParts>
  <Company>Defra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Steven Proctor</dc:creator>
  <cp:lastModifiedBy>Whitford, Annika</cp:lastModifiedBy>
  <cp:revision>67</cp:revision>
  <dcterms:created xsi:type="dcterms:W3CDTF">2013-02-22T12:19:06Z</dcterms:created>
  <dcterms:modified xsi:type="dcterms:W3CDTF">2021-06-18T10:36:58Z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95B31694-F6DE-48B5-ADAE-0BB7B87471B3</vt:lpwstr>
  </property>
  <property fmtid="{D5CDD505-2E9C-101B-9397-08002B2CF9AE}" pid="3" name="ArticulatePath">
    <vt:lpwstr>http://mmointranet/tools/templates_new/recreation3</vt:lpwstr>
  </property>
  <property fmtid="{D5CDD505-2E9C-101B-9397-08002B2CF9AE}" pid="4" name="ContentType">
    <vt:lpwstr>Document</vt:lpwstr>
  </property>
  <property fmtid="{D5CDD505-2E9C-101B-9397-08002B2CF9AE}" pid="5" name="ContentTypeId">
    <vt:lpwstr>0x01010024B164C3DF689C4086366DC293CA522A</vt:lpwstr>
  </property>
</Properties>
</file>