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7"/>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custDataLst>
    <p:tags r:id="rId18"/>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F41"/>
    <a:srgbClr val="878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50" y="186"/>
      </p:cViewPr>
      <p:guideLst>
        <p:guide orient="horz" pos="2160"/>
        <p:guide pos="3840"/>
      </p:guideLst>
    </p:cSldViewPr>
  </p:slideViewPr>
  <p:notesTextViewPr>
    <p:cViewPr>
      <p:scale>
        <a:sx n="100" d="100"/>
        <a:sy n="100" d="100"/>
      </p:scale>
      <p:origin x="0" y="0"/>
    </p:cViewPr>
  </p:notesText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FA438AB2-1164-4C3F-AFA6-80DF98FFCFD0}" type="datetimeFigureOut">
              <a:rPr lang="en-GB"/>
              <a:pPr>
                <a:defRPr/>
              </a:pPr>
              <a:t>09/01/2019</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E4D3D3BE-1E3D-4B4B-B5FA-049E2445DC87}" type="slidenum">
              <a:rPr lang="en-GB" altLang="en-US"/>
              <a:pPr/>
              <a:t>‹#›</a:t>
            </a:fld>
            <a:endParaRPr lang="en-GB" altLang="en-US"/>
          </a:p>
        </p:txBody>
      </p:sp>
    </p:spTree>
    <p:extLst>
      <p:ext uri="{BB962C8B-B14F-4D97-AF65-F5344CB8AC3E}">
        <p14:creationId xmlns:p14="http://schemas.microsoft.com/office/powerpoint/2010/main" val="413280739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2" descr="C:\Users\m311386\Desktop\MMO_582_AW.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0051" y="260351"/>
            <a:ext cx="3359149" cy="199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527382" y="4149081"/>
            <a:ext cx="11425269" cy="936104"/>
          </a:xfrm>
        </p:spPr>
        <p:txBody>
          <a:bodyPr/>
          <a:lstStyle>
            <a:lvl1pPr>
              <a:defRPr b="0">
                <a:solidFill>
                  <a:schemeClr val="tx1"/>
                </a:solidFill>
              </a:defRPr>
            </a:lvl1pPr>
          </a:lstStyle>
          <a:p>
            <a:r>
              <a:rPr lang="en-US" dirty="0" smtClean="0"/>
              <a:t>Click to edit Master title style</a:t>
            </a:r>
            <a:endParaRPr lang="en-GB" dirty="0"/>
          </a:p>
        </p:txBody>
      </p:sp>
      <p:sp>
        <p:nvSpPr>
          <p:cNvPr id="3" name="Subtitle 2"/>
          <p:cNvSpPr>
            <a:spLocks noGrp="1"/>
          </p:cNvSpPr>
          <p:nvPr>
            <p:ph type="subTitle" idx="1"/>
          </p:nvPr>
        </p:nvSpPr>
        <p:spPr>
          <a:xfrm>
            <a:off x="527382" y="5157192"/>
            <a:ext cx="11425269" cy="648072"/>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GB" dirty="0"/>
          </a:p>
        </p:txBody>
      </p:sp>
    </p:spTree>
    <p:extLst>
      <p:ext uri="{BB962C8B-B14F-4D97-AF65-F5344CB8AC3E}">
        <p14:creationId xmlns:p14="http://schemas.microsoft.com/office/powerpoint/2010/main" val="353842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smtClean="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smtClean="0"/>
              <a:t>Click to edit Master text styles</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17914158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980728"/>
            <a:ext cx="5294379"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Content Placeholder 3"/>
          <p:cNvSpPr>
            <a:spLocks noGrp="1"/>
          </p:cNvSpPr>
          <p:nvPr>
            <p:ph sz="half" idx="2"/>
          </p:nvPr>
        </p:nvSpPr>
        <p:spPr>
          <a:xfrm>
            <a:off x="6096000" y="980728"/>
            <a:ext cx="5280587"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4"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3001083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980728"/>
            <a:ext cx="5294379"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5" name="Text Placeholder 4"/>
          <p:cNvSpPr>
            <a:spLocks noGrp="1"/>
          </p:cNvSpPr>
          <p:nvPr>
            <p:ph type="body" sz="quarter" idx="3"/>
          </p:nvPr>
        </p:nvSpPr>
        <p:spPr>
          <a:xfrm>
            <a:off x="6096001" y="980728"/>
            <a:ext cx="5183220"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0" name="Content Placeholder 2"/>
          <p:cNvSpPr>
            <a:spLocks noGrp="1"/>
          </p:cNvSpPr>
          <p:nvPr>
            <p:ph sz="half" idx="10"/>
          </p:nvPr>
        </p:nvSpPr>
        <p:spPr>
          <a:xfrm>
            <a:off x="609600" y="1772816"/>
            <a:ext cx="5294379"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1" name="Content Placeholder 3"/>
          <p:cNvSpPr>
            <a:spLocks noGrp="1"/>
          </p:cNvSpPr>
          <p:nvPr>
            <p:ph sz="half" idx="2"/>
          </p:nvPr>
        </p:nvSpPr>
        <p:spPr>
          <a:xfrm>
            <a:off x="6096000" y="1772816"/>
            <a:ext cx="5280587"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13"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2311520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smtClean="0"/>
              <a:t>Click to edit Master title style</a:t>
            </a:r>
            <a:endParaRPr lang="en-GB" dirty="0"/>
          </a:p>
        </p:txBody>
      </p:sp>
    </p:spTree>
    <p:extLst>
      <p:ext uri="{BB962C8B-B14F-4D97-AF65-F5344CB8AC3E}">
        <p14:creationId xmlns:p14="http://schemas.microsoft.com/office/powerpoint/2010/main" val="3069001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46224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8"/>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4417" y="260351"/>
            <a:ext cx="10752667"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609601" y="908050"/>
            <a:ext cx="10767484"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p:txBody>
      </p:sp>
      <p:sp>
        <p:nvSpPr>
          <p:cNvPr id="5" name="Rectangle 4"/>
          <p:cNvSpPr/>
          <p:nvPr userDrawn="1"/>
        </p:nvSpPr>
        <p:spPr>
          <a:xfrm>
            <a:off x="11857568" y="0"/>
            <a:ext cx="334433" cy="6858000"/>
          </a:xfrm>
          <a:prstGeom prst="rect">
            <a:avLst/>
          </a:prstGeom>
          <a:solidFill>
            <a:srgbClr val="007CB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 bg1="lt1" tx1="dk1" bg2="lt2" tx2="dk2" accent1="accent1" accent2="accent2" accent3="accent3" accent4="accent4" accent5="accent5" accent6="accent6" hlink="hlink" folHlink="folHlink"/>
  <p:sldLayoutIdLst>
    <p:sldLayoutId id="2147483697" r:id="rId1"/>
    <p:sldLayoutId id="2147483692" r:id="rId2"/>
    <p:sldLayoutId id="2147483693" r:id="rId3"/>
    <p:sldLayoutId id="2147483694" r:id="rId4"/>
    <p:sldLayoutId id="2147483695" r:id="rId5"/>
    <p:sldLayoutId id="2147483696" r:id="rId6"/>
  </p:sldLayoutIdLst>
  <p:timing>
    <p:tnLst>
      <p:par>
        <p:cTn id="1" dur="indefinite" restart="never" nodeType="tmRoot"/>
      </p:par>
    </p:tnLst>
  </p:timing>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fontAlgn="base">
        <a:spcBef>
          <a:spcPct val="0"/>
        </a:spcBef>
        <a:spcAft>
          <a:spcPct val="0"/>
        </a:spcAft>
        <a:defRPr sz="3200">
          <a:solidFill>
            <a:schemeClr val="tx1"/>
          </a:solidFill>
          <a:latin typeface="Arial" charset="0"/>
          <a:cs typeface="Arial" charset="0"/>
        </a:defRPr>
      </a:lvl6pPr>
      <a:lvl7pPr marL="914400" algn="l" rtl="0" fontAlgn="base">
        <a:spcBef>
          <a:spcPct val="0"/>
        </a:spcBef>
        <a:spcAft>
          <a:spcPct val="0"/>
        </a:spcAft>
        <a:defRPr sz="3200">
          <a:solidFill>
            <a:schemeClr val="tx1"/>
          </a:solidFill>
          <a:latin typeface="Arial" charset="0"/>
          <a:cs typeface="Arial" charset="0"/>
        </a:defRPr>
      </a:lvl7pPr>
      <a:lvl8pPr marL="1371600" algn="l" rtl="0" fontAlgn="base">
        <a:spcBef>
          <a:spcPct val="0"/>
        </a:spcBef>
        <a:spcAft>
          <a:spcPct val="0"/>
        </a:spcAft>
        <a:defRPr sz="3200">
          <a:solidFill>
            <a:schemeClr val="tx1"/>
          </a:solidFill>
          <a:latin typeface="Arial" charset="0"/>
          <a:cs typeface="Arial" charset="0"/>
        </a:defRPr>
      </a:lvl8pPr>
      <a:lvl9pPr marL="1828800" algn="l" rtl="0" fontAlgn="base">
        <a:spcBef>
          <a:spcPct val="0"/>
        </a:spcBef>
        <a:spcAft>
          <a:spcPct val="0"/>
        </a:spcAft>
        <a:defRPr sz="32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Font typeface="Arial" panose="020B0604020202020204" pitchFamily="34" charset="0"/>
        <a:buChar char="•"/>
        <a:defRPr sz="24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chemeClr val="tx1"/>
        </a:buClr>
        <a:buFont typeface="Arial" panose="020B0604020202020204" pitchFamily="34" charset="0"/>
        <a:buChar char="–"/>
        <a:defRPr sz="20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chemeClr val="tx1"/>
        </a:buClr>
        <a:buFont typeface="Arial" panose="020B0604020202020204" pitchFamily="34"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6.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51096" y="4134078"/>
            <a:ext cx="10668000" cy="95068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075" name="Title 1"/>
          <p:cNvSpPr>
            <a:spLocks noGrp="1"/>
          </p:cNvSpPr>
          <p:nvPr>
            <p:ph type="ctrTitle"/>
          </p:nvPr>
        </p:nvSpPr>
        <p:spPr>
          <a:xfrm>
            <a:off x="1919289" y="4149725"/>
            <a:ext cx="8569325" cy="935038"/>
          </a:xfrm>
        </p:spPr>
        <p:txBody>
          <a:bodyPr/>
          <a:lstStyle/>
          <a:p>
            <a:pPr eaLnBrk="1" hangingPunct="1"/>
            <a:r>
              <a:rPr lang="en-GB" altLang="en-US" b="1" dirty="0" smtClean="0">
                <a:solidFill>
                  <a:srgbClr val="00AF41"/>
                </a:solidFill>
              </a:rPr>
              <a:t>NOTICES</a:t>
            </a:r>
          </a:p>
        </p:txBody>
      </p:sp>
      <p:grpSp>
        <p:nvGrpSpPr>
          <p:cNvPr id="3077" name="Group 5"/>
          <p:cNvGrpSpPr>
            <a:grpSpLocks/>
          </p:cNvGrpSpPr>
          <p:nvPr/>
        </p:nvGrpSpPr>
        <p:grpSpPr bwMode="auto">
          <a:xfrm>
            <a:off x="1631951" y="6307139"/>
            <a:ext cx="2898775" cy="490537"/>
            <a:chOff x="88985" y="6309320"/>
            <a:chExt cx="2898839" cy="489776"/>
          </a:xfrm>
        </p:grpSpPr>
        <p:pic>
          <p:nvPicPr>
            <p:cNvPr id="3078" name="Picture 6" descr="OCL_P07_F06_Ocean Logo EMS"/>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985" y="6309320"/>
              <a:ext cx="1428146" cy="48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7" descr="OCL_P07_F05_Ocean Logo QM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4385" y="6309320"/>
              <a:ext cx="1413439" cy="483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135560" y="3104964"/>
            <a:ext cx="7920880" cy="648072"/>
          </a:xfrm>
          <a:prstGeom prst="rect">
            <a:avLst/>
          </a:prstGeom>
        </p:spPr>
        <p:txBody>
          <a:bodyPr/>
          <a:lst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fontAlgn="base">
              <a:spcBef>
                <a:spcPct val="0"/>
              </a:spcBef>
              <a:spcAft>
                <a:spcPct val="0"/>
              </a:spcAft>
              <a:defRPr sz="3200">
                <a:solidFill>
                  <a:schemeClr val="tx1"/>
                </a:solidFill>
                <a:latin typeface="Arial" charset="0"/>
                <a:cs typeface="Arial" charset="0"/>
              </a:defRPr>
            </a:lvl6pPr>
            <a:lvl7pPr marL="914400" algn="l" rtl="0" fontAlgn="base">
              <a:spcBef>
                <a:spcPct val="0"/>
              </a:spcBef>
              <a:spcAft>
                <a:spcPct val="0"/>
              </a:spcAft>
              <a:defRPr sz="3200">
                <a:solidFill>
                  <a:schemeClr val="tx1"/>
                </a:solidFill>
                <a:latin typeface="Arial" charset="0"/>
                <a:cs typeface="Arial" charset="0"/>
              </a:defRPr>
            </a:lvl7pPr>
            <a:lvl8pPr marL="1371600" algn="l" rtl="0" fontAlgn="base">
              <a:spcBef>
                <a:spcPct val="0"/>
              </a:spcBef>
              <a:spcAft>
                <a:spcPct val="0"/>
              </a:spcAft>
              <a:defRPr sz="3200">
                <a:solidFill>
                  <a:schemeClr val="tx1"/>
                </a:solidFill>
                <a:latin typeface="Arial" charset="0"/>
                <a:cs typeface="Arial" charset="0"/>
              </a:defRPr>
            </a:lvl8pPr>
            <a:lvl9pPr marL="1828800" algn="l" rtl="0" fontAlgn="base">
              <a:spcBef>
                <a:spcPct val="0"/>
              </a:spcBef>
              <a:spcAft>
                <a:spcPct val="0"/>
              </a:spcAft>
              <a:defRPr sz="3200">
                <a:solidFill>
                  <a:schemeClr val="tx1"/>
                </a:solidFill>
                <a:latin typeface="Arial" charset="0"/>
                <a:cs typeface="Arial" charset="0"/>
              </a:defRPr>
            </a:lvl9pPr>
          </a:lstStyle>
          <a:p>
            <a:r>
              <a:rPr lang="en-GB" altLang="en-US" sz="4000" b="1" dirty="0" smtClean="0">
                <a:solidFill>
                  <a:srgbClr val="00AF41"/>
                </a:solidFill>
              </a:rPr>
              <a:t>SEE NOTICE FOR SECTION 270</a:t>
            </a:r>
          </a:p>
        </p:txBody>
      </p:sp>
    </p:spTree>
    <p:custDataLst>
      <p:tags r:id="rId1"/>
    </p:custDataLst>
    <p:extLst>
      <p:ext uri="{BB962C8B-B14F-4D97-AF65-F5344CB8AC3E}">
        <p14:creationId xmlns:p14="http://schemas.microsoft.com/office/powerpoint/2010/main" val="1000902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549275"/>
            <a:ext cx="10441160" cy="264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275 Forfeiture </a:t>
            </a:r>
            <a:r>
              <a:rPr lang="en-GB" altLang="en-US" sz="1800" b="1" dirty="0" smtClean="0">
                <a:solidFill>
                  <a:srgbClr val="0070C0"/>
                </a:solidFill>
                <a:latin typeface="Arial" panose="020B0604020202020204" pitchFamily="34" charset="0"/>
              </a:rPr>
              <a:t>etc. </a:t>
            </a:r>
            <a:r>
              <a:rPr lang="en-GB" altLang="en-US" sz="1800" b="1" dirty="0">
                <a:solidFill>
                  <a:srgbClr val="0070C0"/>
                </a:solidFill>
                <a:latin typeface="Arial" panose="020B0604020202020204" pitchFamily="34" charset="0"/>
              </a:rPr>
              <a:t>of prohibited items</a:t>
            </a:r>
          </a:p>
          <a:p>
            <a:pPr eaLnBrk="1" hangingPunct="1">
              <a:spcBef>
                <a:spcPct val="0"/>
              </a:spcBef>
              <a:buFontTx/>
              <a:buNone/>
            </a:pPr>
            <a:endParaRPr lang="en-GB" altLang="en-US" sz="1800" b="1" dirty="0">
              <a:solidFill>
                <a:srgbClr val="0070C0"/>
              </a:solidFill>
              <a:latin typeface="Arial" panose="020B0604020202020204" pitchFamily="34" charset="0"/>
            </a:endParaRPr>
          </a:p>
          <a:p>
            <a:pPr eaLnBrk="1" hangingPunct="1">
              <a:spcBef>
                <a:spcPct val="0"/>
              </a:spcBef>
              <a:buFontTx/>
              <a:buNone/>
            </a:pPr>
            <a:endParaRPr lang="en-GB" altLang="en-US" sz="1800" b="1" dirty="0">
              <a:solidFill>
                <a:srgbClr val="0070C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(1) Any item to which this section applies is liable to forfeiture under this section if the use of that item for sea fishing would in any circumstances constitute an offence under the law of England and Wales.</a:t>
            </a: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(2) This section applies to any item seized on board a vessel or from the sea by an enforcement officer in the exercise of any power conferred by this Act.</a:t>
            </a: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(3) Any item forfeited under this section is to be forfeited to the relevant authority and may be disposed of by that authority in any manner it thinks fit.</a:t>
            </a:r>
          </a:p>
        </p:txBody>
      </p:sp>
    </p:spTree>
    <p:custDataLst>
      <p:tags r:id="rId1"/>
    </p:custDataLst>
    <p:extLst>
      <p:ext uri="{BB962C8B-B14F-4D97-AF65-F5344CB8AC3E}">
        <p14:creationId xmlns:p14="http://schemas.microsoft.com/office/powerpoint/2010/main" val="37524478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135560" y="3104964"/>
            <a:ext cx="7920880" cy="648072"/>
          </a:xfrm>
          <a:prstGeom prst="rect">
            <a:avLst/>
          </a:prstGeom>
        </p:spPr>
        <p:txBody>
          <a:bodyPr/>
          <a:lst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fontAlgn="base">
              <a:spcBef>
                <a:spcPct val="0"/>
              </a:spcBef>
              <a:spcAft>
                <a:spcPct val="0"/>
              </a:spcAft>
              <a:defRPr sz="3200">
                <a:solidFill>
                  <a:schemeClr val="tx1"/>
                </a:solidFill>
                <a:latin typeface="Arial" charset="0"/>
                <a:cs typeface="Arial" charset="0"/>
              </a:defRPr>
            </a:lvl6pPr>
            <a:lvl7pPr marL="914400" algn="l" rtl="0" fontAlgn="base">
              <a:spcBef>
                <a:spcPct val="0"/>
              </a:spcBef>
              <a:spcAft>
                <a:spcPct val="0"/>
              </a:spcAft>
              <a:defRPr sz="3200">
                <a:solidFill>
                  <a:schemeClr val="tx1"/>
                </a:solidFill>
                <a:latin typeface="Arial" charset="0"/>
                <a:cs typeface="Arial" charset="0"/>
              </a:defRPr>
            </a:lvl7pPr>
            <a:lvl8pPr marL="1371600" algn="l" rtl="0" fontAlgn="base">
              <a:spcBef>
                <a:spcPct val="0"/>
              </a:spcBef>
              <a:spcAft>
                <a:spcPct val="0"/>
              </a:spcAft>
              <a:defRPr sz="3200">
                <a:solidFill>
                  <a:schemeClr val="tx1"/>
                </a:solidFill>
                <a:latin typeface="Arial" charset="0"/>
                <a:cs typeface="Arial" charset="0"/>
              </a:defRPr>
            </a:lvl8pPr>
            <a:lvl9pPr marL="1828800" algn="l" rtl="0" fontAlgn="base">
              <a:spcBef>
                <a:spcPct val="0"/>
              </a:spcBef>
              <a:spcAft>
                <a:spcPct val="0"/>
              </a:spcAft>
              <a:defRPr sz="3200">
                <a:solidFill>
                  <a:schemeClr val="tx1"/>
                </a:solidFill>
                <a:latin typeface="Arial" charset="0"/>
                <a:cs typeface="Arial" charset="0"/>
              </a:defRPr>
            </a:lvl9pPr>
          </a:lstStyle>
          <a:p>
            <a:r>
              <a:rPr lang="en-GB" altLang="en-US" sz="4000" b="1" dirty="0" smtClean="0">
                <a:solidFill>
                  <a:srgbClr val="00AF41"/>
                </a:solidFill>
              </a:rPr>
              <a:t>SEE NOTICE FOR SECTION 275</a:t>
            </a:r>
          </a:p>
        </p:txBody>
      </p:sp>
    </p:spTree>
    <p:custDataLst>
      <p:tags r:id="rId1"/>
    </p:custDataLst>
    <p:extLst>
      <p:ext uri="{BB962C8B-B14F-4D97-AF65-F5344CB8AC3E}">
        <p14:creationId xmlns:p14="http://schemas.microsoft.com/office/powerpoint/2010/main" val="3255698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1" y="548680"/>
            <a:ext cx="10434418" cy="2154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276 Forfeiture </a:t>
            </a:r>
            <a:r>
              <a:rPr lang="en-GB" altLang="en-US" sz="1800" b="1" dirty="0" smtClean="0">
                <a:solidFill>
                  <a:srgbClr val="0070C0"/>
                </a:solidFill>
                <a:latin typeface="Arial" panose="020B0604020202020204" pitchFamily="34" charset="0"/>
              </a:rPr>
              <a:t>etc. </a:t>
            </a:r>
            <a:r>
              <a:rPr lang="en-GB" altLang="en-US" sz="1800" b="1" dirty="0">
                <a:solidFill>
                  <a:srgbClr val="0070C0"/>
                </a:solidFill>
                <a:latin typeface="Arial" panose="020B0604020202020204" pitchFamily="34" charset="0"/>
              </a:rPr>
              <a:t>of fish failing to meet size requirements</a:t>
            </a:r>
          </a:p>
          <a:p>
            <a:pPr eaLnBrk="1" hangingPunct="1">
              <a:spcBef>
                <a:spcPct val="0"/>
              </a:spcBef>
              <a:buFontTx/>
              <a:buNone/>
            </a:pPr>
            <a:endParaRPr lang="en-GB" altLang="en-US" sz="1800" b="1" dirty="0">
              <a:solidFill>
                <a:srgbClr val="0070C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(1) Any fish to which this section applies are liable to forfeiture under this section if, by virtue </a:t>
            </a:r>
            <a:r>
              <a:rPr lang="en-GB" altLang="en-US" sz="1400" dirty="0" smtClean="0">
                <a:solidFill>
                  <a:srgbClr val="000000"/>
                </a:solidFill>
                <a:latin typeface="Arial" panose="020B0604020202020204" pitchFamily="34" charset="0"/>
              </a:rPr>
              <a:t>of the </a:t>
            </a:r>
            <a:r>
              <a:rPr lang="en-GB" altLang="en-US" sz="1400" dirty="0">
                <a:solidFill>
                  <a:srgbClr val="000000"/>
                </a:solidFill>
                <a:latin typeface="Arial" panose="020B0604020202020204" pitchFamily="34" charset="0"/>
              </a:rPr>
              <a:t>fish failing to meet requirements as to size, an offence under the law of England and Wales has been committed in respect of the fish.</a:t>
            </a: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(2) This section applies to fish seized by an enforcement officer in the exercise of any power conferred by this Act.</a:t>
            </a: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(3) Any fish forfeited under this section are to be forfeited to the relevant authority and may be disposed of by that authority in any manner it thinks fit.</a:t>
            </a:r>
          </a:p>
        </p:txBody>
      </p:sp>
    </p:spTree>
    <p:custDataLst>
      <p:tags r:id="rId1"/>
    </p:custDataLst>
    <p:extLst>
      <p:ext uri="{BB962C8B-B14F-4D97-AF65-F5344CB8AC3E}">
        <p14:creationId xmlns:p14="http://schemas.microsoft.com/office/powerpoint/2010/main" val="2712674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65040" y="3067745"/>
            <a:ext cx="8061920" cy="722511"/>
          </a:xfrm>
          <a:prstGeom prst="rect">
            <a:avLst/>
          </a:prstGeom>
        </p:spPr>
        <p:txBody>
          <a:bodyPr/>
          <a:lst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fontAlgn="base">
              <a:spcBef>
                <a:spcPct val="0"/>
              </a:spcBef>
              <a:spcAft>
                <a:spcPct val="0"/>
              </a:spcAft>
              <a:defRPr sz="3200">
                <a:solidFill>
                  <a:schemeClr val="tx1"/>
                </a:solidFill>
                <a:latin typeface="Arial" charset="0"/>
                <a:cs typeface="Arial" charset="0"/>
              </a:defRPr>
            </a:lvl6pPr>
            <a:lvl7pPr marL="914400" algn="l" rtl="0" fontAlgn="base">
              <a:spcBef>
                <a:spcPct val="0"/>
              </a:spcBef>
              <a:spcAft>
                <a:spcPct val="0"/>
              </a:spcAft>
              <a:defRPr sz="3200">
                <a:solidFill>
                  <a:schemeClr val="tx1"/>
                </a:solidFill>
                <a:latin typeface="Arial" charset="0"/>
                <a:cs typeface="Arial" charset="0"/>
              </a:defRPr>
            </a:lvl7pPr>
            <a:lvl8pPr marL="1371600" algn="l" rtl="0" fontAlgn="base">
              <a:spcBef>
                <a:spcPct val="0"/>
              </a:spcBef>
              <a:spcAft>
                <a:spcPct val="0"/>
              </a:spcAft>
              <a:defRPr sz="3200">
                <a:solidFill>
                  <a:schemeClr val="tx1"/>
                </a:solidFill>
                <a:latin typeface="Arial" charset="0"/>
                <a:cs typeface="Arial" charset="0"/>
              </a:defRPr>
            </a:lvl8pPr>
            <a:lvl9pPr marL="1828800" algn="l" rtl="0" fontAlgn="base">
              <a:spcBef>
                <a:spcPct val="0"/>
              </a:spcBef>
              <a:spcAft>
                <a:spcPct val="0"/>
              </a:spcAft>
              <a:defRPr sz="3200">
                <a:solidFill>
                  <a:schemeClr val="tx1"/>
                </a:solidFill>
                <a:latin typeface="Arial" charset="0"/>
                <a:cs typeface="Arial" charset="0"/>
              </a:defRPr>
            </a:lvl9pPr>
          </a:lstStyle>
          <a:p>
            <a:pPr algn="ctr"/>
            <a:r>
              <a:rPr lang="en-GB" altLang="en-US" sz="4000" b="1" dirty="0" smtClean="0">
                <a:solidFill>
                  <a:srgbClr val="00AF41"/>
                </a:solidFill>
              </a:rPr>
              <a:t>SEE NOTICE FOR SECTION 276</a:t>
            </a:r>
          </a:p>
        </p:txBody>
      </p:sp>
    </p:spTree>
    <p:custDataLst>
      <p:tags r:id="rId1"/>
    </p:custDataLst>
    <p:extLst>
      <p:ext uri="{BB962C8B-B14F-4D97-AF65-F5344CB8AC3E}">
        <p14:creationId xmlns:p14="http://schemas.microsoft.com/office/powerpoint/2010/main" val="4255905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2462213" y="2459831"/>
            <a:ext cx="7267575"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2400" b="1" dirty="0">
                <a:solidFill>
                  <a:srgbClr val="00AF41"/>
                </a:solidFill>
                <a:latin typeface="Arial" panose="020B0604020202020204" pitchFamily="34" charset="0"/>
              </a:rPr>
              <a:t>YOU HAVE NOW COMPLETED THIS MODULE</a:t>
            </a:r>
          </a:p>
          <a:p>
            <a:pPr eaLnBrk="1" hangingPunct="1">
              <a:spcBef>
                <a:spcPct val="0"/>
              </a:spcBef>
              <a:buFontTx/>
              <a:buNone/>
            </a:pPr>
            <a:endParaRPr lang="en-GB" altLang="en-US" sz="2400" b="1" dirty="0">
              <a:solidFill>
                <a:srgbClr val="00AF41"/>
              </a:solidFill>
              <a:latin typeface="Arial" panose="020B0604020202020204" pitchFamily="34" charset="0"/>
            </a:endParaRPr>
          </a:p>
          <a:p>
            <a:pPr eaLnBrk="1" hangingPunct="1">
              <a:spcBef>
                <a:spcPct val="0"/>
              </a:spcBef>
              <a:buFontTx/>
              <a:buNone/>
            </a:pPr>
            <a:endParaRPr lang="en-GB" altLang="en-US" sz="1800" b="1" dirty="0">
              <a:solidFill>
                <a:srgbClr val="00AF41"/>
              </a:solidFill>
              <a:latin typeface="Arial" panose="020B0604020202020204" pitchFamily="34" charset="0"/>
            </a:endParaRPr>
          </a:p>
          <a:p>
            <a:pPr eaLnBrk="1" hangingPunct="1">
              <a:spcBef>
                <a:spcPct val="0"/>
              </a:spcBef>
              <a:buFontTx/>
              <a:buNone/>
            </a:pPr>
            <a:r>
              <a:rPr lang="en-GB" altLang="en-US" sz="1800" b="1" dirty="0">
                <a:solidFill>
                  <a:srgbClr val="00AF41"/>
                </a:solidFill>
                <a:latin typeface="Arial" panose="020B0604020202020204" pitchFamily="34" charset="0"/>
              </a:rPr>
              <a:t>YOU CAN READ THIS MATERIAL AS MANY TIMES AS YOU LIKE.</a:t>
            </a:r>
          </a:p>
          <a:p>
            <a:pPr eaLnBrk="1" hangingPunct="1">
              <a:spcBef>
                <a:spcPct val="0"/>
              </a:spcBef>
              <a:buFontTx/>
              <a:buNone/>
            </a:pPr>
            <a:endParaRPr lang="en-GB" altLang="en-US" sz="1800" b="1" dirty="0">
              <a:solidFill>
                <a:srgbClr val="878A15"/>
              </a:solidFill>
              <a:latin typeface="Arial" panose="020B0604020202020204" pitchFamily="34" charset="0"/>
            </a:endParaRPr>
          </a:p>
          <a:p>
            <a:pPr eaLnBrk="1" hangingPunct="1">
              <a:spcBef>
                <a:spcPct val="0"/>
              </a:spcBef>
              <a:buFontTx/>
              <a:buNone/>
            </a:pPr>
            <a:endParaRPr lang="en-GB" altLang="en-US" sz="1800" b="1" dirty="0">
              <a:solidFill>
                <a:srgbClr val="878A15"/>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3830723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812746" y="476672"/>
            <a:ext cx="8208962" cy="17287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MARINE ENFORCEMENT OFFICER (MEO)  and INSHORE FISHERIES AND CONSERVATION OFFICER (IFCO) </a:t>
            </a:r>
          </a:p>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FISHERIES ENFORCEMENT POWERS</a:t>
            </a:r>
          </a:p>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REQUIRING NOTICES</a:t>
            </a:r>
          </a:p>
        </p:txBody>
      </p:sp>
      <p:sp>
        <p:nvSpPr>
          <p:cNvPr id="7" name="Rectangle 6"/>
          <p:cNvSpPr/>
          <p:nvPr/>
        </p:nvSpPr>
        <p:spPr>
          <a:xfrm>
            <a:off x="695400" y="2636838"/>
            <a:ext cx="10443655" cy="35131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GB" sz="1600" dirty="0">
                <a:solidFill>
                  <a:prstClr val="black"/>
                </a:solidFill>
                <a:latin typeface="Arial" panose="020B0604020202020204" pitchFamily="34" charset="0"/>
                <a:cs typeface="Arial" panose="020B0604020202020204" pitchFamily="34" charset="0"/>
              </a:rPr>
              <a:t>Within this module we will be looking at the </a:t>
            </a:r>
            <a:r>
              <a:rPr lang="en-GB" sz="1600" b="1" dirty="0">
                <a:solidFill>
                  <a:prstClr val="black"/>
                </a:solidFill>
                <a:latin typeface="Arial" panose="020B0604020202020204" pitchFamily="34" charset="0"/>
                <a:cs typeface="Arial" panose="020B0604020202020204" pitchFamily="34" charset="0"/>
              </a:rPr>
              <a:t>Fisheries Enforcement Powers </a:t>
            </a:r>
            <a:r>
              <a:rPr lang="en-GB" sz="1600" dirty="0">
                <a:solidFill>
                  <a:prstClr val="black"/>
                </a:solidFill>
                <a:latin typeface="Arial" panose="020B0604020202020204" pitchFamily="34" charset="0"/>
                <a:cs typeface="Arial" panose="020B0604020202020204" pitchFamily="34" charset="0"/>
              </a:rPr>
              <a:t>granted to MEO’s and IFCO’s by virtue of the Marine and Coastal Access Act 2009 </a:t>
            </a:r>
            <a:r>
              <a:rPr lang="en-GB" sz="1600" b="1" dirty="0">
                <a:solidFill>
                  <a:prstClr val="black"/>
                </a:solidFill>
                <a:latin typeface="Arial" panose="020B0604020202020204" pitchFamily="34" charset="0"/>
                <a:cs typeface="Arial" panose="020B0604020202020204" pitchFamily="34" charset="0"/>
              </a:rPr>
              <a:t>requiring notices to be served</a:t>
            </a:r>
            <a:r>
              <a:rPr lang="en-GB" sz="1600" dirty="0">
                <a:solidFill>
                  <a:prstClr val="black"/>
                </a:solidFill>
                <a:latin typeface="Arial" panose="020B0604020202020204" pitchFamily="34" charset="0"/>
                <a:cs typeface="Arial" panose="020B0604020202020204" pitchFamily="34" charset="0"/>
              </a:rPr>
              <a:t>.</a:t>
            </a:r>
          </a:p>
          <a:p>
            <a:pPr eaLnBrk="1" fontAlgn="auto" hangingPunct="1">
              <a:spcBef>
                <a:spcPts val="0"/>
              </a:spcBef>
              <a:spcAft>
                <a:spcPts val="0"/>
              </a:spcAft>
              <a:defRPr/>
            </a:pPr>
            <a:endParaRPr lang="en-GB" sz="1600" dirty="0">
              <a:solidFill>
                <a:prstClr val="black"/>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prstClr val="black"/>
                </a:solidFill>
                <a:latin typeface="Arial" panose="020B0604020202020204" pitchFamily="34" charset="0"/>
                <a:cs typeface="Arial" panose="020B0604020202020204" pitchFamily="34" charset="0"/>
              </a:rPr>
              <a:t>To assist you in understanding the module there are resource materials which will need to be read in conjunction with the module.</a:t>
            </a:r>
          </a:p>
          <a:p>
            <a:pPr eaLnBrk="1" fontAlgn="auto" hangingPunct="1">
              <a:spcBef>
                <a:spcPts val="0"/>
              </a:spcBef>
              <a:spcAft>
                <a:spcPts val="0"/>
              </a:spcAft>
              <a:defRPr/>
            </a:pPr>
            <a:endParaRPr lang="en-GB" sz="1600" dirty="0">
              <a:solidFill>
                <a:prstClr val="black"/>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prstClr val="black"/>
                </a:solidFill>
                <a:latin typeface="Arial" panose="020B0604020202020204" pitchFamily="34" charset="0"/>
                <a:cs typeface="Arial" panose="020B0604020202020204" pitchFamily="34" charset="0"/>
              </a:rPr>
              <a:t>You can pause this module at any time and consult the resource material.</a:t>
            </a:r>
          </a:p>
          <a:p>
            <a:pPr eaLnBrk="1" fontAlgn="auto" hangingPunct="1">
              <a:spcBef>
                <a:spcPts val="0"/>
              </a:spcBef>
              <a:spcAft>
                <a:spcPts val="0"/>
              </a:spcAft>
              <a:defRPr/>
            </a:pPr>
            <a:endParaRPr lang="en-GB" sz="1600" dirty="0">
              <a:solidFill>
                <a:prstClr val="black"/>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prstClr val="black"/>
                </a:solidFill>
                <a:latin typeface="Arial" panose="020B0604020202020204" pitchFamily="34" charset="0"/>
                <a:cs typeface="Arial" panose="020B0604020202020204" pitchFamily="34" charset="0"/>
              </a:rPr>
              <a:t>If needed you can go back to any particular part of the module and re-read to ensure you fully understand the content.</a:t>
            </a:r>
          </a:p>
          <a:p>
            <a:pPr eaLnBrk="1" fontAlgn="auto" hangingPunct="1">
              <a:spcBef>
                <a:spcPts val="0"/>
              </a:spcBef>
              <a:spcAft>
                <a:spcPts val="0"/>
              </a:spcAft>
              <a:defRPr/>
            </a:pPr>
            <a:endParaRPr lang="en-GB" sz="1600" dirty="0">
              <a:solidFill>
                <a:prstClr val="black"/>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prstClr val="black"/>
                </a:solidFill>
                <a:latin typeface="Arial" panose="020B0604020202020204" pitchFamily="34" charset="0"/>
                <a:cs typeface="Arial" panose="020B0604020202020204" pitchFamily="34" charset="0"/>
              </a:rPr>
              <a:t>You can undertake the module as many times as you like.</a:t>
            </a:r>
          </a:p>
        </p:txBody>
      </p:sp>
    </p:spTree>
    <p:custDataLst>
      <p:tags r:id="rId1"/>
    </p:custData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5400" y="476250"/>
            <a:ext cx="10452891" cy="5170646"/>
          </a:xfrm>
          <a:prstGeom prst="rect">
            <a:avLst/>
          </a:prstGeom>
        </p:spPr>
        <p:txBody>
          <a:bodyPr wrap="square">
            <a:spAutoFit/>
          </a:bodyPr>
          <a:lstStyle/>
          <a:p>
            <a:pPr eaLnBrk="1" hangingPunct="1">
              <a:defRPr/>
            </a:pPr>
            <a:r>
              <a:rPr lang="en-GB" b="1" dirty="0">
                <a:solidFill>
                  <a:srgbClr val="0070C0"/>
                </a:solidFill>
                <a:latin typeface="Arial" panose="020B0604020202020204" pitchFamily="34" charset="0"/>
              </a:rPr>
              <a:t>265 Reports of inspections under section 264</a:t>
            </a:r>
          </a:p>
          <a:p>
            <a:pPr eaLnBrk="1" hangingPunct="1">
              <a:defRPr/>
            </a:pPr>
            <a:endParaRPr lang="en-GB" b="1" dirty="0">
              <a:solidFill>
                <a:srgbClr val="0070C0"/>
              </a:solidFill>
              <a:latin typeface="Arial" panose="020B0604020202020204" pitchFamily="34" charset="0"/>
            </a:endParaRPr>
          </a:p>
          <a:p>
            <a:pPr marL="342900" indent="-342900" eaLnBrk="1" hangingPunct="1">
              <a:buFontTx/>
              <a:buAutoNum type="arabicParenBoth"/>
              <a:defRPr/>
            </a:pPr>
            <a:r>
              <a:rPr lang="en-GB" sz="1400" dirty="0">
                <a:solidFill>
                  <a:prstClr val="black"/>
                </a:solidFill>
                <a:latin typeface="Arial" panose="020B0604020202020204" pitchFamily="34" charset="0"/>
              </a:rPr>
              <a:t>This section applies where an enforcement officer inspects any object under section 264.</a:t>
            </a:r>
          </a:p>
          <a:p>
            <a:pPr eaLnBrk="1" hangingPunct="1">
              <a:defRPr/>
            </a:pPr>
            <a:endParaRPr lang="en-GB" sz="1400" dirty="0">
              <a:solidFill>
                <a:prstClr val="black"/>
              </a:solidFill>
              <a:latin typeface="Arial" panose="020B0604020202020204" pitchFamily="34" charset="0"/>
            </a:endParaRPr>
          </a:p>
          <a:p>
            <a:pPr eaLnBrk="1" hangingPunct="1">
              <a:defRPr/>
            </a:pPr>
            <a:r>
              <a:rPr lang="en-GB" sz="1400" dirty="0">
                <a:solidFill>
                  <a:prstClr val="black"/>
                </a:solidFill>
                <a:latin typeface="Arial" panose="020B0604020202020204" pitchFamily="34" charset="0"/>
              </a:rPr>
              <a:t>(2) The officer must prepare a report in relation to the inspection.</a:t>
            </a:r>
          </a:p>
          <a:p>
            <a:pPr eaLnBrk="1" hangingPunct="1">
              <a:defRPr/>
            </a:pPr>
            <a:endParaRPr lang="en-GB" sz="1400" dirty="0">
              <a:solidFill>
                <a:prstClr val="black"/>
              </a:solidFill>
              <a:latin typeface="Arial" panose="020B0604020202020204" pitchFamily="34" charset="0"/>
            </a:endParaRPr>
          </a:p>
          <a:p>
            <a:pPr eaLnBrk="1" hangingPunct="1">
              <a:defRPr/>
            </a:pPr>
            <a:r>
              <a:rPr lang="en-GB" sz="1400" dirty="0">
                <a:solidFill>
                  <a:prstClr val="black"/>
                </a:solidFill>
                <a:latin typeface="Arial" panose="020B0604020202020204" pitchFamily="34" charset="0"/>
              </a:rPr>
              <a:t>(3) The report must state-</a:t>
            </a:r>
          </a:p>
          <a:p>
            <a:pPr lvl="1">
              <a:defRPr/>
            </a:pPr>
            <a:r>
              <a:rPr lang="en-GB" sz="1400" dirty="0">
                <a:solidFill>
                  <a:prstClr val="black"/>
                </a:solidFill>
                <a:latin typeface="Arial" panose="020B0604020202020204" pitchFamily="34" charset="0"/>
              </a:rPr>
              <a:t>(a) the date and time of the inspection;</a:t>
            </a:r>
          </a:p>
          <a:p>
            <a:pPr lvl="1">
              <a:defRPr/>
            </a:pPr>
            <a:r>
              <a:rPr lang="en-GB" sz="1400" dirty="0">
                <a:solidFill>
                  <a:prstClr val="black"/>
                </a:solidFill>
                <a:latin typeface="Arial" panose="020B0604020202020204" pitchFamily="34" charset="0"/>
              </a:rPr>
              <a:t>(b) the identity of the officer who carried out the inspection;</a:t>
            </a:r>
          </a:p>
          <a:p>
            <a:pPr lvl="1">
              <a:defRPr/>
            </a:pPr>
            <a:r>
              <a:rPr lang="en-GB" sz="1400" dirty="0">
                <a:solidFill>
                  <a:prstClr val="black"/>
                </a:solidFill>
                <a:latin typeface="Arial" panose="020B0604020202020204" pitchFamily="34" charset="0"/>
              </a:rPr>
              <a:t>(c) how the officer may be contacted.</a:t>
            </a:r>
          </a:p>
          <a:p>
            <a:pPr eaLnBrk="1" hangingPunct="1">
              <a:defRPr/>
            </a:pPr>
            <a:endParaRPr lang="en-GB" sz="1400" dirty="0">
              <a:solidFill>
                <a:prstClr val="black"/>
              </a:solidFill>
              <a:latin typeface="Arial" panose="020B0604020202020204" pitchFamily="34" charset="0"/>
            </a:endParaRPr>
          </a:p>
          <a:p>
            <a:pPr eaLnBrk="1" hangingPunct="1">
              <a:defRPr/>
            </a:pPr>
            <a:r>
              <a:rPr lang="en-GB" sz="1400" dirty="0">
                <a:solidFill>
                  <a:prstClr val="black"/>
                </a:solidFill>
                <a:latin typeface="Arial" panose="020B0604020202020204" pitchFamily="34" charset="0"/>
              </a:rPr>
              <a:t>(4) In the case of an object seized under section 264(2) or (5), the report must also state—</a:t>
            </a:r>
          </a:p>
          <a:p>
            <a:pPr lvl="1">
              <a:defRPr/>
            </a:pPr>
            <a:r>
              <a:rPr lang="en-GB" sz="1400" dirty="0">
                <a:solidFill>
                  <a:prstClr val="black"/>
                </a:solidFill>
                <a:latin typeface="Arial" panose="020B0604020202020204" pitchFamily="34" charset="0"/>
              </a:rPr>
              <a:t>(a) what has been seized;</a:t>
            </a:r>
          </a:p>
          <a:p>
            <a:pPr lvl="1">
              <a:defRPr/>
            </a:pPr>
            <a:r>
              <a:rPr lang="en-GB" sz="1400" dirty="0">
                <a:solidFill>
                  <a:prstClr val="black"/>
                </a:solidFill>
                <a:latin typeface="Arial" panose="020B0604020202020204" pitchFamily="34" charset="0"/>
              </a:rPr>
              <a:t>(b) the reasons for its seizure;</a:t>
            </a:r>
          </a:p>
          <a:p>
            <a:pPr lvl="1">
              <a:defRPr/>
            </a:pPr>
            <a:r>
              <a:rPr lang="en-GB" sz="1400" dirty="0">
                <a:solidFill>
                  <a:prstClr val="black"/>
                </a:solidFill>
                <a:latin typeface="Arial" panose="020B0604020202020204" pitchFamily="34" charset="0"/>
              </a:rPr>
              <a:t>(c) any further action that it is proposed will be taken in relation to the object.</a:t>
            </a:r>
          </a:p>
          <a:p>
            <a:pPr eaLnBrk="1" hangingPunct="1">
              <a:defRPr/>
            </a:pPr>
            <a:endParaRPr lang="en-GB" sz="1400" dirty="0">
              <a:solidFill>
                <a:prstClr val="black"/>
              </a:solidFill>
              <a:latin typeface="Arial" panose="020B0604020202020204" pitchFamily="34" charset="0"/>
            </a:endParaRPr>
          </a:p>
          <a:p>
            <a:pPr eaLnBrk="1" hangingPunct="1">
              <a:defRPr/>
            </a:pPr>
            <a:r>
              <a:rPr lang="en-GB" sz="1400" dirty="0">
                <a:solidFill>
                  <a:prstClr val="black"/>
                </a:solidFill>
                <a:latin typeface="Arial" panose="020B0604020202020204" pitchFamily="34" charset="0"/>
              </a:rPr>
              <a:t>(5) Where the object has not been seized under section 264(2) or (5), the officer must, if it is reasonably practicable to do so, attach a copy of the report to the object. If it is not reasonably practicable to attach a copy of the report to the object, the officer must serve a copy of the report on every person who appears to the officer to be the owner, or one of the owners, of the object.</a:t>
            </a:r>
          </a:p>
          <a:p>
            <a:pPr eaLnBrk="1" hangingPunct="1">
              <a:defRPr/>
            </a:pPr>
            <a:endParaRPr lang="en-GB" sz="1400" dirty="0">
              <a:solidFill>
                <a:prstClr val="black"/>
              </a:solidFill>
              <a:latin typeface="Arial" panose="020B0604020202020204" pitchFamily="34" charset="0"/>
            </a:endParaRPr>
          </a:p>
          <a:p>
            <a:pPr eaLnBrk="1" hangingPunct="1">
              <a:defRPr/>
            </a:pPr>
            <a:r>
              <a:rPr lang="en-GB" sz="1400" dirty="0">
                <a:solidFill>
                  <a:prstClr val="black"/>
                </a:solidFill>
                <a:latin typeface="Arial" panose="020B0604020202020204" pitchFamily="34" charset="0"/>
              </a:rPr>
              <a:t>(6) In a case where the officer, after taking reasonable steps to do so, is unable to identify any person as owning the object, the officer must take such steps as the officer thinks fit to bring the contents of the report to the attention of persons likely to be interested in it.</a:t>
            </a:r>
          </a:p>
        </p:txBody>
      </p:sp>
    </p:spTree>
    <p:custDataLst>
      <p:tags r:id="rId1"/>
    </p:custDataLst>
    <p:extLst>
      <p:ext uri="{BB962C8B-B14F-4D97-AF65-F5344CB8AC3E}">
        <p14:creationId xmlns:p14="http://schemas.microsoft.com/office/powerpoint/2010/main" val="6225865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1" y="404813"/>
            <a:ext cx="10425182" cy="53245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265 Reports of inspections under section 264 (</a:t>
            </a:r>
            <a:r>
              <a:rPr lang="en-GB" altLang="en-US" sz="1800" b="1" dirty="0" smtClean="0">
                <a:solidFill>
                  <a:srgbClr val="0070C0"/>
                </a:solidFill>
                <a:latin typeface="Arial" panose="020B0604020202020204" pitchFamily="34" charset="0"/>
              </a:rPr>
              <a:t>cont.)</a:t>
            </a:r>
            <a:endParaRPr lang="en-GB" altLang="en-US" sz="1800" b="1" dirty="0">
              <a:solidFill>
                <a:srgbClr val="0070C0"/>
              </a:solidFill>
              <a:latin typeface="Arial" panose="020B0604020202020204" pitchFamily="34" charset="0"/>
            </a:endParaRP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(7) Where—</a:t>
            </a:r>
          </a:p>
          <a:p>
            <a:pPr lvl="1">
              <a:spcBef>
                <a:spcPct val="0"/>
              </a:spcBef>
              <a:buFontTx/>
              <a:buNone/>
            </a:pPr>
            <a:r>
              <a:rPr lang="en-GB" altLang="en-US" sz="1400" dirty="0">
                <a:solidFill>
                  <a:srgbClr val="000000"/>
                </a:solidFill>
                <a:latin typeface="Arial" panose="020B0604020202020204" pitchFamily="34" charset="0"/>
              </a:rPr>
              <a:t>(a) the object has been seized under section 264(2), and</a:t>
            </a:r>
          </a:p>
          <a:p>
            <a:pPr lvl="1">
              <a:spcBef>
                <a:spcPct val="0"/>
              </a:spcBef>
              <a:buFontTx/>
              <a:buNone/>
            </a:pPr>
            <a:r>
              <a:rPr lang="en-GB" altLang="en-US" sz="1400" dirty="0">
                <a:solidFill>
                  <a:srgbClr val="000000"/>
                </a:solidFill>
                <a:latin typeface="Arial" panose="020B0604020202020204" pitchFamily="34" charset="0"/>
              </a:rPr>
              <a:t>(b) either of the conditions in subsection (8) is satisfied, the relevant authority must, if it has not already done so, serve a copy of the report on every person who appears to the authority to be the owner, or one of the owners, of the object.</a:t>
            </a: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(8) The conditions are—</a:t>
            </a:r>
          </a:p>
          <a:p>
            <a:pPr lvl="1">
              <a:spcBef>
                <a:spcPct val="0"/>
              </a:spcBef>
              <a:buFontTx/>
              <a:buNone/>
            </a:pPr>
            <a:r>
              <a:rPr lang="en-GB" altLang="en-US" sz="1400" dirty="0">
                <a:solidFill>
                  <a:srgbClr val="000000"/>
                </a:solidFill>
                <a:latin typeface="Arial" panose="020B0604020202020204" pitchFamily="34" charset="0"/>
              </a:rPr>
              <a:t>(a) that the relevant authority has decided not to take proceedings in respect of any offence in relation to which the object was seized;</a:t>
            </a:r>
          </a:p>
          <a:p>
            <a:pPr lvl="1">
              <a:spcBef>
                <a:spcPct val="0"/>
              </a:spcBef>
              <a:buFontTx/>
              <a:buNone/>
            </a:pPr>
            <a:r>
              <a:rPr lang="en-GB" altLang="en-US" sz="1400" dirty="0">
                <a:solidFill>
                  <a:srgbClr val="000000"/>
                </a:solidFill>
                <a:latin typeface="Arial" panose="020B0604020202020204" pitchFamily="34" charset="0"/>
              </a:rPr>
              <a:t>(b) that any proceedings taken in respect of such an offence have concluded.</a:t>
            </a:r>
          </a:p>
          <a:p>
            <a:pPr eaLnBrk="1" hangingPunct="1">
              <a:spcBef>
                <a:spcPct val="0"/>
              </a:spcBef>
              <a:buFontTx/>
              <a:buNone/>
            </a:pPr>
            <a:endParaRPr lang="en-GB" altLang="en-US" sz="1400" i="1"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(9) Where the object has been seized under section 264(5), the relevant authority must serve a copy of the report on every person who appears to the authority to be the owner, or one of the owners, of the object at the same time as it serves a notice of collection on that person under section 267.</a:t>
            </a: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(10) In a case where the relevant authority, after taking reasonable steps to do so, is unable to identify any person as owning the </a:t>
            </a:r>
            <a:r>
              <a:rPr lang="en-GB" altLang="en-US" sz="1400" dirty="0" smtClean="0">
                <a:solidFill>
                  <a:srgbClr val="000000"/>
                </a:solidFill>
                <a:latin typeface="Arial" panose="020B0604020202020204" pitchFamily="34" charset="0"/>
              </a:rPr>
              <a:t>   object</a:t>
            </a:r>
            <a:r>
              <a:rPr lang="en-GB" altLang="en-US" sz="1400" dirty="0">
                <a:solidFill>
                  <a:srgbClr val="000000"/>
                </a:solidFill>
                <a:latin typeface="Arial" panose="020B0604020202020204" pitchFamily="34" charset="0"/>
              </a:rPr>
              <a:t>—</a:t>
            </a:r>
          </a:p>
          <a:p>
            <a:pPr lvl="1">
              <a:spcBef>
                <a:spcPct val="0"/>
              </a:spcBef>
              <a:buFontTx/>
              <a:buNone/>
            </a:pPr>
            <a:r>
              <a:rPr lang="en-GB" altLang="en-US" sz="1400" dirty="0">
                <a:solidFill>
                  <a:srgbClr val="000000"/>
                </a:solidFill>
                <a:latin typeface="Arial" panose="020B0604020202020204" pitchFamily="34" charset="0"/>
              </a:rPr>
              <a:t>(a) any reference in this section to a requirement for the authority to serve a copy of a report on such a person is to be read as a reference to a requirement to take such steps as the authority thinks fit to bring the contents of the report to the attention of persons likely to be interested in it, and</a:t>
            </a:r>
          </a:p>
          <a:p>
            <a:pPr lvl="1">
              <a:spcBef>
                <a:spcPct val="0"/>
              </a:spcBef>
              <a:buFontTx/>
              <a:buNone/>
            </a:pPr>
            <a:r>
              <a:rPr lang="en-GB" altLang="en-US" sz="1400" dirty="0">
                <a:solidFill>
                  <a:srgbClr val="000000"/>
                </a:solidFill>
                <a:latin typeface="Arial" panose="020B0604020202020204" pitchFamily="34" charset="0"/>
              </a:rPr>
              <a:t>(b) the reference in subsection (9) to serving a notice of collection under section 267 is to be read as a reference to taking the steps referred to in subsection (5) of that section.</a:t>
            </a:r>
          </a:p>
        </p:txBody>
      </p:sp>
    </p:spTree>
    <p:custDataLst>
      <p:tags r:id="rId1"/>
    </p:custDataLst>
    <p:extLst>
      <p:ext uri="{BB962C8B-B14F-4D97-AF65-F5344CB8AC3E}">
        <p14:creationId xmlns:p14="http://schemas.microsoft.com/office/powerpoint/2010/main" val="34189780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101044" y="3068960"/>
            <a:ext cx="7989912" cy="720080"/>
          </a:xfrm>
          <a:prstGeom prst="rect">
            <a:avLst/>
          </a:prstGeom>
        </p:spPr>
        <p:txBody>
          <a:bodyPr/>
          <a:lst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fontAlgn="base">
              <a:spcBef>
                <a:spcPct val="0"/>
              </a:spcBef>
              <a:spcAft>
                <a:spcPct val="0"/>
              </a:spcAft>
              <a:defRPr sz="3200">
                <a:solidFill>
                  <a:schemeClr val="tx1"/>
                </a:solidFill>
                <a:latin typeface="Arial" charset="0"/>
                <a:cs typeface="Arial" charset="0"/>
              </a:defRPr>
            </a:lvl6pPr>
            <a:lvl7pPr marL="914400" algn="l" rtl="0" fontAlgn="base">
              <a:spcBef>
                <a:spcPct val="0"/>
              </a:spcBef>
              <a:spcAft>
                <a:spcPct val="0"/>
              </a:spcAft>
              <a:defRPr sz="3200">
                <a:solidFill>
                  <a:schemeClr val="tx1"/>
                </a:solidFill>
                <a:latin typeface="Arial" charset="0"/>
                <a:cs typeface="Arial" charset="0"/>
              </a:defRPr>
            </a:lvl7pPr>
            <a:lvl8pPr marL="1371600" algn="l" rtl="0" fontAlgn="base">
              <a:spcBef>
                <a:spcPct val="0"/>
              </a:spcBef>
              <a:spcAft>
                <a:spcPct val="0"/>
              </a:spcAft>
              <a:defRPr sz="3200">
                <a:solidFill>
                  <a:schemeClr val="tx1"/>
                </a:solidFill>
                <a:latin typeface="Arial" charset="0"/>
                <a:cs typeface="Arial" charset="0"/>
              </a:defRPr>
            </a:lvl8pPr>
            <a:lvl9pPr marL="1828800" algn="l" rtl="0" fontAlgn="base">
              <a:spcBef>
                <a:spcPct val="0"/>
              </a:spcBef>
              <a:spcAft>
                <a:spcPct val="0"/>
              </a:spcAft>
              <a:defRPr sz="3200">
                <a:solidFill>
                  <a:schemeClr val="tx1"/>
                </a:solidFill>
                <a:latin typeface="Arial" charset="0"/>
                <a:cs typeface="Arial" charset="0"/>
              </a:defRPr>
            </a:lvl9pPr>
          </a:lstStyle>
          <a:p>
            <a:r>
              <a:rPr lang="en-GB" altLang="en-US" sz="4000" b="1" dirty="0" smtClean="0">
                <a:solidFill>
                  <a:srgbClr val="00AF41"/>
                </a:solidFill>
              </a:rPr>
              <a:t>SEE NOTICE FOR SECTION 265</a:t>
            </a:r>
          </a:p>
        </p:txBody>
      </p:sp>
    </p:spTree>
    <p:custDataLst>
      <p:tags r:id="rId1"/>
    </p:custDataLst>
    <p:extLst>
      <p:ext uri="{BB962C8B-B14F-4D97-AF65-F5344CB8AC3E}">
        <p14:creationId xmlns:p14="http://schemas.microsoft.com/office/powerpoint/2010/main" val="1733043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260350"/>
            <a:ext cx="10513168" cy="618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267 Disposal of objects seized under section 264</a:t>
            </a:r>
          </a:p>
          <a:p>
            <a:pPr eaLnBrk="1" hangingPunct="1">
              <a:spcBef>
                <a:spcPct val="0"/>
              </a:spcBef>
              <a:buFontTx/>
              <a:buNone/>
            </a:pPr>
            <a:endParaRPr lang="en-GB" altLang="en-US" sz="1400" b="1"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(1) This section applies to—</a:t>
            </a:r>
          </a:p>
          <a:p>
            <a:pPr lvl="1">
              <a:spcBef>
                <a:spcPct val="0"/>
              </a:spcBef>
              <a:buFontTx/>
              <a:buNone/>
            </a:pPr>
            <a:r>
              <a:rPr lang="en-GB" altLang="en-US" sz="1400" dirty="0">
                <a:solidFill>
                  <a:srgbClr val="000000"/>
                </a:solidFill>
                <a:latin typeface="Arial" panose="020B0604020202020204" pitchFamily="34" charset="0"/>
              </a:rPr>
              <a:t>(a) any object seized under section 264(2) which the relevant authority—</a:t>
            </a:r>
          </a:p>
          <a:p>
            <a:pPr lvl="2">
              <a:spcBef>
                <a:spcPct val="0"/>
              </a:spcBef>
              <a:buFontTx/>
              <a:buNone/>
            </a:pPr>
            <a:r>
              <a:rPr lang="en-GB" altLang="en-US" sz="1400" dirty="0">
                <a:solidFill>
                  <a:srgbClr val="000000"/>
                </a:solidFill>
                <a:latin typeface="Arial" panose="020B0604020202020204" pitchFamily="34" charset="0"/>
              </a:rPr>
              <a:t>(</a:t>
            </a:r>
            <a:r>
              <a:rPr lang="en-GB" altLang="en-US" sz="1400" dirty="0" err="1">
                <a:solidFill>
                  <a:srgbClr val="000000"/>
                </a:solidFill>
                <a:latin typeface="Arial" panose="020B0604020202020204" pitchFamily="34" charset="0"/>
              </a:rPr>
              <a:t>i</a:t>
            </a:r>
            <a:r>
              <a:rPr lang="en-GB" altLang="en-US" sz="1400" dirty="0">
                <a:solidFill>
                  <a:srgbClr val="000000"/>
                </a:solidFill>
                <a:latin typeface="Arial" panose="020B0604020202020204" pitchFamily="34" charset="0"/>
              </a:rPr>
              <a:t>) no longer wishes to retain for any purpose, or</a:t>
            </a:r>
          </a:p>
          <a:p>
            <a:pPr lvl="2">
              <a:spcBef>
                <a:spcPct val="0"/>
              </a:spcBef>
              <a:buFontTx/>
              <a:buNone/>
            </a:pPr>
            <a:r>
              <a:rPr lang="en-GB" altLang="en-US" sz="1400" dirty="0">
                <a:solidFill>
                  <a:srgbClr val="000000"/>
                </a:solidFill>
                <a:latin typeface="Arial" panose="020B0604020202020204" pitchFamily="34" charset="0"/>
              </a:rPr>
              <a:t>(ii) is required to make available for collection by virtue of section 266;</a:t>
            </a:r>
          </a:p>
          <a:p>
            <a:pPr lvl="1">
              <a:spcBef>
                <a:spcPct val="0"/>
              </a:spcBef>
              <a:buFontTx/>
              <a:buNone/>
            </a:pPr>
            <a:r>
              <a:rPr lang="en-GB" altLang="en-US" sz="1400" dirty="0">
                <a:solidFill>
                  <a:srgbClr val="000000"/>
                </a:solidFill>
                <a:latin typeface="Arial" panose="020B0604020202020204" pitchFamily="34" charset="0"/>
              </a:rPr>
              <a:t>(b) any object seized under section 264(5).</a:t>
            </a: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(2) In this section a “notice of collection” is a notice stating that—</a:t>
            </a:r>
          </a:p>
          <a:p>
            <a:pPr lvl="1">
              <a:spcBef>
                <a:spcPct val="0"/>
              </a:spcBef>
              <a:buFontTx/>
              <a:buNone/>
            </a:pPr>
            <a:r>
              <a:rPr lang="en-GB" altLang="en-US" sz="1400" dirty="0">
                <a:solidFill>
                  <a:srgbClr val="000000"/>
                </a:solidFill>
                <a:latin typeface="Arial" panose="020B0604020202020204" pitchFamily="34" charset="0"/>
              </a:rPr>
              <a:t>(a) the object specified in the notice is available to be collected from the location so specified, and</a:t>
            </a:r>
          </a:p>
          <a:p>
            <a:pPr lvl="1">
              <a:spcBef>
                <a:spcPct val="0"/>
              </a:spcBef>
              <a:buFontTx/>
              <a:buNone/>
            </a:pPr>
            <a:r>
              <a:rPr lang="en-GB" altLang="en-US" sz="1400" dirty="0">
                <a:solidFill>
                  <a:srgbClr val="000000"/>
                </a:solidFill>
                <a:latin typeface="Arial" panose="020B0604020202020204" pitchFamily="34" charset="0"/>
              </a:rPr>
              <a:t>(b) if the object is not collected before the end of the period of three months beginning with the date specified in the notice, the relevant authority will dispose of the object.</a:t>
            </a: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(3) The relevant authority must serve a notice of collection on every person who appears to the authority to be the owner, or one of the owners, of the object.</a:t>
            </a: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(4) The relevant authority may take any other steps it thinks fit to notify every such person that the object is available to be collected.</a:t>
            </a: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(5) If the relevant authority, after taking reasonable steps to do so, is unable to identify any person as owning the object in order to serve a notice of collection, the relevant authority must take such steps as it thinks fit to bring the information contained in the notice of collection to the attention of persons likely to be interested in it.</a:t>
            </a: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(6) If the relevant authority complies with subsection (3) or subsection (5), as the case may be, the relevant authority may, at the end of the period mentioned in subsection (2)(b), dispose of the object in whatever way it thinks fit.</a:t>
            </a: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(7) Any reference in this section to an object seized under subsection (2) or (5) of section 264 includes a reference to anything seized by virtue of subsection (6) of that section.</a:t>
            </a:r>
          </a:p>
        </p:txBody>
      </p:sp>
    </p:spTree>
    <p:custDataLst>
      <p:tags r:id="rId1"/>
    </p:custDataLst>
    <p:extLst>
      <p:ext uri="{BB962C8B-B14F-4D97-AF65-F5344CB8AC3E}">
        <p14:creationId xmlns:p14="http://schemas.microsoft.com/office/powerpoint/2010/main" val="1267984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txBox="1">
            <a:spLocks/>
          </p:cNvSpPr>
          <p:nvPr/>
        </p:nvSpPr>
        <p:spPr>
          <a:xfrm>
            <a:off x="2099556" y="3104964"/>
            <a:ext cx="7992888" cy="648072"/>
          </a:xfrm>
          <a:prstGeom prst="rect">
            <a:avLst/>
          </a:prstGeom>
        </p:spPr>
        <p:txBody>
          <a:bodyPr/>
          <a:lst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fontAlgn="base">
              <a:spcBef>
                <a:spcPct val="0"/>
              </a:spcBef>
              <a:spcAft>
                <a:spcPct val="0"/>
              </a:spcAft>
              <a:defRPr sz="3200">
                <a:solidFill>
                  <a:schemeClr val="tx1"/>
                </a:solidFill>
                <a:latin typeface="Arial" charset="0"/>
                <a:cs typeface="Arial" charset="0"/>
              </a:defRPr>
            </a:lvl6pPr>
            <a:lvl7pPr marL="914400" algn="l" rtl="0" fontAlgn="base">
              <a:spcBef>
                <a:spcPct val="0"/>
              </a:spcBef>
              <a:spcAft>
                <a:spcPct val="0"/>
              </a:spcAft>
              <a:defRPr sz="3200">
                <a:solidFill>
                  <a:schemeClr val="tx1"/>
                </a:solidFill>
                <a:latin typeface="Arial" charset="0"/>
                <a:cs typeface="Arial" charset="0"/>
              </a:defRPr>
            </a:lvl7pPr>
            <a:lvl8pPr marL="1371600" algn="l" rtl="0" fontAlgn="base">
              <a:spcBef>
                <a:spcPct val="0"/>
              </a:spcBef>
              <a:spcAft>
                <a:spcPct val="0"/>
              </a:spcAft>
              <a:defRPr sz="3200">
                <a:solidFill>
                  <a:schemeClr val="tx1"/>
                </a:solidFill>
                <a:latin typeface="Arial" charset="0"/>
                <a:cs typeface="Arial" charset="0"/>
              </a:defRPr>
            </a:lvl8pPr>
            <a:lvl9pPr marL="1828800" algn="l" rtl="0" fontAlgn="base">
              <a:spcBef>
                <a:spcPct val="0"/>
              </a:spcBef>
              <a:spcAft>
                <a:spcPct val="0"/>
              </a:spcAft>
              <a:defRPr sz="3200">
                <a:solidFill>
                  <a:schemeClr val="tx1"/>
                </a:solidFill>
                <a:latin typeface="Arial" charset="0"/>
                <a:cs typeface="Arial" charset="0"/>
              </a:defRPr>
            </a:lvl9pPr>
          </a:lstStyle>
          <a:p>
            <a:r>
              <a:rPr lang="en-GB" altLang="en-US" sz="4000" b="1" dirty="0" smtClean="0">
                <a:solidFill>
                  <a:srgbClr val="00AF41"/>
                </a:solidFill>
              </a:rPr>
              <a:t>SEE NOTICE FOR SECTION 267</a:t>
            </a:r>
          </a:p>
        </p:txBody>
      </p:sp>
    </p:spTree>
    <p:custDataLst>
      <p:tags r:id="rId1"/>
    </p:custDataLst>
    <p:extLst>
      <p:ext uri="{BB962C8B-B14F-4D97-AF65-F5344CB8AC3E}">
        <p14:creationId xmlns:p14="http://schemas.microsoft.com/office/powerpoint/2010/main" val="1491904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548680"/>
            <a:ext cx="10513168" cy="4308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270 Procedure in relation to seizure under section 268 or 269</a:t>
            </a:r>
          </a:p>
          <a:p>
            <a:pPr eaLnBrk="1" hangingPunct="1">
              <a:spcBef>
                <a:spcPct val="0"/>
              </a:spcBef>
              <a:buFontTx/>
              <a:buNone/>
            </a:pPr>
            <a:endParaRPr lang="en-GB" altLang="en-US" sz="1800" b="1" dirty="0">
              <a:solidFill>
                <a:srgbClr val="0070C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(1) An enforcement officer who seizes any property under section 268 or 269 must, if it is reasonably</a:t>
            </a:r>
          </a:p>
          <a:p>
            <a:pPr eaLnBrk="1" hangingPunct="1">
              <a:spcBef>
                <a:spcPct val="0"/>
              </a:spcBef>
              <a:buFontTx/>
              <a:buNone/>
            </a:pPr>
            <a:r>
              <a:rPr lang="en-GB" altLang="en-US" sz="1400" dirty="0">
                <a:solidFill>
                  <a:srgbClr val="000000"/>
                </a:solidFill>
                <a:latin typeface="Arial" panose="020B0604020202020204" pitchFamily="34" charset="0"/>
              </a:rPr>
              <a:t>practicable to do so, serve a notice on each of the following persons—</a:t>
            </a:r>
            <a:endParaRPr lang="en-GB" altLang="en-US" sz="1400" i="1" dirty="0">
              <a:solidFill>
                <a:srgbClr val="000000"/>
              </a:solidFill>
              <a:latin typeface="Arial" panose="020B0604020202020204" pitchFamily="34" charset="0"/>
            </a:endParaRPr>
          </a:p>
          <a:p>
            <a:pPr lvl="1">
              <a:spcBef>
                <a:spcPct val="0"/>
              </a:spcBef>
              <a:buFontTx/>
              <a:buNone/>
            </a:pPr>
            <a:r>
              <a:rPr lang="en-GB" altLang="en-US" sz="1400" dirty="0">
                <a:solidFill>
                  <a:srgbClr val="000000"/>
                </a:solidFill>
                <a:latin typeface="Arial" panose="020B0604020202020204" pitchFamily="34" charset="0"/>
              </a:rPr>
              <a:t>(a) every person who appears to the officer to have been the owner, or one of the owners,</a:t>
            </a:r>
          </a:p>
          <a:p>
            <a:pPr lvl="1">
              <a:spcBef>
                <a:spcPct val="0"/>
              </a:spcBef>
              <a:buFontTx/>
              <a:buNone/>
            </a:pPr>
            <a:r>
              <a:rPr lang="en-GB" altLang="en-US" sz="1400" dirty="0">
                <a:solidFill>
                  <a:srgbClr val="000000"/>
                </a:solidFill>
                <a:latin typeface="Arial" panose="020B0604020202020204" pitchFamily="34" charset="0"/>
              </a:rPr>
              <a:t>of the property at the time of its seizure;</a:t>
            </a:r>
          </a:p>
          <a:p>
            <a:pPr lvl="1">
              <a:spcBef>
                <a:spcPct val="0"/>
              </a:spcBef>
              <a:buFontTx/>
              <a:buNone/>
            </a:pPr>
            <a:r>
              <a:rPr lang="en-GB" altLang="en-US" sz="1400" dirty="0">
                <a:solidFill>
                  <a:srgbClr val="000000"/>
                </a:solidFill>
                <a:latin typeface="Arial" panose="020B0604020202020204" pitchFamily="34" charset="0"/>
              </a:rPr>
              <a:t>(b) in the case of property seized from a vessel, the master, owner and charterer (if any) of the vessel at that time;</a:t>
            </a:r>
          </a:p>
          <a:p>
            <a:pPr lvl="1">
              <a:spcBef>
                <a:spcPct val="0"/>
              </a:spcBef>
              <a:buFontTx/>
              <a:buNone/>
            </a:pPr>
            <a:r>
              <a:rPr lang="en-GB" altLang="en-US" sz="1400" dirty="0">
                <a:solidFill>
                  <a:srgbClr val="000000"/>
                </a:solidFill>
                <a:latin typeface="Arial" panose="020B0604020202020204" pitchFamily="34" charset="0"/>
              </a:rPr>
              <a:t>(c) in the case of property seized from premises, every person who appears to the officer to have been an occupier of the premises at that time;</a:t>
            </a:r>
          </a:p>
          <a:p>
            <a:pPr lvl="1">
              <a:spcBef>
                <a:spcPct val="0"/>
              </a:spcBef>
              <a:buFontTx/>
              <a:buNone/>
            </a:pPr>
            <a:r>
              <a:rPr lang="en-GB" altLang="en-US" sz="1400" dirty="0">
                <a:solidFill>
                  <a:srgbClr val="000000"/>
                </a:solidFill>
                <a:latin typeface="Arial" panose="020B0604020202020204" pitchFamily="34" charset="0"/>
              </a:rPr>
              <a:t>(d) in any other case, the person (if any) from whom the property was seized.</a:t>
            </a: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(2) The notice must state—</a:t>
            </a:r>
          </a:p>
          <a:p>
            <a:pPr lvl="1">
              <a:spcBef>
                <a:spcPct val="0"/>
              </a:spcBef>
              <a:buFontTx/>
              <a:buNone/>
            </a:pPr>
            <a:r>
              <a:rPr lang="en-GB" altLang="en-US" sz="1400" dirty="0">
                <a:solidFill>
                  <a:srgbClr val="000000"/>
                </a:solidFill>
                <a:latin typeface="Arial" panose="020B0604020202020204" pitchFamily="34" charset="0"/>
              </a:rPr>
              <a:t>(a) what has been seized;</a:t>
            </a:r>
          </a:p>
          <a:p>
            <a:pPr lvl="1">
              <a:spcBef>
                <a:spcPct val="0"/>
              </a:spcBef>
              <a:buFontTx/>
              <a:buNone/>
            </a:pPr>
            <a:r>
              <a:rPr lang="en-GB" altLang="en-US" sz="1400" dirty="0">
                <a:solidFill>
                  <a:srgbClr val="000000"/>
                </a:solidFill>
                <a:latin typeface="Arial" panose="020B0604020202020204" pitchFamily="34" charset="0"/>
              </a:rPr>
              <a:t>(b) the reason for its seizure;</a:t>
            </a:r>
          </a:p>
          <a:p>
            <a:pPr lvl="1">
              <a:spcBef>
                <a:spcPct val="0"/>
              </a:spcBef>
              <a:buFontTx/>
              <a:buNone/>
            </a:pPr>
            <a:r>
              <a:rPr lang="en-GB" altLang="en-US" sz="1400" dirty="0">
                <a:solidFill>
                  <a:srgbClr val="000000"/>
                </a:solidFill>
                <a:latin typeface="Arial" panose="020B0604020202020204" pitchFamily="34" charset="0"/>
              </a:rPr>
              <a:t>(c) the offence which the officer believes has been committed;</a:t>
            </a:r>
          </a:p>
          <a:p>
            <a:pPr lvl="1">
              <a:spcBef>
                <a:spcPct val="0"/>
              </a:spcBef>
              <a:buFontTx/>
              <a:buNone/>
            </a:pPr>
            <a:r>
              <a:rPr lang="en-GB" altLang="en-US" sz="1400" dirty="0">
                <a:solidFill>
                  <a:srgbClr val="000000"/>
                </a:solidFill>
                <a:latin typeface="Arial" panose="020B0604020202020204" pitchFamily="34" charset="0"/>
              </a:rPr>
              <a:t>(d) any further action that it is proposed will be taken;</a:t>
            </a:r>
          </a:p>
          <a:p>
            <a:pPr lvl="1">
              <a:spcBef>
                <a:spcPct val="0"/>
              </a:spcBef>
              <a:buFontTx/>
              <a:buNone/>
            </a:pPr>
            <a:r>
              <a:rPr lang="en-GB" altLang="en-US" sz="1400" dirty="0">
                <a:solidFill>
                  <a:srgbClr val="000000"/>
                </a:solidFill>
                <a:latin typeface="Arial" panose="020B0604020202020204" pitchFamily="34" charset="0"/>
              </a:rPr>
              <a:t>(e) that, unless the property is liable to forfeiture under section 275 or 276, it is to be detained until such time as it is released or its forfeiture is ordered by the court.</a:t>
            </a:r>
          </a:p>
          <a:p>
            <a:pPr eaLnBrk="1" hangingPunct="1">
              <a:spcBef>
                <a:spcPct val="0"/>
              </a:spcBef>
              <a:buFontTx/>
              <a:buNone/>
            </a:pPr>
            <a:endParaRPr lang="en-GB" altLang="en-US" sz="1400" dirty="0">
              <a:solidFill>
                <a:srgbClr val="000000"/>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178969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549275"/>
            <a:ext cx="10440913" cy="3385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270 Procedure in relation to seizure under section 268 or 269 (</a:t>
            </a:r>
            <a:r>
              <a:rPr lang="en-GB" altLang="en-US" sz="1800" b="1" dirty="0" err="1">
                <a:solidFill>
                  <a:srgbClr val="0070C0"/>
                </a:solidFill>
                <a:latin typeface="Arial" panose="020B0604020202020204" pitchFamily="34" charset="0"/>
              </a:rPr>
              <a:t>cont</a:t>
            </a:r>
            <a:r>
              <a:rPr lang="en-GB" altLang="en-US" sz="1800" b="1" dirty="0">
                <a:solidFill>
                  <a:srgbClr val="0070C0"/>
                </a:solidFill>
                <a:latin typeface="Arial" panose="020B0604020202020204" pitchFamily="34" charset="0"/>
              </a:rPr>
              <a:t>)</a:t>
            </a: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(3) Subsections (4) and (5) apply in a case where the property was seized following an inspection carried out in exercise of the power conferred by section 264.</a:t>
            </a: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(4) The officer must serve a copy of the report referred to in section 265 on every person falling</a:t>
            </a:r>
          </a:p>
          <a:p>
            <a:pPr eaLnBrk="1" hangingPunct="1">
              <a:spcBef>
                <a:spcPct val="0"/>
              </a:spcBef>
              <a:buFontTx/>
              <a:buNone/>
            </a:pPr>
            <a:r>
              <a:rPr lang="en-GB" altLang="en-US" sz="1400" dirty="0">
                <a:solidFill>
                  <a:srgbClr val="000000"/>
                </a:solidFill>
                <a:latin typeface="Arial" panose="020B0604020202020204" pitchFamily="34" charset="0"/>
              </a:rPr>
              <a:t>within paragraph (a) of subsection (1) above at the same time as the officer serves a notice on that person under this section.</a:t>
            </a:r>
          </a:p>
          <a:p>
            <a:pPr eaLnBrk="1" hangingPunct="1">
              <a:spcBef>
                <a:spcPct val="0"/>
              </a:spcBef>
              <a:buFontTx/>
              <a:buNone/>
            </a:pPr>
            <a:endParaRPr lang="en-GB" altLang="en-US" sz="1400" dirty="0">
              <a:solidFill>
                <a:srgbClr val="000000"/>
              </a:solidFill>
              <a:latin typeface="Arial" panose="020B0604020202020204" pitchFamily="34" charset="0"/>
            </a:endParaRPr>
          </a:p>
          <a:p>
            <a:pPr eaLnBrk="1" hangingPunct="1">
              <a:spcBef>
                <a:spcPct val="0"/>
              </a:spcBef>
              <a:buFontTx/>
              <a:buNone/>
            </a:pPr>
            <a:r>
              <a:rPr lang="en-GB" altLang="en-US" sz="1400" dirty="0">
                <a:solidFill>
                  <a:srgbClr val="000000"/>
                </a:solidFill>
                <a:latin typeface="Arial" panose="020B0604020202020204" pitchFamily="34" charset="0"/>
              </a:rPr>
              <a:t>(5) In a case where the officer, after taking reasonable steps to do so, is unable to identify any person as owning the property—</a:t>
            </a:r>
          </a:p>
          <a:p>
            <a:pPr lvl="1">
              <a:spcBef>
                <a:spcPct val="0"/>
              </a:spcBef>
              <a:buFontTx/>
              <a:buNone/>
            </a:pPr>
            <a:r>
              <a:rPr lang="en-GB" altLang="en-US" sz="1400" dirty="0">
                <a:solidFill>
                  <a:srgbClr val="000000"/>
                </a:solidFill>
                <a:latin typeface="Arial" panose="020B0604020202020204" pitchFamily="34" charset="0"/>
              </a:rPr>
              <a:t>(a) any reference in this section to a requirement to serve a notice on that person is to be read as a reference to a requirement to take such steps as the officer thinks fit to bring the contents of the notice to the attention of persons likely to be interested in it, and</a:t>
            </a:r>
          </a:p>
          <a:p>
            <a:pPr lvl="1">
              <a:spcBef>
                <a:spcPct val="0"/>
              </a:spcBef>
              <a:buFontTx/>
              <a:buNone/>
            </a:pPr>
            <a:r>
              <a:rPr lang="en-GB" altLang="en-US" sz="1400" dirty="0">
                <a:solidFill>
                  <a:srgbClr val="000000"/>
                </a:solidFill>
                <a:latin typeface="Arial" panose="020B0604020202020204" pitchFamily="34" charset="0"/>
              </a:rPr>
              <a:t>(b) the reference in subsection (4) to serving a copy of the report referred to in section 265 is to be read as a reference to taking the steps referred to in subsection (10)(a) of that section.</a:t>
            </a:r>
          </a:p>
        </p:txBody>
      </p:sp>
    </p:spTree>
    <p:custDataLst>
      <p:tags r:id="rId1"/>
    </p:custDataLst>
    <p:extLst>
      <p:ext uri="{BB962C8B-B14F-4D97-AF65-F5344CB8AC3E}">
        <p14:creationId xmlns:p14="http://schemas.microsoft.com/office/powerpoint/2010/main" val="12460430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5"/>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1872</Words>
  <Application>Microsoft Office PowerPoint</Application>
  <PresentationFormat>Widescreen</PresentationFormat>
  <Paragraphs>120</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NOTICES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Defra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Steven Proctor</dc:creator>
  <cp:lastModifiedBy>Belagio, Martin (MMO)</cp:lastModifiedBy>
  <cp:revision>42</cp:revision>
  <dcterms:created xsi:type="dcterms:W3CDTF">2013-02-22T12:19:06Z</dcterms:created>
  <dcterms:modified xsi:type="dcterms:W3CDTF">2019-01-09T13:09:38Z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7F0C88B2-33E2-4625-897A-BAE5383FB680</vt:lpwstr>
  </property>
  <property fmtid="{D5CDD505-2E9C-101B-9397-08002B2CF9AE}" pid="3" name="ArticulatePath">
    <vt:lpwstr>work2</vt:lpwstr>
  </property>
</Properties>
</file>