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notesSlides/notesSlide11.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tags/tag15.xml" ContentType="application/vnd.openxmlformats-officedocument.presentationml.tags+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tags/tag17.xml" ContentType="application/vnd.openxmlformats-officedocument.presentationml.tags+xml"/>
  <Override PartName="/ppt/notesSlides/notesSlide15.xml" ContentType="application/vnd.openxmlformats-officedocument.presentationml.notesSlide+xml"/>
  <Override PartName="/ppt/tags/tag18.xml" ContentType="application/vnd.openxmlformats-officedocument.presentationml.tags+xml"/>
  <Override PartName="/ppt/notesSlides/notesSlide16.xml" ContentType="application/vnd.openxmlformats-officedocument.presentationml.notesSlide+xml"/>
  <Override PartName="/ppt/tags/tag19.xml" ContentType="application/vnd.openxmlformats-officedocument.presentationml.tags+xml"/>
  <Override PartName="/ppt/notesSlides/notesSlide17.xml" ContentType="application/vnd.openxmlformats-officedocument.presentationml.notesSlide+xml"/>
  <Override PartName="/ppt/tags/tag20.xml" ContentType="application/vnd.openxmlformats-officedocument.presentationml.tags+xml"/>
  <Override PartName="/ppt/notesSlides/notesSlide18.xml" ContentType="application/vnd.openxmlformats-officedocument.presentationml.notesSlide+xml"/>
  <Override PartName="/ppt/tags/tag21.xml" ContentType="application/vnd.openxmlformats-officedocument.presentationml.tags+xml"/>
  <Override PartName="/ppt/notesSlides/notesSlide19.xml" ContentType="application/vnd.openxmlformats-officedocument.presentationml.notesSlide+xml"/>
  <Override PartName="/ppt/tags/tag22.xml" ContentType="application/vnd.openxmlformats-officedocument.presentationml.tags+xml"/>
  <Override PartName="/ppt/notesSlides/notesSlide20.xml" ContentType="application/vnd.openxmlformats-officedocument.presentationml.notesSlide+xml"/>
  <Override PartName="/ppt/tags/tag23.xml" ContentType="application/vnd.openxmlformats-officedocument.presentationml.tags+xml"/>
  <Override PartName="/ppt/notesSlides/notesSlide21.xml" ContentType="application/vnd.openxmlformats-officedocument.presentationml.notesSlide+xml"/>
  <Override PartName="/ppt/tags/tag24.xml" ContentType="application/vnd.openxmlformats-officedocument.presentationml.tags+xml"/>
  <Override PartName="/ppt/notesSlides/notesSlide22.xml" ContentType="application/vnd.openxmlformats-officedocument.presentationml.notesSlide+xml"/>
  <Override PartName="/ppt/tags/tag25.xml" ContentType="application/vnd.openxmlformats-officedocument.presentationml.tags+xml"/>
  <Override PartName="/ppt/notesSlides/notesSlide23.xml" ContentType="application/vnd.openxmlformats-officedocument.presentationml.notesSlide+xml"/>
  <Override PartName="/ppt/tags/tag26.xml" ContentType="application/vnd.openxmlformats-officedocument.presentationml.tags+xml"/>
  <Override PartName="/ppt/notesSlides/notesSlide24.xml" ContentType="application/vnd.openxmlformats-officedocument.presentationml.notesSlide+xml"/>
  <Override PartName="/ppt/tags/tag27.xml" ContentType="application/vnd.openxmlformats-officedocument.presentationml.tags+xml"/>
  <Override PartName="/ppt/notesSlides/notesSlide25.xml" ContentType="application/vnd.openxmlformats-officedocument.presentationml.notesSlide+xml"/>
  <Override PartName="/ppt/tags/tag28.xml" ContentType="application/vnd.openxmlformats-officedocument.presentationml.tags+xml"/>
  <Override PartName="/ppt/notesSlides/notesSlide26.xml" ContentType="application/vnd.openxmlformats-officedocument.presentationml.notesSlide+xml"/>
  <Override PartName="/ppt/tags/tag29.xml" ContentType="application/vnd.openxmlformats-officedocument.presentationml.tags+xml"/>
  <Override PartName="/ppt/notesSlides/notesSlide27.xml" ContentType="application/vnd.openxmlformats-officedocument.presentationml.notesSlide+xml"/>
  <Override PartName="/ppt/tags/tag30.xml" ContentType="application/vnd.openxmlformats-officedocument.presentationml.tags+xml"/>
  <Override PartName="/ppt/notesSlides/notesSlide28.xml" ContentType="application/vnd.openxmlformats-officedocument.presentationml.notesSlide+xml"/>
  <Override PartName="/ppt/tags/tag31.xml" ContentType="application/vnd.openxmlformats-officedocument.presentationml.tags+xml"/>
  <Override PartName="/ppt/notesSlides/notesSlide29.xml" ContentType="application/vnd.openxmlformats-officedocument.presentationml.notesSlide+xml"/>
  <Override PartName="/ppt/tags/tag32.xml" ContentType="application/vnd.openxmlformats-officedocument.presentationml.tags+xml"/>
  <Override PartName="/ppt/notesSlides/notesSlide30.xml" ContentType="application/vnd.openxmlformats-officedocument.presentationml.notesSlide+xml"/>
  <Override PartName="/ppt/tags/tag33.xml" ContentType="application/vnd.openxmlformats-officedocument.presentationml.tags+xml"/>
  <Override PartName="/ppt/notesSlides/notesSlide31.xml" ContentType="application/vnd.openxmlformats-officedocument.presentationml.notesSlide+xml"/>
  <Override PartName="/ppt/tags/tag34.xml" ContentType="application/vnd.openxmlformats-officedocument.presentationml.tags+xml"/>
  <Override PartName="/ppt/notesSlides/notesSlide32.xml" ContentType="application/vnd.openxmlformats-officedocument.presentationml.notesSlide+xml"/>
  <Override PartName="/ppt/tags/tag35.xml" ContentType="application/vnd.openxmlformats-officedocument.presentationml.tags+xml"/>
  <Override PartName="/ppt/notesSlides/notesSlide33.xml" ContentType="application/vnd.openxmlformats-officedocument.presentationml.notesSlide+xml"/>
  <Override PartName="/ppt/tags/tag36.xml" ContentType="application/vnd.openxmlformats-officedocument.presentationml.tags+xml"/>
  <Override PartName="/ppt/notesSlides/notesSlide34.xml" ContentType="application/vnd.openxmlformats-officedocument.presentationml.notesSlide+xml"/>
  <Override PartName="/ppt/tags/tag37.xml" ContentType="application/vnd.openxmlformats-officedocument.presentationml.tags+xml"/>
  <Override PartName="/ppt/notesSlides/notesSlide35.xml" ContentType="application/vnd.openxmlformats-officedocument.presentationml.notesSlide+xml"/>
  <Override PartName="/ppt/tags/tag38.xml" ContentType="application/vnd.openxmlformats-officedocument.presentationml.tags+xml"/>
  <Override PartName="/ppt/notesSlides/notesSlide36.xml" ContentType="application/vnd.openxmlformats-officedocument.presentationml.notesSlide+xml"/>
  <Override PartName="/ppt/tags/tag39.xml" ContentType="application/vnd.openxmlformats-officedocument.presentationml.tags+xml"/>
  <Override PartName="/ppt/notesSlides/notesSlide37.xml" ContentType="application/vnd.openxmlformats-officedocument.presentationml.notesSlide+xml"/>
  <Override PartName="/ppt/tags/tag40.xml" ContentType="application/vnd.openxmlformats-officedocument.presentationml.tags+xml"/>
  <Override PartName="/ppt/notesSlides/notesSlide38.xml" ContentType="application/vnd.openxmlformats-officedocument.presentationml.notesSlide+xml"/>
  <Override PartName="/ppt/tags/tag41.xml" ContentType="application/vnd.openxmlformats-officedocument.presentationml.tags+xml"/>
  <Override PartName="/ppt/notesSlides/notesSlide39.xml" ContentType="application/vnd.openxmlformats-officedocument.presentationml.notesSlide+xml"/>
  <Override PartName="/ppt/tags/tag42.xml" ContentType="application/vnd.openxmlformats-officedocument.presentationml.tags+xml"/>
  <Override PartName="/ppt/notesSlides/notesSlide40.xml" ContentType="application/vnd.openxmlformats-officedocument.presentationml.notesSlide+xml"/>
  <Override PartName="/ppt/tags/tag43.xml" ContentType="application/vnd.openxmlformats-officedocument.presentationml.tags+xml"/>
  <Override PartName="/ppt/notesSlides/notesSlide41.xml" ContentType="application/vnd.openxmlformats-officedocument.presentationml.notesSlide+xml"/>
  <Override PartName="/ppt/tags/tag44.xml" ContentType="application/vnd.openxmlformats-officedocument.presentationml.tags+xml"/>
  <Override PartName="/ppt/notesSlides/notesSlide42.xml" ContentType="application/vnd.openxmlformats-officedocument.presentationml.notesSlide+xml"/>
  <Override PartName="/ppt/tags/tag45.xml" ContentType="application/vnd.openxmlformats-officedocument.presentationml.tags+xml"/>
  <Override PartName="/ppt/notesSlides/notesSlide43.xml" ContentType="application/vnd.openxmlformats-officedocument.presentationml.notesSlide+xml"/>
  <Override PartName="/ppt/tags/tag46.xml" ContentType="application/vnd.openxmlformats-officedocument.presentationml.tags+xml"/>
  <Override PartName="/ppt/notesSlides/notesSlide44.xml" ContentType="application/vnd.openxmlformats-officedocument.presentationml.notesSlide+xml"/>
  <Override PartName="/ppt/tags/tag47.xml" ContentType="application/vnd.openxmlformats-officedocument.presentationml.tags+xml"/>
  <Override PartName="/ppt/notesSlides/notesSlide45.xml" ContentType="application/vnd.openxmlformats-officedocument.presentationml.notesSlide+xml"/>
  <Override PartName="/ppt/tags/tag48.xml" ContentType="application/vnd.openxmlformats-officedocument.presentationml.tags+xml"/>
  <Override PartName="/ppt/notesSlides/notesSlide46.xml" ContentType="application/vnd.openxmlformats-officedocument.presentationml.notesSlide+xml"/>
  <Override PartName="/ppt/tags/tag49.xml" ContentType="application/vnd.openxmlformats-officedocument.presentationml.tags+xml"/>
  <Override PartName="/ppt/notesSlides/notesSlide47.xml" ContentType="application/vnd.openxmlformats-officedocument.presentationml.notesSlide+xml"/>
  <Override PartName="/ppt/tags/tag50.xml" ContentType="application/vnd.openxmlformats-officedocument.presentationml.tags+xml"/>
  <Override PartName="/ppt/notesSlides/notesSlide48.xml" ContentType="application/vnd.openxmlformats-officedocument.presentationml.notesSlide+xml"/>
  <Override PartName="/ppt/tags/tag51.xml" ContentType="application/vnd.openxmlformats-officedocument.presentationml.tags+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304" r:id="rId2"/>
    <p:sldId id="258" r:id="rId3"/>
    <p:sldId id="259" r:id="rId4"/>
    <p:sldId id="260" r:id="rId5"/>
    <p:sldId id="257" r:id="rId6"/>
    <p:sldId id="263" r:id="rId7"/>
    <p:sldId id="261" r:id="rId8"/>
    <p:sldId id="262" r:id="rId9"/>
    <p:sldId id="274" r:id="rId10"/>
    <p:sldId id="278" r:id="rId11"/>
    <p:sldId id="305" r:id="rId12"/>
    <p:sldId id="306" r:id="rId13"/>
    <p:sldId id="308" r:id="rId14"/>
    <p:sldId id="309" r:id="rId15"/>
    <p:sldId id="310" r:id="rId16"/>
    <p:sldId id="312" r:id="rId17"/>
    <p:sldId id="314" r:id="rId18"/>
    <p:sldId id="315" r:id="rId19"/>
    <p:sldId id="317" r:id="rId20"/>
    <p:sldId id="318" r:id="rId21"/>
    <p:sldId id="265" r:id="rId22"/>
    <p:sldId id="316" r:id="rId23"/>
    <p:sldId id="266" r:id="rId24"/>
    <p:sldId id="267" r:id="rId25"/>
    <p:sldId id="268" r:id="rId26"/>
    <p:sldId id="269" r:id="rId27"/>
    <p:sldId id="271" r:id="rId28"/>
    <p:sldId id="280" r:id="rId29"/>
    <p:sldId id="319" r:id="rId30"/>
    <p:sldId id="284" r:id="rId31"/>
    <p:sldId id="288" r:id="rId32"/>
    <p:sldId id="289" r:id="rId33"/>
    <p:sldId id="290" r:id="rId34"/>
    <p:sldId id="301" r:id="rId35"/>
    <p:sldId id="291" r:id="rId36"/>
    <p:sldId id="292" r:id="rId37"/>
    <p:sldId id="293" r:id="rId38"/>
    <p:sldId id="294" r:id="rId39"/>
    <p:sldId id="302" r:id="rId40"/>
    <p:sldId id="320" r:id="rId41"/>
    <p:sldId id="321" r:id="rId42"/>
    <p:sldId id="322" r:id="rId43"/>
    <p:sldId id="323" r:id="rId44"/>
    <p:sldId id="324" r:id="rId45"/>
    <p:sldId id="295" r:id="rId46"/>
    <p:sldId id="296" r:id="rId47"/>
    <p:sldId id="297" r:id="rId48"/>
    <p:sldId id="298" r:id="rId49"/>
    <p:sldId id="299" r:id="rId50"/>
    <p:sldId id="300" r:id="rId51"/>
  </p:sldIdLst>
  <p:sldSz cx="9144000" cy="6858000" type="screen4x3"/>
  <p:notesSz cx="6858000" cy="9144000"/>
  <p:custDataLst>
    <p:tags r:id="rId54"/>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A"/>
    <a:srgbClr val="0066CC"/>
    <a:srgbClr val="9966FF"/>
    <a:srgbClr val="FF9900"/>
    <a:srgbClr val="339933"/>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13" autoAdjust="0"/>
  </p:normalViewPr>
  <p:slideViewPr>
    <p:cSldViewPr>
      <p:cViewPr varScale="1">
        <p:scale>
          <a:sx n="119" d="100"/>
          <a:sy n="119" d="100"/>
        </p:scale>
        <p:origin x="137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874"/>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318918-9D38-425E-8100-004418ADF4A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BDB0F60B-F1F0-4A7B-A880-2F104A3918A8}"/>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E795541-5AC4-44A0-B8F9-44BBA853AF99}" type="datetimeFigureOut">
              <a:rPr lang="en-GB"/>
              <a:pPr>
                <a:defRPr/>
              </a:pPr>
              <a:t>17/02/2021</a:t>
            </a:fld>
            <a:endParaRPr lang="en-GB"/>
          </a:p>
        </p:txBody>
      </p:sp>
      <p:sp>
        <p:nvSpPr>
          <p:cNvPr id="4" name="Footer Placeholder 3">
            <a:extLst>
              <a:ext uri="{FF2B5EF4-FFF2-40B4-BE49-F238E27FC236}">
                <a16:creationId xmlns:a16="http://schemas.microsoft.com/office/drawing/2014/main" id="{F9702852-B1D0-4BED-A4C1-1C94BE4CEEC3}"/>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a:extLst>
              <a:ext uri="{FF2B5EF4-FFF2-40B4-BE49-F238E27FC236}">
                <a16:creationId xmlns:a16="http://schemas.microsoft.com/office/drawing/2014/main" id="{9A7D4C7D-BEEF-41E3-960E-D944E7E7DD3B}"/>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9EBE5F6C-1C14-4493-B494-BA7B01668433}"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5A1FCB-9D57-4E65-B141-A5F76392FCD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GB"/>
          </a:p>
        </p:txBody>
      </p:sp>
      <p:sp>
        <p:nvSpPr>
          <p:cNvPr id="3" name="Date Placeholder 2">
            <a:extLst>
              <a:ext uri="{FF2B5EF4-FFF2-40B4-BE49-F238E27FC236}">
                <a16:creationId xmlns:a16="http://schemas.microsoft.com/office/drawing/2014/main" id="{0647A17F-0B87-4234-A234-2EFC2C36522F}"/>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8639D69D-960E-46BE-879E-84A9C0C27FFF}" type="datetimeFigureOut">
              <a:rPr lang="en-GB"/>
              <a:pPr>
                <a:defRPr/>
              </a:pPr>
              <a:t>17/02/2021</a:t>
            </a:fld>
            <a:endParaRPr lang="en-GB"/>
          </a:p>
        </p:txBody>
      </p:sp>
      <p:sp>
        <p:nvSpPr>
          <p:cNvPr id="4" name="Slide Image Placeholder 3">
            <a:extLst>
              <a:ext uri="{FF2B5EF4-FFF2-40B4-BE49-F238E27FC236}">
                <a16:creationId xmlns:a16="http://schemas.microsoft.com/office/drawing/2014/main" id="{93620AB7-6F58-4974-AC6D-F704A6A5FA7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2B6A7D54-73D9-4D80-9CA6-C792F030F7E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D970EC32-45E2-45FB-8EF6-C7BFA9B82DD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73EBEC27-C3B8-422B-ABC5-574B2C17F2F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3A79D24-99E1-4539-A98D-7EE0E01A1141}"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76FB383A-276B-4197-9648-270B1D0EB8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B99BE37C-41B0-4328-9762-E474399C69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59396" name="Slide Number Placeholder 3">
            <a:extLst>
              <a:ext uri="{FF2B5EF4-FFF2-40B4-BE49-F238E27FC236}">
                <a16:creationId xmlns:a16="http://schemas.microsoft.com/office/drawing/2014/main" id="{AB53C180-401C-4899-BD9E-DBAD7DFF53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5E0268B-B3E1-485B-885B-A4D95AA1E4EB}" type="slidenum">
              <a:rPr lang="en-GB" altLang="en-US">
                <a:latin typeface="Arial" panose="020B0604020202020204" pitchFamily="34" charset="0"/>
              </a:rPr>
              <a:pPr eaLnBrk="1" hangingPunct="1">
                <a:spcBef>
                  <a:spcPct val="0"/>
                </a:spcBef>
              </a:pPr>
              <a:t>2</a:t>
            </a:fld>
            <a:endParaRPr lang="en-GB"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68070F19-DE36-4806-AA5D-32F03574A1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E40CCEE0-228C-41E2-9B9C-CF5BBC1C02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7588" name="Slide Number Placeholder 3">
            <a:extLst>
              <a:ext uri="{FF2B5EF4-FFF2-40B4-BE49-F238E27FC236}">
                <a16:creationId xmlns:a16="http://schemas.microsoft.com/office/drawing/2014/main" id="{7AFE0342-3DB8-4E0E-A07F-35C6EB1C24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F330612-DD71-4AF9-8628-4880CE732269}" type="slidenum">
              <a:rPr lang="en-GB" altLang="en-US">
                <a:latin typeface="Arial" panose="020B0604020202020204" pitchFamily="34" charset="0"/>
              </a:rPr>
              <a:pPr eaLnBrk="1" hangingPunct="1">
                <a:spcBef>
                  <a:spcPct val="0"/>
                </a:spcBef>
              </a:pPr>
              <a:t>11</a:t>
            </a:fld>
            <a:endParaRPr lang="en-GB"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B3FDEC5A-2872-4221-9F7D-1CFFD473C4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C2C1D4FC-F186-4BA2-A596-14263C3815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8612" name="Slide Number Placeholder 3">
            <a:extLst>
              <a:ext uri="{FF2B5EF4-FFF2-40B4-BE49-F238E27FC236}">
                <a16:creationId xmlns:a16="http://schemas.microsoft.com/office/drawing/2014/main" id="{C8E750FA-D678-4F2C-A9F3-E125830E3E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7D1B06E-F57A-47CD-8409-B7DBB178E520}" type="slidenum">
              <a:rPr lang="en-GB" altLang="en-US">
                <a:latin typeface="Arial" panose="020B0604020202020204" pitchFamily="34" charset="0"/>
              </a:rPr>
              <a:pPr eaLnBrk="1" hangingPunct="1">
                <a:spcBef>
                  <a:spcPct val="0"/>
                </a:spcBef>
              </a:pPr>
              <a:t>12</a:t>
            </a:fld>
            <a:endParaRPr lang="en-GB"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179487F8-F7D1-4D05-A5AD-ADE657EF1F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7E7E66D2-5857-4682-AB1C-15C65035F9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9636" name="Slide Number Placeholder 3">
            <a:extLst>
              <a:ext uri="{FF2B5EF4-FFF2-40B4-BE49-F238E27FC236}">
                <a16:creationId xmlns:a16="http://schemas.microsoft.com/office/drawing/2014/main" id="{1DA308A3-D089-4099-9AC5-80AC5A2F40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A850AD3-93AF-4D26-8F6E-800B9AF49402}" type="slidenum">
              <a:rPr lang="en-GB" altLang="en-US">
                <a:latin typeface="Arial" panose="020B0604020202020204" pitchFamily="34" charset="0"/>
              </a:rPr>
              <a:pPr eaLnBrk="1" hangingPunct="1">
                <a:spcBef>
                  <a:spcPct val="0"/>
                </a:spcBef>
              </a:pPr>
              <a:t>13</a:t>
            </a:fld>
            <a:endParaRPr lang="en-GB"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EB8BD3AD-586F-49F7-A0F8-836237251A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AE2ECDE3-6F35-412C-A4AD-8B9B4F19BE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0660" name="Slide Number Placeholder 3">
            <a:extLst>
              <a:ext uri="{FF2B5EF4-FFF2-40B4-BE49-F238E27FC236}">
                <a16:creationId xmlns:a16="http://schemas.microsoft.com/office/drawing/2014/main" id="{40A215E0-389F-4082-B83F-47E6CAF847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3C57B39-1DAD-46C2-A5B0-929098AE3C6A}" type="slidenum">
              <a:rPr lang="en-GB" altLang="en-US">
                <a:latin typeface="Arial" panose="020B0604020202020204" pitchFamily="34" charset="0"/>
              </a:rPr>
              <a:pPr eaLnBrk="1" hangingPunct="1">
                <a:spcBef>
                  <a:spcPct val="0"/>
                </a:spcBef>
              </a:pPr>
              <a:t>14</a:t>
            </a:fld>
            <a:endParaRPr lang="en-GB"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1F6399E0-CFA6-4018-91A9-56B80664DA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a:extLst>
              <a:ext uri="{FF2B5EF4-FFF2-40B4-BE49-F238E27FC236}">
                <a16:creationId xmlns:a16="http://schemas.microsoft.com/office/drawing/2014/main" id="{67473A59-3EBB-4D9A-8CC6-A99DD4A19E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1684" name="Slide Number Placeholder 3">
            <a:extLst>
              <a:ext uri="{FF2B5EF4-FFF2-40B4-BE49-F238E27FC236}">
                <a16:creationId xmlns:a16="http://schemas.microsoft.com/office/drawing/2014/main" id="{116FDB24-AE98-4BE8-874F-520E9E1677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157FE0B-3D9B-4843-9F28-B2DA5D328F75}" type="slidenum">
              <a:rPr lang="en-GB" altLang="en-US">
                <a:latin typeface="Arial" panose="020B0604020202020204" pitchFamily="34" charset="0"/>
              </a:rPr>
              <a:pPr eaLnBrk="1" hangingPunct="1">
                <a:spcBef>
                  <a:spcPct val="0"/>
                </a:spcBef>
              </a:pPr>
              <a:t>15</a:t>
            </a:fld>
            <a:endParaRPr lang="en-GB"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EE37E62E-AE00-40E6-A963-AA90A3CAE1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7DF28CCD-D0DA-4972-9214-7A8AA7372F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2708" name="Slide Number Placeholder 3">
            <a:extLst>
              <a:ext uri="{FF2B5EF4-FFF2-40B4-BE49-F238E27FC236}">
                <a16:creationId xmlns:a16="http://schemas.microsoft.com/office/drawing/2014/main" id="{67AB27F3-A6CF-4D4A-93B6-6D595ED600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0DC971D-B18C-42FB-84B6-89F9E4B9FF52}" type="slidenum">
              <a:rPr lang="en-GB" altLang="en-US">
                <a:latin typeface="Arial" panose="020B0604020202020204" pitchFamily="34" charset="0"/>
              </a:rPr>
              <a:pPr eaLnBrk="1" hangingPunct="1">
                <a:spcBef>
                  <a:spcPct val="0"/>
                </a:spcBef>
              </a:pPr>
              <a:t>16</a:t>
            </a:fld>
            <a:endParaRPr lang="en-GB"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D49DCA04-EB8A-4112-B771-1A2C50045E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7107969F-33C3-4687-942A-76972DCB01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3732" name="Slide Number Placeholder 3">
            <a:extLst>
              <a:ext uri="{FF2B5EF4-FFF2-40B4-BE49-F238E27FC236}">
                <a16:creationId xmlns:a16="http://schemas.microsoft.com/office/drawing/2014/main" id="{678C77A6-BB61-40D4-B493-A9E621874B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71A4510-39F6-4357-BE77-BED06D835C11}" type="slidenum">
              <a:rPr lang="en-GB" altLang="en-US">
                <a:latin typeface="Arial" panose="020B0604020202020204" pitchFamily="34" charset="0"/>
              </a:rPr>
              <a:pPr eaLnBrk="1" hangingPunct="1">
                <a:spcBef>
                  <a:spcPct val="0"/>
                </a:spcBef>
              </a:pPr>
              <a:t>17</a:t>
            </a:fld>
            <a:endParaRPr lang="en-GB"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C631FD9A-8EE7-40DB-A88E-1BD13B3A3D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CEDA9626-4E01-4EB1-8521-EA4D7BD3A3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4756" name="Slide Number Placeholder 3">
            <a:extLst>
              <a:ext uri="{FF2B5EF4-FFF2-40B4-BE49-F238E27FC236}">
                <a16:creationId xmlns:a16="http://schemas.microsoft.com/office/drawing/2014/main" id="{218214B1-379F-40C3-A185-78EFFDEA58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296D5EB5-3C58-411A-895E-AABD97729956}" type="slidenum">
              <a:rPr lang="en-GB" altLang="en-US">
                <a:latin typeface="Arial" panose="020B0604020202020204" pitchFamily="34" charset="0"/>
              </a:rPr>
              <a:pPr eaLnBrk="1" hangingPunct="1">
                <a:spcBef>
                  <a:spcPct val="0"/>
                </a:spcBef>
              </a:pPr>
              <a:t>18</a:t>
            </a:fld>
            <a:endParaRPr lang="en-GB"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E1550C36-DD9A-45CC-91F2-0CBD5C31F9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a:extLst>
              <a:ext uri="{FF2B5EF4-FFF2-40B4-BE49-F238E27FC236}">
                <a16:creationId xmlns:a16="http://schemas.microsoft.com/office/drawing/2014/main" id="{6CCD1B75-37EF-4B15-8A8F-BBB5D3DD0D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5780" name="Slide Number Placeholder 3">
            <a:extLst>
              <a:ext uri="{FF2B5EF4-FFF2-40B4-BE49-F238E27FC236}">
                <a16:creationId xmlns:a16="http://schemas.microsoft.com/office/drawing/2014/main" id="{44BBEF27-D6C9-469F-BAF7-85DC3DA8C6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AB051AE-FAB5-46EC-BCD7-D39BB299384D}" type="slidenum">
              <a:rPr lang="en-GB" altLang="en-US">
                <a:latin typeface="Arial" panose="020B0604020202020204" pitchFamily="34" charset="0"/>
              </a:rPr>
              <a:pPr eaLnBrk="1" hangingPunct="1">
                <a:spcBef>
                  <a:spcPct val="0"/>
                </a:spcBef>
              </a:pPr>
              <a:t>19</a:t>
            </a:fld>
            <a:endParaRPr lang="en-GB"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64B19ECA-BDEB-4F5D-B7A8-0302102C5E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D0C14E3B-FB50-4BAB-81E8-C7DE959203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6804" name="Slide Number Placeholder 3">
            <a:extLst>
              <a:ext uri="{FF2B5EF4-FFF2-40B4-BE49-F238E27FC236}">
                <a16:creationId xmlns:a16="http://schemas.microsoft.com/office/drawing/2014/main" id="{26AB9E40-E150-4EB0-B114-172C6098DC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6409E870-9D44-476A-B8FC-CF9BEF0F2B04}" type="slidenum">
              <a:rPr lang="en-GB" altLang="en-US">
                <a:latin typeface="Arial" panose="020B0604020202020204" pitchFamily="34" charset="0"/>
              </a:rPr>
              <a:pPr eaLnBrk="1" hangingPunct="1">
                <a:spcBef>
                  <a:spcPct val="0"/>
                </a:spcBef>
              </a:pPr>
              <a:t>20</a:t>
            </a:fld>
            <a:endParaRPr lang="en-GB"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35070F3A-A6E7-4015-9F24-E5283AAD67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E3AD17FA-8322-453D-A30F-A43AB87C3B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0420" name="Slide Number Placeholder 3">
            <a:extLst>
              <a:ext uri="{FF2B5EF4-FFF2-40B4-BE49-F238E27FC236}">
                <a16:creationId xmlns:a16="http://schemas.microsoft.com/office/drawing/2014/main" id="{2AFF27B7-BAAD-4E46-BAE9-C03DD571E8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A939AD5-73C4-404D-A13B-E41EE318F5BD}" type="slidenum">
              <a:rPr lang="en-GB" altLang="en-US">
                <a:latin typeface="Arial" panose="020B0604020202020204" pitchFamily="34" charset="0"/>
              </a:rPr>
              <a:pPr eaLnBrk="1" hangingPunct="1">
                <a:spcBef>
                  <a:spcPct val="0"/>
                </a:spcBef>
              </a:pPr>
              <a:t>3</a:t>
            </a:fld>
            <a:endParaRPr lang="en-GB"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FAB7514B-DAFD-4EEF-8731-0F25443402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a:extLst>
              <a:ext uri="{FF2B5EF4-FFF2-40B4-BE49-F238E27FC236}">
                <a16:creationId xmlns:a16="http://schemas.microsoft.com/office/drawing/2014/main" id="{A413ECB9-F670-4D18-A0EC-EA781194F6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7828" name="Slide Number Placeholder 3">
            <a:extLst>
              <a:ext uri="{FF2B5EF4-FFF2-40B4-BE49-F238E27FC236}">
                <a16:creationId xmlns:a16="http://schemas.microsoft.com/office/drawing/2014/main" id="{42496292-96BE-438B-BFE2-6BC644C9F7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C50F314-BD50-4C91-BCF8-D44C939C6836}" type="slidenum">
              <a:rPr lang="en-GB" altLang="en-US">
                <a:latin typeface="Arial" panose="020B0604020202020204" pitchFamily="34" charset="0"/>
              </a:rPr>
              <a:pPr eaLnBrk="1" hangingPunct="1">
                <a:spcBef>
                  <a:spcPct val="0"/>
                </a:spcBef>
              </a:pPr>
              <a:t>21</a:t>
            </a:fld>
            <a:endParaRPr lang="en-GB"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E8DF65CB-7BE3-41F2-9496-E35C1B9CE3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DD00DD1F-9761-4AB3-B7C2-047FD34D06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8852" name="Slide Number Placeholder 3">
            <a:extLst>
              <a:ext uri="{FF2B5EF4-FFF2-40B4-BE49-F238E27FC236}">
                <a16:creationId xmlns:a16="http://schemas.microsoft.com/office/drawing/2014/main" id="{A877BFE4-5349-478D-AD86-B3608314A5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F20F34D-FBE5-4FA5-A693-CF1BE406E495}" type="slidenum">
              <a:rPr lang="en-GB" altLang="en-US">
                <a:latin typeface="Arial" panose="020B0604020202020204" pitchFamily="34" charset="0"/>
              </a:rPr>
              <a:pPr eaLnBrk="1" hangingPunct="1">
                <a:spcBef>
                  <a:spcPct val="0"/>
                </a:spcBef>
              </a:pPr>
              <a:t>22</a:t>
            </a:fld>
            <a:endParaRPr lang="en-GB"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F44545F0-B056-427D-AA07-2AAD9D671D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a:extLst>
              <a:ext uri="{FF2B5EF4-FFF2-40B4-BE49-F238E27FC236}">
                <a16:creationId xmlns:a16="http://schemas.microsoft.com/office/drawing/2014/main" id="{E6638888-5696-431C-9790-23091260A5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79876" name="Slide Number Placeholder 3">
            <a:extLst>
              <a:ext uri="{FF2B5EF4-FFF2-40B4-BE49-F238E27FC236}">
                <a16:creationId xmlns:a16="http://schemas.microsoft.com/office/drawing/2014/main" id="{D955B409-3F91-4BB3-87F3-3942700858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C09A0FB-31BF-4994-999D-7CFD0C7FC0F7}" type="slidenum">
              <a:rPr lang="en-GB" altLang="en-US">
                <a:latin typeface="Arial" panose="020B0604020202020204" pitchFamily="34" charset="0"/>
              </a:rPr>
              <a:pPr eaLnBrk="1" hangingPunct="1">
                <a:spcBef>
                  <a:spcPct val="0"/>
                </a:spcBef>
              </a:pPr>
              <a:t>23</a:t>
            </a:fld>
            <a:endParaRPr lang="en-GB"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19747197-878C-4438-A71B-9B1B200B3D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F2330474-69F1-461F-A6F0-1F097995017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0900" name="Slide Number Placeholder 3">
            <a:extLst>
              <a:ext uri="{FF2B5EF4-FFF2-40B4-BE49-F238E27FC236}">
                <a16:creationId xmlns:a16="http://schemas.microsoft.com/office/drawing/2014/main" id="{1D5337CA-749D-45B7-83AD-3E3C9E4178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27BB1488-8B09-4148-9275-1D7978241EE5}" type="slidenum">
              <a:rPr lang="en-GB" altLang="en-US">
                <a:latin typeface="Arial" panose="020B0604020202020204" pitchFamily="34" charset="0"/>
              </a:rPr>
              <a:pPr eaLnBrk="1" hangingPunct="1">
                <a:spcBef>
                  <a:spcPct val="0"/>
                </a:spcBef>
              </a:pPr>
              <a:t>24</a:t>
            </a:fld>
            <a:endParaRPr lang="en-GB"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55668790-C4FE-49CF-BE17-9DB1A03BF4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E694E42F-7DB0-4C93-89F7-543C8693D3E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1924" name="Slide Number Placeholder 3">
            <a:extLst>
              <a:ext uri="{FF2B5EF4-FFF2-40B4-BE49-F238E27FC236}">
                <a16:creationId xmlns:a16="http://schemas.microsoft.com/office/drawing/2014/main" id="{A087653E-8568-4E09-A77C-11188CB538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2BD5A44-B5C9-4931-BFEF-429789CFFB61}" type="slidenum">
              <a:rPr lang="en-GB" altLang="en-US">
                <a:latin typeface="Arial" panose="020B0604020202020204" pitchFamily="34" charset="0"/>
              </a:rPr>
              <a:pPr eaLnBrk="1" hangingPunct="1">
                <a:spcBef>
                  <a:spcPct val="0"/>
                </a:spcBef>
              </a:pPr>
              <a:t>25</a:t>
            </a:fld>
            <a:endParaRPr lang="en-GB"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96E4F04A-05B5-4A28-901D-A6C6428898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4CC66B0C-6F50-49B2-9375-BC4146F962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2948" name="Slide Number Placeholder 3">
            <a:extLst>
              <a:ext uri="{FF2B5EF4-FFF2-40B4-BE49-F238E27FC236}">
                <a16:creationId xmlns:a16="http://schemas.microsoft.com/office/drawing/2014/main" id="{9D5FA39B-DFAB-427B-B5B7-55798002C2B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6744E0A-854F-47D4-A489-9A40D813F159}" type="slidenum">
              <a:rPr lang="en-GB" altLang="en-US">
                <a:latin typeface="Arial" panose="020B0604020202020204" pitchFamily="34" charset="0"/>
              </a:rPr>
              <a:pPr eaLnBrk="1" hangingPunct="1">
                <a:spcBef>
                  <a:spcPct val="0"/>
                </a:spcBef>
              </a:pPr>
              <a:t>26</a:t>
            </a:fld>
            <a:endParaRPr lang="en-GB"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F761E78D-9E00-4CBD-A512-C7D682CCCE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a:extLst>
              <a:ext uri="{FF2B5EF4-FFF2-40B4-BE49-F238E27FC236}">
                <a16:creationId xmlns:a16="http://schemas.microsoft.com/office/drawing/2014/main" id="{BD23CCD6-C574-46B9-90D2-1A373460F1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3972" name="Slide Number Placeholder 3">
            <a:extLst>
              <a:ext uri="{FF2B5EF4-FFF2-40B4-BE49-F238E27FC236}">
                <a16:creationId xmlns:a16="http://schemas.microsoft.com/office/drawing/2014/main" id="{CFCAAD6F-AAAD-4C80-9874-DD7362FFF8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407691A-CCD0-498D-9768-B7997C7506C2}" type="slidenum">
              <a:rPr lang="en-GB" altLang="en-US">
                <a:latin typeface="Arial" panose="020B0604020202020204" pitchFamily="34" charset="0"/>
              </a:rPr>
              <a:pPr eaLnBrk="1" hangingPunct="1">
                <a:spcBef>
                  <a:spcPct val="0"/>
                </a:spcBef>
              </a:pPr>
              <a:t>27</a:t>
            </a:fld>
            <a:endParaRPr lang="en-GB"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F1ED63B9-8627-4395-9D9A-54B9272FC06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13D91C1D-5C74-46F8-B777-97FFCC6AA6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4996" name="Slide Number Placeholder 3">
            <a:extLst>
              <a:ext uri="{FF2B5EF4-FFF2-40B4-BE49-F238E27FC236}">
                <a16:creationId xmlns:a16="http://schemas.microsoft.com/office/drawing/2014/main" id="{AB8A4618-4B31-4217-A7BA-C6F56F4BE4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6F70110B-7E71-4354-BD90-6F2D206CD945}" type="slidenum">
              <a:rPr lang="en-GB" altLang="en-US">
                <a:latin typeface="Arial" panose="020B0604020202020204" pitchFamily="34" charset="0"/>
              </a:rPr>
              <a:pPr eaLnBrk="1" hangingPunct="1">
                <a:spcBef>
                  <a:spcPct val="0"/>
                </a:spcBef>
              </a:pPr>
              <a:t>28</a:t>
            </a:fld>
            <a:endParaRPr lang="en-GB" altLang="en-US">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C0CF858C-5F24-4620-B248-C4ABEB0296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a:extLst>
              <a:ext uri="{FF2B5EF4-FFF2-40B4-BE49-F238E27FC236}">
                <a16:creationId xmlns:a16="http://schemas.microsoft.com/office/drawing/2014/main" id="{E98C4898-82D9-4F16-981E-B7789E7D56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6020" name="Slide Number Placeholder 3">
            <a:extLst>
              <a:ext uri="{FF2B5EF4-FFF2-40B4-BE49-F238E27FC236}">
                <a16:creationId xmlns:a16="http://schemas.microsoft.com/office/drawing/2014/main" id="{9B01FB5E-F93F-4B4C-8D66-555AA1032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E0BBD5D-5404-499C-9A2D-EB437AF2BA5F}" type="slidenum">
              <a:rPr lang="en-GB" altLang="en-US">
                <a:latin typeface="Arial" panose="020B0604020202020204" pitchFamily="34" charset="0"/>
              </a:rPr>
              <a:pPr eaLnBrk="1" hangingPunct="1">
                <a:spcBef>
                  <a:spcPct val="0"/>
                </a:spcBef>
              </a:pPr>
              <a:t>29</a:t>
            </a:fld>
            <a:endParaRPr lang="en-GB" altLang="en-US">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D7301B3A-A357-485C-B1F8-495584A8E3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F9865182-F0B7-4A63-A6DE-8BF6749C3C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7044" name="Slide Number Placeholder 3">
            <a:extLst>
              <a:ext uri="{FF2B5EF4-FFF2-40B4-BE49-F238E27FC236}">
                <a16:creationId xmlns:a16="http://schemas.microsoft.com/office/drawing/2014/main" id="{4D67A835-8E6A-4988-AD9D-A84647B15B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287E919-0E20-488C-B451-DD075449FBDF}" type="slidenum">
              <a:rPr lang="en-GB" altLang="en-US">
                <a:latin typeface="Arial" panose="020B0604020202020204" pitchFamily="34" charset="0"/>
              </a:rPr>
              <a:pPr eaLnBrk="1" hangingPunct="1">
                <a:spcBef>
                  <a:spcPct val="0"/>
                </a:spcBef>
              </a:pPr>
              <a:t>30</a:t>
            </a:fld>
            <a:endParaRPr lang="en-GB"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78CDC2E-6BBE-4A88-A0E2-DD1187D107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9FF4D3D5-20D3-48A0-B537-29CAEC6114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1444" name="Slide Number Placeholder 3">
            <a:extLst>
              <a:ext uri="{FF2B5EF4-FFF2-40B4-BE49-F238E27FC236}">
                <a16:creationId xmlns:a16="http://schemas.microsoft.com/office/drawing/2014/main" id="{63AFEA7E-220C-4BD2-98DB-C6314A987B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46A3915-614D-4E17-94ED-D1DA342A3CD5}" type="slidenum">
              <a:rPr lang="en-GB" altLang="en-US">
                <a:latin typeface="Arial" panose="020B0604020202020204" pitchFamily="34" charset="0"/>
              </a:rPr>
              <a:pPr eaLnBrk="1" hangingPunct="1">
                <a:spcBef>
                  <a:spcPct val="0"/>
                </a:spcBef>
              </a:pPr>
              <a:t>4</a:t>
            </a:fld>
            <a:endParaRPr lang="en-GB" altLang="en-US">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2A90A1AC-65CD-4C0A-8109-DA8534A69D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a:extLst>
              <a:ext uri="{FF2B5EF4-FFF2-40B4-BE49-F238E27FC236}">
                <a16:creationId xmlns:a16="http://schemas.microsoft.com/office/drawing/2014/main" id="{F06AAE2B-FE42-41F0-9238-C6C76E7054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8068" name="Slide Number Placeholder 3">
            <a:extLst>
              <a:ext uri="{FF2B5EF4-FFF2-40B4-BE49-F238E27FC236}">
                <a16:creationId xmlns:a16="http://schemas.microsoft.com/office/drawing/2014/main" id="{D676656D-8BC3-4001-8ED3-66813F62F5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AFF4A3C-67AF-4F43-95F7-D4F2F2BF22AF}" type="slidenum">
              <a:rPr lang="en-GB" altLang="en-US">
                <a:latin typeface="Arial" panose="020B0604020202020204" pitchFamily="34" charset="0"/>
              </a:rPr>
              <a:pPr eaLnBrk="1" hangingPunct="1">
                <a:spcBef>
                  <a:spcPct val="0"/>
                </a:spcBef>
              </a:pPr>
              <a:t>31</a:t>
            </a:fld>
            <a:endParaRPr lang="en-GB" altLang="en-US">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6B2EE926-BAAF-46B5-9D29-6E8A548FA6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78A9F5B7-AF39-45B6-8F4A-1FAC32326D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9092" name="Slide Number Placeholder 3">
            <a:extLst>
              <a:ext uri="{FF2B5EF4-FFF2-40B4-BE49-F238E27FC236}">
                <a16:creationId xmlns:a16="http://schemas.microsoft.com/office/drawing/2014/main" id="{B05B4CC9-6845-4468-AB8B-DA8B0CB38B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2953AA7-37EF-4F7E-ACEA-E0FB04A7517E}" type="slidenum">
              <a:rPr lang="en-GB" altLang="en-US">
                <a:latin typeface="Arial" panose="020B0604020202020204" pitchFamily="34" charset="0"/>
              </a:rPr>
              <a:pPr eaLnBrk="1" hangingPunct="1">
                <a:spcBef>
                  <a:spcPct val="0"/>
                </a:spcBef>
              </a:pPr>
              <a:t>32</a:t>
            </a:fld>
            <a:endParaRPr lang="en-GB" altLang="en-US">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15720330-5406-4819-8F53-A47C92CCFC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a:extLst>
              <a:ext uri="{FF2B5EF4-FFF2-40B4-BE49-F238E27FC236}">
                <a16:creationId xmlns:a16="http://schemas.microsoft.com/office/drawing/2014/main" id="{A005CBA3-2B51-4574-893F-ED0ED875CA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0116" name="Slide Number Placeholder 3">
            <a:extLst>
              <a:ext uri="{FF2B5EF4-FFF2-40B4-BE49-F238E27FC236}">
                <a16:creationId xmlns:a16="http://schemas.microsoft.com/office/drawing/2014/main" id="{45673A57-7E71-4ECB-9103-1D6868B7D5F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621C22E-05F5-4739-BBDF-9612168733AB}" type="slidenum">
              <a:rPr lang="en-GB" altLang="en-US">
                <a:latin typeface="Arial" panose="020B0604020202020204" pitchFamily="34" charset="0"/>
              </a:rPr>
              <a:pPr eaLnBrk="1" hangingPunct="1">
                <a:spcBef>
                  <a:spcPct val="0"/>
                </a:spcBef>
              </a:pPr>
              <a:t>33</a:t>
            </a:fld>
            <a:endParaRPr lang="en-GB" altLang="en-US">
              <a:latin typeface="Arial" panose="020B060402020202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CFBDF5F1-B8B3-47B7-99D7-079A0B4F13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A1E48361-42EA-492E-81B8-DD54979C46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1140" name="Slide Number Placeholder 3">
            <a:extLst>
              <a:ext uri="{FF2B5EF4-FFF2-40B4-BE49-F238E27FC236}">
                <a16:creationId xmlns:a16="http://schemas.microsoft.com/office/drawing/2014/main" id="{763BDD89-8B33-449A-87AE-3B354F8F5D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681513FD-292B-471A-9774-66DDC566CA0C}" type="slidenum">
              <a:rPr lang="en-GB" altLang="en-US">
                <a:latin typeface="Arial" panose="020B0604020202020204" pitchFamily="34" charset="0"/>
              </a:rPr>
              <a:pPr eaLnBrk="1" hangingPunct="1">
                <a:spcBef>
                  <a:spcPct val="0"/>
                </a:spcBef>
              </a:pPr>
              <a:t>34</a:t>
            </a:fld>
            <a:endParaRPr lang="en-GB" altLang="en-US">
              <a:latin typeface="Arial" panose="020B060402020202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7CB3274E-4E64-4DC9-B0B6-1134D7416F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a:extLst>
              <a:ext uri="{FF2B5EF4-FFF2-40B4-BE49-F238E27FC236}">
                <a16:creationId xmlns:a16="http://schemas.microsoft.com/office/drawing/2014/main" id="{F0D9545A-1322-4706-B402-1E227C2381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2164" name="Slide Number Placeholder 3">
            <a:extLst>
              <a:ext uri="{FF2B5EF4-FFF2-40B4-BE49-F238E27FC236}">
                <a16:creationId xmlns:a16="http://schemas.microsoft.com/office/drawing/2014/main" id="{308E001A-A1E6-4FED-B5F9-32815D9CF4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5828D61-DE68-41F5-A07E-B593A4F08096}" type="slidenum">
              <a:rPr lang="en-GB" altLang="en-US">
                <a:latin typeface="Arial" panose="020B0604020202020204" pitchFamily="34" charset="0"/>
              </a:rPr>
              <a:pPr eaLnBrk="1" hangingPunct="1">
                <a:spcBef>
                  <a:spcPct val="0"/>
                </a:spcBef>
              </a:pPr>
              <a:t>35</a:t>
            </a:fld>
            <a:endParaRPr lang="en-GB" altLang="en-US">
              <a:latin typeface="Arial" panose="020B060402020202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0DAE6E9E-7420-406E-8A45-0322CB9F55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98DD4E2A-7B8C-490A-BBE6-7846243700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3188" name="Slide Number Placeholder 3">
            <a:extLst>
              <a:ext uri="{FF2B5EF4-FFF2-40B4-BE49-F238E27FC236}">
                <a16:creationId xmlns:a16="http://schemas.microsoft.com/office/drawing/2014/main" id="{979F5F5E-316C-4643-9D23-2BA84E0D52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E6B9490-F637-4C0A-99AB-0A6E18460420}" type="slidenum">
              <a:rPr lang="en-GB" altLang="en-US">
                <a:latin typeface="Arial" panose="020B0604020202020204" pitchFamily="34" charset="0"/>
              </a:rPr>
              <a:pPr eaLnBrk="1" hangingPunct="1">
                <a:spcBef>
                  <a:spcPct val="0"/>
                </a:spcBef>
              </a:pPr>
              <a:t>36</a:t>
            </a:fld>
            <a:endParaRPr lang="en-GB" altLang="en-US">
              <a:latin typeface="Arial" panose="020B060402020202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a:extLst>
              <a:ext uri="{FF2B5EF4-FFF2-40B4-BE49-F238E27FC236}">
                <a16:creationId xmlns:a16="http://schemas.microsoft.com/office/drawing/2014/main" id="{1BF11D18-671F-41D6-B7AB-B2975DBF01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a:extLst>
              <a:ext uri="{FF2B5EF4-FFF2-40B4-BE49-F238E27FC236}">
                <a16:creationId xmlns:a16="http://schemas.microsoft.com/office/drawing/2014/main" id="{A6FDA15E-A89D-41EE-B795-177443B8A1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4212" name="Slide Number Placeholder 3">
            <a:extLst>
              <a:ext uri="{FF2B5EF4-FFF2-40B4-BE49-F238E27FC236}">
                <a16:creationId xmlns:a16="http://schemas.microsoft.com/office/drawing/2014/main" id="{0136C30D-82D3-44F2-B58B-ADCD6C0935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61CDD4AE-D943-4C9D-A942-081F4E311A52}" type="slidenum">
              <a:rPr lang="en-GB" altLang="en-US">
                <a:latin typeface="Arial" panose="020B0604020202020204" pitchFamily="34" charset="0"/>
              </a:rPr>
              <a:pPr eaLnBrk="1" hangingPunct="1">
                <a:spcBef>
                  <a:spcPct val="0"/>
                </a:spcBef>
              </a:pPr>
              <a:t>37</a:t>
            </a:fld>
            <a:endParaRPr lang="en-GB" altLang="en-US">
              <a:latin typeface="Arial" panose="020B060402020202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B94B404C-E98C-4B17-BC95-76CDA809AC4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2DA66201-3642-40EF-AA7B-C0AD1F8321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5236" name="Slide Number Placeholder 3">
            <a:extLst>
              <a:ext uri="{FF2B5EF4-FFF2-40B4-BE49-F238E27FC236}">
                <a16:creationId xmlns:a16="http://schemas.microsoft.com/office/drawing/2014/main" id="{914523BC-ADC4-450C-9077-B7B7B4666F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2DC6C87-0563-4B23-84C4-1AB64975E2A6}" type="slidenum">
              <a:rPr lang="en-GB" altLang="en-US">
                <a:latin typeface="Arial" panose="020B0604020202020204" pitchFamily="34" charset="0"/>
              </a:rPr>
              <a:pPr eaLnBrk="1" hangingPunct="1">
                <a:spcBef>
                  <a:spcPct val="0"/>
                </a:spcBef>
              </a:pPr>
              <a:t>38</a:t>
            </a:fld>
            <a:endParaRPr lang="en-GB" altLang="en-US">
              <a:latin typeface="Arial" panose="020B060402020202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a:extLst>
              <a:ext uri="{FF2B5EF4-FFF2-40B4-BE49-F238E27FC236}">
                <a16:creationId xmlns:a16="http://schemas.microsoft.com/office/drawing/2014/main" id="{56E1FAA0-E729-4D73-850D-EBEBE75269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a:extLst>
              <a:ext uri="{FF2B5EF4-FFF2-40B4-BE49-F238E27FC236}">
                <a16:creationId xmlns:a16="http://schemas.microsoft.com/office/drawing/2014/main" id="{53E33B5B-ACA9-4AA4-9515-97C46D35F4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6260" name="Slide Number Placeholder 3">
            <a:extLst>
              <a:ext uri="{FF2B5EF4-FFF2-40B4-BE49-F238E27FC236}">
                <a16:creationId xmlns:a16="http://schemas.microsoft.com/office/drawing/2014/main" id="{02071A05-3583-4C77-9BC3-75136DB9A3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EF98678-327F-4BEE-9837-F4624BEFDFFC}" type="slidenum">
              <a:rPr lang="en-GB" altLang="en-US">
                <a:latin typeface="Arial" panose="020B0604020202020204" pitchFamily="34" charset="0"/>
              </a:rPr>
              <a:pPr eaLnBrk="1" hangingPunct="1">
                <a:spcBef>
                  <a:spcPct val="0"/>
                </a:spcBef>
              </a:pPr>
              <a:t>39</a:t>
            </a:fld>
            <a:endParaRPr lang="en-GB" altLang="en-US">
              <a:latin typeface="Arial" panose="020B060402020202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D651B4DF-AC3E-4C40-8210-64B1FD0DE0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0173CAE8-03F1-4AAC-8B59-859F98BCAF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7284" name="Slide Number Placeholder 3">
            <a:extLst>
              <a:ext uri="{FF2B5EF4-FFF2-40B4-BE49-F238E27FC236}">
                <a16:creationId xmlns:a16="http://schemas.microsoft.com/office/drawing/2014/main" id="{92204398-F608-4E1C-81B5-964E2D2102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A07468D-6F03-4173-A7BA-F4776B1E410F}" type="slidenum">
              <a:rPr lang="en-GB" altLang="en-US">
                <a:latin typeface="Arial" panose="020B0604020202020204" pitchFamily="34" charset="0"/>
              </a:rPr>
              <a:pPr eaLnBrk="1" hangingPunct="1">
                <a:spcBef>
                  <a:spcPct val="0"/>
                </a:spcBef>
              </a:pPr>
              <a:t>40</a:t>
            </a:fld>
            <a:endParaRPr lang="en-GB"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8CECA2D6-C78A-4785-80BB-7653698A436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67D2789C-DAAC-4BB8-9A1F-AA1060A92E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2468" name="Slide Number Placeholder 3">
            <a:extLst>
              <a:ext uri="{FF2B5EF4-FFF2-40B4-BE49-F238E27FC236}">
                <a16:creationId xmlns:a16="http://schemas.microsoft.com/office/drawing/2014/main" id="{24274A4E-C3B7-48EA-9A85-15921CF2280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89430F4-E937-4EF4-ACE0-11C13C0EE301}" type="slidenum">
              <a:rPr lang="en-GB" altLang="en-US">
                <a:latin typeface="Arial" panose="020B0604020202020204" pitchFamily="34" charset="0"/>
              </a:rPr>
              <a:pPr eaLnBrk="1" hangingPunct="1">
                <a:spcBef>
                  <a:spcPct val="0"/>
                </a:spcBef>
              </a:pPr>
              <a:t>5</a:t>
            </a:fld>
            <a:endParaRPr lang="en-GB" altLang="en-US">
              <a:latin typeface="Arial" panose="020B060402020202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a:extLst>
              <a:ext uri="{FF2B5EF4-FFF2-40B4-BE49-F238E27FC236}">
                <a16:creationId xmlns:a16="http://schemas.microsoft.com/office/drawing/2014/main" id="{8C1008A6-881E-4C2A-9EB3-9EC57E0665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a:extLst>
              <a:ext uri="{FF2B5EF4-FFF2-40B4-BE49-F238E27FC236}">
                <a16:creationId xmlns:a16="http://schemas.microsoft.com/office/drawing/2014/main" id="{54DB31A9-DD82-4AEB-8DC0-F28FB775BD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8308" name="Slide Number Placeholder 3">
            <a:extLst>
              <a:ext uri="{FF2B5EF4-FFF2-40B4-BE49-F238E27FC236}">
                <a16:creationId xmlns:a16="http://schemas.microsoft.com/office/drawing/2014/main" id="{E7C81179-8C77-480E-8A53-2EC9BDCE19D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5C2AE8C-530E-4DD1-8A76-17CC8D55B5C7}" type="slidenum">
              <a:rPr lang="en-GB" altLang="en-US">
                <a:latin typeface="Arial" panose="020B0604020202020204" pitchFamily="34" charset="0"/>
              </a:rPr>
              <a:pPr eaLnBrk="1" hangingPunct="1">
                <a:spcBef>
                  <a:spcPct val="0"/>
                </a:spcBef>
              </a:pPr>
              <a:t>41</a:t>
            </a:fld>
            <a:endParaRPr lang="en-GB" altLang="en-US">
              <a:latin typeface="Arial" panose="020B060402020202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66C81834-3B3D-49DD-BCD0-5AB0660499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D2832A77-5CCE-4916-8F42-A280C2F30B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9332" name="Slide Number Placeholder 3">
            <a:extLst>
              <a:ext uri="{FF2B5EF4-FFF2-40B4-BE49-F238E27FC236}">
                <a16:creationId xmlns:a16="http://schemas.microsoft.com/office/drawing/2014/main" id="{4533D4E6-1963-4C0E-8A48-DF9070A78E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056A992-E01C-4CBB-98AB-8F469EF49801}" type="slidenum">
              <a:rPr lang="en-GB" altLang="en-US">
                <a:latin typeface="Arial" panose="020B0604020202020204" pitchFamily="34" charset="0"/>
              </a:rPr>
              <a:pPr eaLnBrk="1" hangingPunct="1">
                <a:spcBef>
                  <a:spcPct val="0"/>
                </a:spcBef>
              </a:pPr>
              <a:t>42</a:t>
            </a:fld>
            <a:endParaRPr lang="en-GB" altLang="en-US">
              <a:latin typeface="Arial" panose="020B060402020202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a:extLst>
              <a:ext uri="{FF2B5EF4-FFF2-40B4-BE49-F238E27FC236}">
                <a16:creationId xmlns:a16="http://schemas.microsoft.com/office/drawing/2014/main" id="{DBA10199-3C48-4C91-A039-B0DC5D08EC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a:extLst>
              <a:ext uri="{FF2B5EF4-FFF2-40B4-BE49-F238E27FC236}">
                <a16:creationId xmlns:a16="http://schemas.microsoft.com/office/drawing/2014/main" id="{246B78D4-62F0-4356-88A9-427D4E2116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0356" name="Slide Number Placeholder 3">
            <a:extLst>
              <a:ext uri="{FF2B5EF4-FFF2-40B4-BE49-F238E27FC236}">
                <a16:creationId xmlns:a16="http://schemas.microsoft.com/office/drawing/2014/main" id="{637A4EF6-5A48-4C01-92BD-9E0DB7BD90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AD575D3-066F-469D-9FE6-53F70E012188}" type="slidenum">
              <a:rPr lang="en-GB" altLang="en-US">
                <a:latin typeface="Arial" panose="020B0604020202020204" pitchFamily="34" charset="0"/>
              </a:rPr>
              <a:pPr eaLnBrk="1" hangingPunct="1">
                <a:spcBef>
                  <a:spcPct val="0"/>
                </a:spcBef>
              </a:pPr>
              <a:t>43</a:t>
            </a:fld>
            <a:endParaRPr lang="en-GB" altLang="en-US">
              <a:latin typeface="Arial" panose="020B060402020202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A66809D2-1EC2-47E2-B780-1FA1B9DB27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741C3EA3-5BD4-4571-8B20-2AF665C368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1380" name="Slide Number Placeholder 3">
            <a:extLst>
              <a:ext uri="{FF2B5EF4-FFF2-40B4-BE49-F238E27FC236}">
                <a16:creationId xmlns:a16="http://schemas.microsoft.com/office/drawing/2014/main" id="{B7A5A833-24F4-4BC9-874D-88371146D6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A576A79E-B4CE-4CDC-84AC-B7860413392E}" type="slidenum">
              <a:rPr lang="en-GB" altLang="en-US">
                <a:latin typeface="Arial" panose="020B0604020202020204" pitchFamily="34" charset="0"/>
              </a:rPr>
              <a:pPr eaLnBrk="1" hangingPunct="1">
                <a:spcBef>
                  <a:spcPct val="0"/>
                </a:spcBef>
              </a:pPr>
              <a:t>44</a:t>
            </a:fld>
            <a:endParaRPr lang="en-GB" altLang="en-US">
              <a:latin typeface="Arial" panose="020B060402020202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a:extLst>
              <a:ext uri="{FF2B5EF4-FFF2-40B4-BE49-F238E27FC236}">
                <a16:creationId xmlns:a16="http://schemas.microsoft.com/office/drawing/2014/main" id="{A8FC4082-368B-45CB-98C1-12610A9E466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a:extLst>
              <a:ext uri="{FF2B5EF4-FFF2-40B4-BE49-F238E27FC236}">
                <a16:creationId xmlns:a16="http://schemas.microsoft.com/office/drawing/2014/main" id="{6A16DBEF-79F7-4ED9-9E4C-8D288078E2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2404" name="Slide Number Placeholder 3">
            <a:extLst>
              <a:ext uri="{FF2B5EF4-FFF2-40B4-BE49-F238E27FC236}">
                <a16:creationId xmlns:a16="http://schemas.microsoft.com/office/drawing/2014/main" id="{904FDFB3-B5F3-4702-8F64-BE96A4FEDB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518D1E0-5885-4333-A6A9-8B6487D2FE08}" type="slidenum">
              <a:rPr lang="en-GB" altLang="en-US">
                <a:latin typeface="Arial" panose="020B0604020202020204" pitchFamily="34" charset="0"/>
              </a:rPr>
              <a:pPr eaLnBrk="1" hangingPunct="1">
                <a:spcBef>
                  <a:spcPct val="0"/>
                </a:spcBef>
              </a:pPr>
              <a:t>45</a:t>
            </a:fld>
            <a:endParaRPr lang="en-GB" altLang="en-US">
              <a:latin typeface="Arial" panose="020B060402020202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5E1E05E1-E52B-456C-9AE5-CB38EA0ED3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7DED795B-550B-4B0C-913E-F40E3ADB3A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3428" name="Slide Number Placeholder 3">
            <a:extLst>
              <a:ext uri="{FF2B5EF4-FFF2-40B4-BE49-F238E27FC236}">
                <a16:creationId xmlns:a16="http://schemas.microsoft.com/office/drawing/2014/main" id="{BDB83946-C0DA-4AC8-9DDA-E01660D95D2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2127981-719E-42D2-B012-5A8CF459D2BF}" type="slidenum">
              <a:rPr lang="en-GB" altLang="en-US">
                <a:latin typeface="Arial" panose="020B0604020202020204" pitchFamily="34" charset="0"/>
              </a:rPr>
              <a:pPr eaLnBrk="1" hangingPunct="1">
                <a:spcBef>
                  <a:spcPct val="0"/>
                </a:spcBef>
              </a:pPr>
              <a:t>46</a:t>
            </a:fld>
            <a:endParaRPr lang="en-GB" altLang="en-US">
              <a:latin typeface="Arial" panose="020B060402020202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a:extLst>
              <a:ext uri="{FF2B5EF4-FFF2-40B4-BE49-F238E27FC236}">
                <a16:creationId xmlns:a16="http://schemas.microsoft.com/office/drawing/2014/main" id="{9269556F-E53A-46C3-BB79-C92455A55E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a:extLst>
              <a:ext uri="{FF2B5EF4-FFF2-40B4-BE49-F238E27FC236}">
                <a16:creationId xmlns:a16="http://schemas.microsoft.com/office/drawing/2014/main" id="{43E590E6-AB4B-4D83-B808-15AC403E25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4452" name="Slide Number Placeholder 3">
            <a:extLst>
              <a:ext uri="{FF2B5EF4-FFF2-40B4-BE49-F238E27FC236}">
                <a16:creationId xmlns:a16="http://schemas.microsoft.com/office/drawing/2014/main" id="{BF7B5879-4778-4092-88C2-C2A70A9264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4CCE11D-0992-4701-861F-FC1F1A436370}" type="slidenum">
              <a:rPr lang="en-GB" altLang="en-US">
                <a:latin typeface="Arial" panose="020B0604020202020204" pitchFamily="34" charset="0"/>
              </a:rPr>
              <a:pPr eaLnBrk="1" hangingPunct="1">
                <a:spcBef>
                  <a:spcPct val="0"/>
                </a:spcBef>
              </a:pPr>
              <a:t>47</a:t>
            </a:fld>
            <a:endParaRPr lang="en-GB" altLang="en-US">
              <a:latin typeface="Arial" panose="020B060402020202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F83F5B8B-C7D4-43D7-939B-22DE723FC7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0D63FC1C-522A-48A8-BD69-D5EEAE3498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5476" name="Slide Number Placeholder 3">
            <a:extLst>
              <a:ext uri="{FF2B5EF4-FFF2-40B4-BE49-F238E27FC236}">
                <a16:creationId xmlns:a16="http://schemas.microsoft.com/office/drawing/2014/main" id="{97A166F0-D053-4A2F-BDF7-3760DD25E1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69FCA548-AC40-4028-8533-1A8C72A8C4BA}" type="slidenum">
              <a:rPr lang="en-GB" altLang="en-US">
                <a:latin typeface="Arial" panose="020B0604020202020204" pitchFamily="34" charset="0"/>
              </a:rPr>
              <a:pPr eaLnBrk="1" hangingPunct="1">
                <a:spcBef>
                  <a:spcPct val="0"/>
                </a:spcBef>
              </a:pPr>
              <a:t>48</a:t>
            </a:fld>
            <a:endParaRPr lang="en-GB" altLang="en-US">
              <a:latin typeface="Arial" panose="020B060402020202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a:extLst>
              <a:ext uri="{FF2B5EF4-FFF2-40B4-BE49-F238E27FC236}">
                <a16:creationId xmlns:a16="http://schemas.microsoft.com/office/drawing/2014/main" id="{B227304E-9914-4517-A3B9-7F733F1B24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a:extLst>
              <a:ext uri="{FF2B5EF4-FFF2-40B4-BE49-F238E27FC236}">
                <a16:creationId xmlns:a16="http://schemas.microsoft.com/office/drawing/2014/main" id="{9A39BF97-282C-46D2-A1D0-20CCC3F7B6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6500" name="Slide Number Placeholder 3">
            <a:extLst>
              <a:ext uri="{FF2B5EF4-FFF2-40B4-BE49-F238E27FC236}">
                <a16:creationId xmlns:a16="http://schemas.microsoft.com/office/drawing/2014/main" id="{B9965AF8-3D3B-4A64-83B1-289F3E8EA6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F325B9D-7E52-4A15-9426-37CE2B2A0201}" type="slidenum">
              <a:rPr lang="en-GB" altLang="en-US">
                <a:latin typeface="Arial" panose="020B0604020202020204" pitchFamily="34" charset="0"/>
              </a:rPr>
              <a:pPr eaLnBrk="1" hangingPunct="1">
                <a:spcBef>
                  <a:spcPct val="0"/>
                </a:spcBef>
              </a:pPr>
              <a:t>49</a:t>
            </a:fld>
            <a:endParaRPr lang="en-GB" altLang="en-US">
              <a:latin typeface="Arial" panose="020B0604020202020204"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9C8DD36E-E2B2-43D7-998B-863D6FB87B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0AAC891A-7450-485A-AAA7-9493DD1DF8E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7524" name="Slide Number Placeholder 3">
            <a:extLst>
              <a:ext uri="{FF2B5EF4-FFF2-40B4-BE49-F238E27FC236}">
                <a16:creationId xmlns:a16="http://schemas.microsoft.com/office/drawing/2014/main" id="{6A53909F-8C88-475A-9419-5DEC4180D0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ACF6C2C-8B38-4647-B7CB-F6FEB13AC555}" type="slidenum">
              <a:rPr lang="en-GB" altLang="en-US">
                <a:latin typeface="Arial" panose="020B0604020202020204" pitchFamily="34" charset="0"/>
              </a:rPr>
              <a:pPr eaLnBrk="1" hangingPunct="1">
                <a:spcBef>
                  <a:spcPct val="0"/>
                </a:spcBef>
              </a:pPr>
              <a:t>50</a:t>
            </a:fld>
            <a:endParaRPr lang="en-GB"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1F713352-DF52-4266-8B6B-171F175A9B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73F0DAD5-4AE8-4129-952C-37E664B7C0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3492" name="Slide Number Placeholder 3">
            <a:extLst>
              <a:ext uri="{FF2B5EF4-FFF2-40B4-BE49-F238E27FC236}">
                <a16:creationId xmlns:a16="http://schemas.microsoft.com/office/drawing/2014/main" id="{8B4D8791-6CAB-42B4-A9DF-1E10C0BC22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40144B7-73E7-4F67-8332-31024BDDE82A}" type="slidenum">
              <a:rPr lang="en-GB" altLang="en-US">
                <a:latin typeface="Arial" panose="020B0604020202020204" pitchFamily="34" charset="0"/>
              </a:rPr>
              <a:pPr eaLnBrk="1" hangingPunct="1">
                <a:spcBef>
                  <a:spcPct val="0"/>
                </a:spcBef>
              </a:pPr>
              <a:t>6</a:t>
            </a:fld>
            <a:endParaRPr lang="en-GB"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D42BE28B-C611-4BC4-A295-4563FAEBE9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4301482C-19FB-4E1F-8171-7C3C73A372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4516" name="Slide Number Placeholder 3">
            <a:extLst>
              <a:ext uri="{FF2B5EF4-FFF2-40B4-BE49-F238E27FC236}">
                <a16:creationId xmlns:a16="http://schemas.microsoft.com/office/drawing/2014/main" id="{A48867FE-03DA-48B1-91FB-0823119904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8951879-5CE3-483B-82F4-6124745136F6}" type="slidenum">
              <a:rPr lang="en-GB" altLang="en-US">
                <a:latin typeface="Arial" panose="020B0604020202020204" pitchFamily="34" charset="0"/>
              </a:rPr>
              <a:pPr eaLnBrk="1" hangingPunct="1">
                <a:spcBef>
                  <a:spcPct val="0"/>
                </a:spcBef>
              </a:pPr>
              <a:t>7</a:t>
            </a:fld>
            <a:endParaRPr lang="en-GB"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20D25E67-597B-4651-994C-AE921390D2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DB07AA27-C945-4D36-A92A-A2D6FF3569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5540" name="Slide Number Placeholder 3">
            <a:extLst>
              <a:ext uri="{FF2B5EF4-FFF2-40B4-BE49-F238E27FC236}">
                <a16:creationId xmlns:a16="http://schemas.microsoft.com/office/drawing/2014/main" id="{36745A64-F0BE-4E7A-B469-2FA4FA86FFB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2A09342E-5237-46C7-900D-461B7EDB862F}" type="slidenum">
              <a:rPr lang="en-GB" altLang="en-US">
                <a:latin typeface="Arial" panose="020B0604020202020204" pitchFamily="34" charset="0"/>
              </a:rPr>
              <a:pPr eaLnBrk="1" hangingPunct="1">
                <a:spcBef>
                  <a:spcPct val="0"/>
                </a:spcBef>
              </a:pPr>
              <a:t>8</a:t>
            </a:fld>
            <a:endParaRPr lang="en-GB"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7F0BA67-4E08-408C-9737-9A16B5A2B980}" type="slidenum">
              <a:rPr lang="en-GB" altLang="en-US" smtClean="0">
                <a:latin typeface="Arial" panose="020B0604020202020204" pitchFamily="34" charset="0"/>
              </a:rPr>
              <a:pPr>
                <a:spcBef>
                  <a:spcPct val="0"/>
                </a:spcBef>
              </a:pPr>
              <a:t>9</a:t>
            </a:fld>
            <a:endParaRPr lang="en-GB" altLang="en-US">
              <a:latin typeface="Arial" panose="020B0604020202020204" pitchFamily="34" charset="0"/>
            </a:endParaRPr>
          </a:p>
        </p:txBody>
      </p:sp>
    </p:spTree>
    <p:extLst>
      <p:ext uri="{BB962C8B-B14F-4D97-AF65-F5344CB8AC3E}">
        <p14:creationId xmlns:p14="http://schemas.microsoft.com/office/powerpoint/2010/main" val="2892804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627874CD-4493-4B7A-BAD8-031215FDBF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E6AE329C-834D-4260-A6F1-04CAFB4DEB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6564" name="Slide Number Placeholder 3">
            <a:extLst>
              <a:ext uri="{FF2B5EF4-FFF2-40B4-BE49-F238E27FC236}">
                <a16:creationId xmlns:a16="http://schemas.microsoft.com/office/drawing/2014/main" id="{04A8166F-160E-437F-94F6-FC92F635A7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2046A46D-21C4-46F2-B912-0A095372FB88}" type="slidenum">
              <a:rPr lang="en-GB" altLang="en-US">
                <a:latin typeface="Arial" panose="020B0604020202020204" pitchFamily="34" charset="0"/>
              </a:rPr>
              <a:pPr eaLnBrk="1" hangingPunct="1">
                <a:spcBef>
                  <a:spcPct val="0"/>
                </a:spcBef>
              </a:pPr>
              <a:t>10</a:t>
            </a:fld>
            <a:endParaRPr lang="en-GB"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78F8121-A9E3-4397-805F-50F5D040FFC0}"/>
              </a:ext>
            </a:extLst>
          </p:cNvPr>
          <p:cNvSpPr/>
          <p:nvPr userDrawn="1"/>
        </p:nvSpPr>
        <p:spPr>
          <a:xfrm>
            <a:off x="8893175" y="0"/>
            <a:ext cx="250825" cy="6858000"/>
          </a:xfrm>
          <a:prstGeom prst="rect">
            <a:avLst/>
          </a:prstGeom>
          <a:solidFill>
            <a:srgbClr val="007CBA"/>
          </a:solidFill>
          <a:ln>
            <a:solidFill>
              <a:srgbClr val="007CB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Users\m311386\Desktop\MMO_582_AW.png">
            <a:extLst>
              <a:ext uri="{FF2B5EF4-FFF2-40B4-BE49-F238E27FC236}">
                <a16:creationId xmlns:a16="http://schemas.microsoft.com/office/drawing/2014/main" id="{5C8C5650-F507-45FD-A594-931F8CE711C0}"/>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00038" y="260350"/>
            <a:ext cx="2519362"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6">
            <a:extLst>
              <a:ext uri="{FF2B5EF4-FFF2-40B4-BE49-F238E27FC236}">
                <a16:creationId xmlns:a16="http://schemas.microsoft.com/office/drawing/2014/main" id="{42F2DE78-0F58-49D0-89EC-8CDAA54E92BB}"/>
              </a:ext>
            </a:extLst>
          </p:cNvPr>
          <p:cNvGrpSpPr>
            <a:grpSpLocks/>
          </p:cNvGrpSpPr>
          <p:nvPr userDrawn="1"/>
        </p:nvGrpSpPr>
        <p:grpSpPr bwMode="auto">
          <a:xfrm>
            <a:off x="107950" y="6308725"/>
            <a:ext cx="2898775" cy="490538"/>
            <a:chOff x="88985" y="6309320"/>
            <a:chExt cx="2898839" cy="489776"/>
          </a:xfrm>
        </p:grpSpPr>
        <p:pic>
          <p:nvPicPr>
            <p:cNvPr id="7" name="Picture 7" descr="OCL_P07_F06_Ocean Logo EMS">
              <a:extLst>
                <a:ext uri="{FF2B5EF4-FFF2-40B4-BE49-F238E27FC236}">
                  <a16:creationId xmlns:a16="http://schemas.microsoft.com/office/drawing/2014/main" id="{7501EB13-DB4E-404A-8642-D9AC3C561D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OCL_P07_F05_Ocean Logo QMS">
              <a:extLst>
                <a:ext uri="{FF2B5EF4-FFF2-40B4-BE49-F238E27FC236}">
                  <a16:creationId xmlns:a16="http://schemas.microsoft.com/office/drawing/2014/main" id="{B5963967-5E1B-4DF0-8951-D009DE68204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ctrTitle"/>
          </p:nvPr>
        </p:nvSpPr>
        <p:spPr>
          <a:xfrm>
            <a:off x="395536" y="4149081"/>
            <a:ext cx="8568952" cy="936104"/>
          </a:xfrm>
        </p:spPr>
        <p:txBody>
          <a:bodyPr/>
          <a:lstStyle>
            <a:lvl1pPr>
              <a:defRPr b="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395536" y="5157192"/>
            <a:ext cx="8568952" cy="648072"/>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45408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121B18-81FB-48F1-B386-F4F73DC26363}"/>
              </a:ext>
            </a:extLst>
          </p:cNvPr>
          <p:cNvSpPr/>
          <p:nvPr userDrawn="1"/>
        </p:nvSpPr>
        <p:spPr>
          <a:xfrm>
            <a:off x="8893175" y="0"/>
            <a:ext cx="250825" cy="6858000"/>
          </a:xfrm>
          <a:prstGeom prst="rect">
            <a:avLst/>
          </a:prstGeom>
          <a:solidFill>
            <a:srgbClr val="007CBA"/>
          </a:solidFill>
          <a:ln>
            <a:solidFill>
              <a:srgbClr val="007CB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468313" y="981075"/>
            <a:ext cx="7991475"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091555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99EE510-9F8D-4E14-98C4-E8FFAA1C7BA3}"/>
              </a:ext>
            </a:extLst>
          </p:cNvPr>
          <p:cNvSpPr/>
          <p:nvPr userDrawn="1"/>
        </p:nvSpPr>
        <p:spPr>
          <a:xfrm>
            <a:off x="8893175" y="0"/>
            <a:ext cx="250825" cy="6858000"/>
          </a:xfrm>
          <a:prstGeom prst="rect">
            <a:avLst/>
          </a:prstGeom>
          <a:solidFill>
            <a:srgbClr val="007CBA"/>
          </a:solidFill>
          <a:ln>
            <a:solidFill>
              <a:srgbClr val="007CB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Content Placeholder 2"/>
          <p:cNvSpPr>
            <a:spLocks noGrp="1"/>
          </p:cNvSpPr>
          <p:nvPr>
            <p:ph sz="half" idx="1"/>
          </p:nvPr>
        </p:nvSpPr>
        <p:spPr>
          <a:xfrm>
            <a:off x="457200" y="980728"/>
            <a:ext cx="3970784"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572000" y="980728"/>
            <a:ext cx="3960440"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4"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3133528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474F19F-4AC7-4DBE-B50D-B61BA6B05234}"/>
              </a:ext>
            </a:extLst>
          </p:cNvPr>
          <p:cNvSpPr/>
          <p:nvPr userDrawn="1"/>
        </p:nvSpPr>
        <p:spPr>
          <a:xfrm>
            <a:off x="8893175" y="0"/>
            <a:ext cx="250825" cy="6858000"/>
          </a:xfrm>
          <a:prstGeom prst="rect">
            <a:avLst/>
          </a:prstGeom>
          <a:solidFill>
            <a:srgbClr val="007CBA"/>
          </a:solidFill>
          <a:ln>
            <a:solidFill>
              <a:srgbClr val="007CB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Text Placeholder 2"/>
          <p:cNvSpPr>
            <a:spLocks noGrp="1"/>
          </p:cNvSpPr>
          <p:nvPr>
            <p:ph type="body" idx="1"/>
          </p:nvPr>
        </p:nvSpPr>
        <p:spPr>
          <a:xfrm>
            <a:off x="457200" y="980728"/>
            <a:ext cx="3970784"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p:nvPr>
        </p:nvSpPr>
        <p:spPr>
          <a:xfrm>
            <a:off x="4572000" y="980728"/>
            <a:ext cx="3887415"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2"/>
          <p:cNvSpPr>
            <a:spLocks noGrp="1"/>
          </p:cNvSpPr>
          <p:nvPr>
            <p:ph sz="half" idx="10"/>
          </p:nvPr>
        </p:nvSpPr>
        <p:spPr>
          <a:xfrm>
            <a:off x="457200" y="1772816"/>
            <a:ext cx="3970784"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1" name="Content Placeholder 3"/>
          <p:cNvSpPr>
            <a:spLocks noGrp="1"/>
          </p:cNvSpPr>
          <p:nvPr>
            <p:ph sz="half" idx="2"/>
          </p:nvPr>
        </p:nvSpPr>
        <p:spPr>
          <a:xfrm>
            <a:off x="4572000" y="1772816"/>
            <a:ext cx="3960440"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3"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3240790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E52D813-7163-4FB2-8A26-0A0A16FFEC02}"/>
              </a:ext>
            </a:extLst>
          </p:cNvPr>
          <p:cNvSpPr/>
          <p:nvPr userDrawn="1"/>
        </p:nvSpPr>
        <p:spPr>
          <a:xfrm>
            <a:off x="8893175" y="0"/>
            <a:ext cx="250825" cy="6858000"/>
          </a:xfrm>
          <a:prstGeom prst="rect">
            <a:avLst/>
          </a:prstGeom>
          <a:solidFill>
            <a:srgbClr val="007CBA"/>
          </a:solidFill>
          <a:ln>
            <a:solidFill>
              <a:srgbClr val="007CB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1804059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B2EDCBA-3364-466D-930D-681877579679}"/>
              </a:ext>
            </a:extLst>
          </p:cNvPr>
          <p:cNvSpPr/>
          <p:nvPr userDrawn="1"/>
        </p:nvSpPr>
        <p:spPr>
          <a:xfrm>
            <a:off x="8893175" y="0"/>
            <a:ext cx="250825" cy="6858000"/>
          </a:xfrm>
          <a:prstGeom prst="rect">
            <a:avLst/>
          </a:prstGeom>
          <a:solidFill>
            <a:srgbClr val="007CBA"/>
          </a:solidFill>
          <a:ln>
            <a:solidFill>
              <a:srgbClr val="007CB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extLst>
      <p:ext uri="{BB962C8B-B14F-4D97-AF65-F5344CB8AC3E}">
        <p14:creationId xmlns:p14="http://schemas.microsoft.com/office/powerpoint/2010/main" val="395960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7805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EC617A7-76A4-45BF-8A1D-44852200FAB3}"/>
              </a:ext>
            </a:extLst>
          </p:cNvPr>
          <p:cNvSpPr>
            <a:spLocks noGrp="1"/>
          </p:cNvSpPr>
          <p:nvPr>
            <p:ph type="title"/>
          </p:nvPr>
        </p:nvSpPr>
        <p:spPr bwMode="auto">
          <a:xfrm>
            <a:off x="468313" y="260350"/>
            <a:ext cx="80645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91EFF922-E7B3-4776-8EE5-72407F970253}"/>
              </a:ext>
            </a:extLst>
          </p:cNvPr>
          <p:cNvSpPr>
            <a:spLocks noGrp="1"/>
          </p:cNvSpPr>
          <p:nvPr>
            <p:ph type="body" idx="1"/>
          </p:nvPr>
        </p:nvSpPr>
        <p:spPr bwMode="auto">
          <a:xfrm>
            <a:off x="457200" y="908050"/>
            <a:ext cx="8075613"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4" name="Rectangle 3">
            <a:extLst>
              <a:ext uri="{FF2B5EF4-FFF2-40B4-BE49-F238E27FC236}">
                <a16:creationId xmlns:a16="http://schemas.microsoft.com/office/drawing/2014/main" id="{9AC16AC3-DA30-4CDA-A10C-B3AD38B1FDF4}"/>
              </a:ext>
            </a:extLst>
          </p:cNvPr>
          <p:cNvSpPr/>
          <p:nvPr userDrawn="1"/>
        </p:nvSpPr>
        <p:spPr>
          <a:xfrm>
            <a:off x="8893175" y="0"/>
            <a:ext cx="250825" cy="6858000"/>
          </a:xfrm>
          <a:prstGeom prst="rect">
            <a:avLst/>
          </a:prstGeom>
          <a:solidFill>
            <a:srgbClr val="007CBA"/>
          </a:solidFill>
          <a:ln>
            <a:solidFill>
              <a:srgbClr val="007CB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05" r:id="rId7"/>
  </p:sldLayoutIdLst>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rgbClr val="878800"/>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rgbClr val="878800"/>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rgbClr val="878800"/>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3.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3.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3.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3.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3.xml"/><Relationship Id="rId1" Type="http://schemas.openxmlformats.org/officeDocument/2006/relationships/tags" Target="../tags/tag34.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3.xml"/><Relationship Id="rId1" Type="http://schemas.openxmlformats.org/officeDocument/2006/relationships/tags" Target="../tags/tag35.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3.xml"/><Relationship Id="rId1" Type="http://schemas.openxmlformats.org/officeDocument/2006/relationships/tags" Target="../tags/tag36.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3.xml"/><Relationship Id="rId1" Type="http://schemas.openxmlformats.org/officeDocument/2006/relationships/tags" Target="../tags/tag37.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3.xml"/><Relationship Id="rId1" Type="http://schemas.openxmlformats.org/officeDocument/2006/relationships/tags" Target="../tags/tag38.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3.xml"/><Relationship Id="rId1" Type="http://schemas.openxmlformats.org/officeDocument/2006/relationships/tags" Target="../tags/tag39.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3.xml"/><Relationship Id="rId1" Type="http://schemas.openxmlformats.org/officeDocument/2006/relationships/tags" Target="../tags/tag4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5.xml"/><Relationship Id="rId4" Type="http://schemas.openxmlformats.org/officeDocument/2006/relationships/image" Target="../media/image7.jpeg"/></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3.xml"/><Relationship Id="rId1" Type="http://schemas.openxmlformats.org/officeDocument/2006/relationships/tags" Target="../tags/tag4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3.xml"/><Relationship Id="rId1" Type="http://schemas.openxmlformats.org/officeDocument/2006/relationships/tags" Target="../tags/tag4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3.xml"/><Relationship Id="rId1" Type="http://schemas.openxmlformats.org/officeDocument/2006/relationships/tags" Target="../tags/tag43.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3.xml"/><Relationship Id="rId1" Type="http://schemas.openxmlformats.org/officeDocument/2006/relationships/tags" Target="../tags/tag44.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3.xml"/><Relationship Id="rId1" Type="http://schemas.openxmlformats.org/officeDocument/2006/relationships/tags" Target="../tags/tag45.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3.xml"/><Relationship Id="rId1" Type="http://schemas.openxmlformats.org/officeDocument/2006/relationships/tags" Target="../tags/tag46.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3.xml"/><Relationship Id="rId1" Type="http://schemas.openxmlformats.org/officeDocument/2006/relationships/tags" Target="../tags/tag47.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3.xml"/><Relationship Id="rId1" Type="http://schemas.openxmlformats.org/officeDocument/2006/relationships/tags" Target="../tags/tag48.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3.xml"/><Relationship Id="rId1" Type="http://schemas.openxmlformats.org/officeDocument/2006/relationships/tags" Target="../tags/tag49.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3.xml"/><Relationship Id="rId1" Type="http://schemas.openxmlformats.org/officeDocument/2006/relationships/tags" Target="../tags/tag5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3.xml"/><Relationship Id="rId1" Type="http://schemas.openxmlformats.org/officeDocument/2006/relationships/tags" Target="../tags/tag5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0.xml"/><Relationship Id="rId4" Type="http://schemas.openxmlformats.org/officeDocument/2006/relationships/hyperlink" Target="http://www.lawsociety.org.uk/practice-areas/legal-ai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53A61CF-848E-4CA3-952D-E13DFAFDB5D5}"/>
              </a:ext>
            </a:extLst>
          </p:cNvPr>
          <p:cNvSpPr/>
          <p:nvPr/>
        </p:nvSpPr>
        <p:spPr>
          <a:xfrm>
            <a:off x="0" y="4076700"/>
            <a:ext cx="9144000" cy="1800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195" name="Title 1">
            <a:extLst>
              <a:ext uri="{FF2B5EF4-FFF2-40B4-BE49-F238E27FC236}">
                <a16:creationId xmlns:a16="http://schemas.microsoft.com/office/drawing/2014/main" id="{2ECD4DC8-454A-46D9-8039-7FCBFEAD4E58}"/>
              </a:ext>
            </a:extLst>
          </p:cNvPr>
          <p:cNvSpPr>
            <a:spLocks noGrp="1"/>
          </p:cNvSpPr>
          <p:nvPr>
            <p:ph type="ctrTitle"/>
          </p:nvPr>
        </p:nvSpPr>
        <p:spPr>
          <a:xfrm>
            <a:off x="395288" y="4149725"/>
            <a:ext cx="8569325" cy="935038"/>
          </a:xfrm>
        </p:spPr>
        <p:txBody>
          <a:bodyPr/>
          <a:lstStyle/>
          <a:p>
            <a:pPr eaLnBrk="1" hangingPunct="1"/>
            <a:r>
              <a:rPr lang="en-GB" altLang="en-US"/>
              <a:t>Interviewing</a:t>
            </a:r>
          </a:p>
        </p:txBody>
      </p:sp>
      <p:grpSp>
        <p:nvGrpSpPr>
          <p:cNvPr id="8197" name="Group 5">
            <a:extLst>
              <a:ext uri="{FF2B5EF4-FFF2-40B4-BE49-F238E27FC236}">
                <a16:creationId xmlns:a16="http://schemas.microsoft.com/office/drawing/2014/main" id="{C22C3D15-81B1-47BD-B5ED-37D86B447C7A}"/>
              </a:ext>
            </a:extLst>
          </p:cNvPr>
          <p:cNvGrpSpPr>
            <a:grpSpLocks/>
          </p:cNvGrpSpPr>
          <p:nvPr/>
        </p:nvGrpSpPr>
        <p:grpSpPr bwMode="auto">
          <a:xfrm>
            <a:off x="107950" y="6308725"/>
            <a:ext cx="2898775" cy="490538"/>
            <a:chOff x="88985" y="6309320"/>
            <a:chExt cx="2898839" cy="489776"/>
          </a:xfrm>
        </p:grpSpPr>
        <p:pic>
          <p:nvPicPr>
            <p:cNvPr id="8198" name="Picture 6" descr="OCL_P07_F06_Ocean Logo EMS">
              <a:extLst>
                <a:ext uri="{FF2B5EF4-FFF2-40B4-BE49-F238E27FC236}">
                  <a16:creationId xmlns:a16="http://schemas.microsoft.com/office/drawing/2014/main" id="{9FDA0A1D-F37C-4840-A280-B94026B4FC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7" descr="OCL_P07_F05_Ocean Logo QMS">
              <a:extLst>
                <a:ext uri="{FF2B5EF4-FFF2-40B4-BE49-F238E27FC236}">
                  <a16:creationId xmlns:a16="http://schemas.microsoft.com/office/drawing/2014/main" id="{91A494E8-ED09-4959-B38C-315B63BA16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7">
            <a:extLst>
              <a:ext uri="{FF2B5EF4-FFF2-40B4-BE49-F238E27FC236}">
                <a16:creationId xmlns:a16="http://schemas.microsoft.com/office/drawing/2014/main" id="{23B461DE-3B35-4337-A20C-A5CDBB00CBF5}"/>
              </a:ext>
            </a:extLst>
          </p:cNvPr>
          <p:cNvSpPr txBox="1">
            <a:spLocks noChangeArrowheads="1"/>
          </p:cNvSpPr>
          <p:nvPr/>
        </p:nvSpPr>
        <p:spPr bwMode="auto">
          <a:xfrm>
            <a:off x="179388" y="908050"/>
            <a:ext cx="8496300" cy="560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Legal representatives</a:t>
            </a:r>
          </a:p>
          <a:p>
            <a:pPr eaLnBrk="1" hangingPunct="1">
              <a:spcBef>
                <a:spcPct val="0"/>
              </a:spcBef>
              <a:buClrTx/>
              <a:buFontTx/>
              <a:buNone/>
            </a:pPr>
            <a:endParaRPr lang="en-GB" altLang="en-US" sz="1400"/>
          </a:p>
          <a:p>
            <a:pPr eaLnBrk="1" hangingPunct="1">
              <a:spcBef>
                <a:spcPct val="0"/>
              </a:spcBef>
              <a:buClrTx/>
              <a:buFontTx/>
              <a:buNone/>
            </a:pPr>
            <a:r>
              <a:rPr lang="en-GB" altLang="en-US" sz="2200"/>
              <a:t>Legal reps attend interviews to provide advice to the suspect and protect their legal rights</a:t>
            </a:r>
          </a:p>
          <a:p>
            <a:pPr eaLnBrk="1" hangingPunct="1">
              <a:spcBef>
                <a:spcPct val="0"/>
              </a:spcBef>
              <a:buClrTx/>
              <a:buFontTx/>
              <a:buNone/>
            </a:pPr>
            <a:endParaRPr lang="en-GB" altLang="en-US" sz="1400"/>
          </a:p>
          <a:p>
            <a:pPr eaLnBrk="1" hangingPunct="1">
              <a:spcBef>
                <a:spcPct val="0"/>
              </a:spcBef>
              <a:buClrTx/>
              <a:buFontTx/>
              <a:buNone/>
            </a:pPr>
            <a:r>
              <a:rPr lang="en-GB" altLang="en-US" sz="2200"/>
              <a:t>They are nothing to be feared if you are conducting your interview in accordance with legislation</a:t>
            </a:r>
          </a:p>
          <a:p>
            <a:pPr eaLnBrk="1" hangingPunct="1">
              <a:spcBef>
                <a:spcPct val="0"/>
              </a:spcBef>
              <a:buClrTx/>
              <a:buFontTx/>
              <a:buNone/>
            </a:pPr>
            <a:endParaRPr lang="en-GB" altLang="en-US" sz="1400"/>
          </a:p>
          <a:p>
            <a:pPr eaLnBrk="1" hangingPunct="1">
              <a:spcBef>
                <a:spcPct val="0"/>
              </a:spcBef>
              <a:buClrTx/>
              <a:buFontTx/>
              <a:buNone/>
            </a:pPr>
            <a:r>
              <a:rPr lang="en-GB" altLang="en-US" sz="2200"/>
              <a:t>You should engage professionally with the legal rep as required prior to the interview, and answer any sensible questions they have during the interview</a:t>
            </a:r>
          </a:p>
          <a:p>
            <a:pPr eaLnBrk="1" hangingPunct="1">
              <a:spcBef>
                <a:spcPct val="0"/>
              </a:spcBef>
              <a:buClrTx/>
              <a:buFontTx/>
              <a:buNone/>
            </a:pPr>
            <a:endParaRPr lang="en-GB" altLang="en-US" sz="1400"/>
          </a:p>
          <a:p>
            <a:pPr eaLnBrk="1" hangingPunct="1">
              <a:spcBef>
                <a:spcPct val="0"/>
              </a:spcBef>
              <a:buClrTx/>
              <a:buFontTx/>
              <a:buNone/>
            </a:pPr>
            <a:r>
              <a:rPr lang="en-GB" altLang="en-US" sz="2200"/>
              <a:t>Don’t let them dictate the interview or answer questions on the suspect’s behalf</a:t>
            </a:r>
          </a:p>
          <a:p>
            <a:pPr eaLnBrk="1" hangingPunct="1">
              <a:spcBef>
                <a:spcPct val="0"/>
              </a:spcBef>
              <a:buClrTx/>
              <a:buFontTx/>
              <a:buNone/>
            </a:pPr>
            <a:endParaRPr lang="en-GB" altLang="en-US" sz="1400"/>
          </a:p>
          <a:p>
            <a:pPr eaLnBrk="1" hangingPunct="1">
              <a:spcBef>
                <a:spcPct val="0"/>
              </a:spcBef>
              <a:buClrTx/>
              <a:buFontTx/>
              <a:buNone/>
            </a:pPr>
            <a:r>
              <a:rPr lang="en-GB" altLang="en-US" sz="2200"/>
              <a:t>If a legal rep is being particularly disruptive, you can advise the suspect that they do not have to take their advice; you can even politely warn the legal rep!</a:t>
            </a:r>
          </a:p>
        </p:txBody>
      </p:sp>
      <p:sp>
        <p:nvSpPr>
          <p:cNvPr id="16387" name="Title 1">
            <a:extLst>
              <a:ext uri="{FF2B5EF4-FFF2-40B4-BE49-F238E27FC236}">
                <a16:creationId xmlns:a16="http://schemas.microsoft.com/office/drawing/2014/main" id="{0D23DB68-390B-4C44-975E-58685CB413E9}"/>
              </a:ext>
            </a:extLst>
          </p:cNvPr>
          <p:cNvSpPr>
            <a:spLocks noGrp="1"/>
          </p:cNvSpPr>
          <p:nvPr>
            <p:ph type="title"/>
          </p:nvPr>
        </p:nvSpPr>
        <p:spPr>
          <a:xfrm>
            <a:off x="468313" y="260350"/>
            <a:ext cx="8064500" cy="647700"/>
          </a:xfrm>
        </p:spPr>
        <p:txBody>
          <a:bodyPr/>
          <a:lstStyle/>
          <a:p>
            <a:pPr algn="ctr" eaLnBrk="1" hangingPunct="1"/>
            <a:r>
              <a:rPr lang="en-GB" altLang="en-US" b="1" dirty="0"/>
              <a:t>Interviewing</a:t>
            </a:r>
            <a:endParaRPr lang="en-GB" altLang="en-US" dirty="0"/>
          </a:p>
        </p:txBody>
      </p:sp>
    </p:spTree>
    <p:custDataLst>
      <p:tags r:id="rId1"/>
    </p:custData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7">
            <a:extLst>
              <a:ext uri="{FF2B5EF4-FFF2-40B4-BE49-F238E27FC236}">
                <a16:creationId xmlns:a16="http://schemas.microsoft.com/office/drawing/2014/main" id="{DFCBDE05-CE12-492B-9D58-AD7046218383}"/>
              </a:ext>
            </a:extLst>
          </p:cNvPr>
          <p:cNvSpPr txBox="1">
            <a:spLocks noChangeArrowheads="1"/>
          </p:cNvSpPr>
          <p:nvPr/>
        </p:nvSpPr>
        <p:spPr bwMode="auto">
          <a:xfrm>
            <a:off x="179388" y="908050"/>
            <a:ext cx="8496300" cy="575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Appropriate Adults </a:t>
            </a:r>
          </a:p>
          <a:p>
            <a:pPr eaLnBrk="1" hangingPunct="1">
              <a:spcBef>
                <a:spcPct val="0"/>
              </a:spcBef>
              <a:buClrTx/>
              <a:buFontTx/>
              <a:buNone/>
              <a:defRPr/>
            </a:pPr>
            <a:endParaRPr lang="en-GB" altLang="en-US" sz="1400" dirty="0"/>
          </a:p>
          <a:p>
            <a:pPr eaLnBrk="1" hangingPunct="1">
              <a:spcBef>
                <a:spcPct val="0"/>
              </a:spcBef>
              <a:buClrTx/>
              <a:buFontTx/>
              <a:buNone/>
              <a:defRPr/>
            </a:pPr>
            <a:r>
              <a:rPr lang="en-GB" altLang="en-US" sz="2200" dirty="0"/>
              <a:t>Appropriate  Adults are a safeguard and provide independent support to detainees who are:</a:t>
            </a:r>
          </a:p>
          <a:p>
            <a:pPr eaLnBrk="1" hangingPunct="1">
              <a:spcBef>
                <a:spcPct val="0"/>
              </a:spcBef>
              <a:buClrTx/>
              <a:buFontTx/>
              <a:buNone/>
              <a:defRPr/>
            </a:pPr>
            <a:endParaRPr lang="en-GB" altLang="en-US" sz="2200" dirty="0"/>
          </a:p>
          <a:p>
            <a:pPr marL="342900" indent="-342900" eaLnBrk="1" hangingPunct="1">
              <a:spcBef>
                <a:spcPct val="0"/>
              </a:spcBef>
              <a:buClrTx/>
              <a:defRPr/>
            </a:pPr>
            <a:r>
              <a:rPr lang="en-GB" altLang="en-US" sz="2200" dirty="0"/>
              <a:t>Aged 17 and under</a:t>
            </a:r>
          </a:p>
          <a:p>
            <a:pPr marL="342900" indent="-342900" eaLnBrk="1" hangingPunct="1">
              <a:spcBef>
                <a:spcPct val="0"/>
              </a:spcBef>
              <a:buClrTx/>
              <a:defRPr/>
            </a:pPr>
            <a:r>
              <a:rPr lang="en-GB" altLang="en-US" sz="2200" dirty="0"/>
              <a:t>Maybe mentally disordered or mentally vulnerable </a:t>
            </a:r>
          </a:p>
          <a:p>
            <a:pPr eaLnBrk="1" hangingPunct="1">
              <a:spcBef>
                <a:spcPct val="0"/>
              </a:spcBef>
              <a:buClrTx/>
              <a:buFont typeface="Arial" charset="0"/>
              <a:buNone/>
              <a:defRPr/>
            </a:pPr>
            <a:endParaRPr lang="en-GB" altLang="en-US" sz="2200" dirty="0"/>
          </a:p>
          <a:p>
            <a:pPr eaLnBrk="1" hangingPunct="1">
              <a:spcBef>
                <a:spcPct val="0"/>
              </a:spcBef>
              <a:buClrTx/>
              <a:buFont typeface="Arial" charset="0"/>
              <a:buNone/>
              <a:defRPr/>
            </a:pPr>
            <a:r>
              <a:rPr lang="en-GB" altLang="en-US" sz="2200" dirty="0"/>
              <a:t>They help a suspect to understand what is happening during the interview.</a:t>
            </a:r>
          </a:p>
          <a:p>
            <a:pPr eaLnBrk="1" hangingPunct="1">
              <a:spcBef>
                <a:spcPct val="0"/>
              </a:spcBef>
              <a:buClrTx/>
              <a:buFont typeface="Arial" charset="0"/>
              <a:buNone/>
              <a:defRPr/>
            </a:pPr>
            <a:endParaRPr lang="en-GB" altLang="en-US" sz="2200" dirty="0"/>
          </a:p>
          <a:p>
            <a:pPr eaLnBrk="1" hangingPunct="1">
              <a:spcBef>
                <a:spcPct val="0"/>
              </a:spcBef>
              <a:buClrTx/>
              <a:buFont typeface="Arial" charset="0"/>
              <a:buNone/>
              <a:defRPr/>
            </a:pPr>
            <a:r>
              <a:rPr lang="en-GB" altLang="en-US" sz="2200" dirty="0"/>
              <a:t>They support, advise and assist the suspect.</a:t>
            </a:r>
          </a:p>
          <a:p>
            <a:pPr eaLnBrk="1" hangingPunct="1">
              <a:spcBef>
                <a:spcPct val="0"/>
              </a:spcBef>
              <a:buClrTx/>
              <a:buFont typeface="Arial" charset="0"/>
              <a:buNone/>
              <a:defRPr/>
            </a:pPr>
            <a:endParaRPr lang="en-GB" altLang="en-US" sz="2200" dirty="0"/>
          </a:p>
          <a:p>
            <a:pPr eaLnBrk="1" hangingPunct="1">
              <a:spcBef>
                <a:spcPct val="0"/>
              </a:spcBef>
              <a:buClrTx/>
              <a:buFont typeface="Arial" charset="0"/>
              <a:buNone/>
              <a:defRPr/>
            </a:pPr>
            <a:r>
              <a:rPr lang="en-GB" altLang="en-US" sz="2200" dirty="0"/>
              <a:t>Ensure the police act fairly and support the rights of the detainee</a:t>
            </a:r>
          </a:p>
          <a:p>
            <a:pPr eaLnBrk="1" hangingPunct="1">
              <a:spcBef>
                <a:spcPct val="0"/>
              </a:spcBef>
              <a:buClrTx/>
              <a:buFont typeface="Arial" charset="0"/>
              <a:buNone/>
              <a:defRPr/>
            </a:pPr>
            <a:r>
              <a:rPr lang="en-GB" altLang="en-US" sz="2200" dirty="0"/>
              <a:t>Help communication between the police, suspect and others.</a:t>
            </a:r>
          </a:p>
          <a:p>
            <a:pPr eaLnBrk="1" hangingPunct="1">
              <a:spcBef>
                <a:spcPct val="0"/>
              </a:spcBef>
              <a:buClrTx/>
              <a:buFont typeface="Arial" charset="0"/>
              <a:buNone/>
              <a:defRPr/>
            </a:pPr>
            <a:endParaRPr lang="en-GB" altLang="en-US" sz="2200" dirty="0"/>
          </a:p>
          <a:p>
            <a:pPr eaLnBrk="1" hangingPunct="1">
              <a:spcBef>
                <a:spcPct val="0"/>
              </a:spcBef>
              <a:buClrTx/>
              <a:buFont typeface="Arial" charset="0"/>
              <a:buNone/>
              <a:defRPr/>
            </a:pPr>
            <a:r>
              <a:rPr lang="en-GB" altLang="en-US" sz="2200" dirty="0"/>
              <a:t>They do not provide legal advice. </a:t>
            </a:r>
          </a:p>
        </p:txBody>
      </p:sp>
      <p:sp>
        <p:nvSpPr>
          <p:cNvPr id="17411" name="Title 1">
            <a:extLst>
              <a:ext uri="{FF2B5EF4-FFF2-40B4-BE49-F238E27FC236}">
                <a16:creationId xmlns:a16="http://schemas.microsoft.com/office/drawing/2014/main" id="{4C56C3CD-9E06-4B34-B677-0A81E908DC21}"/>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7">
            <a:extLst>
              <a:ext uri="{FF2B5EF4-FFF2-40B4-BE49-F238E27FC236}">
                <a16:creationId xmlns:a16="http://schemas.microsoft.com/office/drawing/2014/main" id="{E1A121A6-32EB-48A3-B164-81414F052C10}"/>
              </a:ext>
            </a:extLst>
          </p:cNvPr>
          <p:cNvSpPr txBox="1">
            <a:spLocks noChangeArrowheads="1"/>
          </p:cNvSpPr>
          <p:nvPr/>
        </p:nvSpPr>
        <p:spPr bwMode="auto">
          <a:xfrm>
            <a:off x="179388" y="908050"/>
            <a:ext cx="8496300" cy="575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Interpreters</a:t>
            </a:r>
          </a:p>
          <a:p>
            <a:pPr eaLnBrk="1" hangingPunct="1">
              <a:spcBef>
                <a:spcPct val="0"/>
              </a:spcBef>
              <a:buClrTx/>
              <a:buFontTx/>
              <a:buNone/>
            </a:pPr>
            <a:endParaRPr lang="en-GB" altLang="en-US" sz="1400"/>
          </a:p>
          <a:p>
            <a:pPr eaLnBrk="1" hangingPunct="1">
              <a:spcBef>
                <a:spcPct val="0"/>
              </a:spcBef>
              <a:buClrTx/>
              <a:buFontTx/>
              <a:buNone/>
            </a:pPr>
            <a:r>
              <a:rPr lang="en-GB" altLang="en-US" sz="2200"/>
              <a:t>Interpreters are required for interviews where a suspects first language is not English.</a:t>
            </a:r>
          </a:p>
          <a:p>
            <a:pPr eaLnBrk="1" hangingPunct="1">
              <a:spcBef>
                <a:spcPct val="0"/>
              </a:spcBef>
              <a:buClrTx/>
              <a:buFontTx/>
              <a:buNone/>
            </a:pPr>
            <a:endParaRPr lang="en-GB" altLang="en-US" sz="2200"/>
          </a:p>
          <a:p>
            <a:pPr eaLnBrk="1" hangingPunct="1">
              <a:spcBef>
                <a:spcPct val="0"/>
              </a:spcBef>
              <a:buClrTx/>
              <a:buFontTx/>
              <a:buNone/>
            </a:pPr>
            <a:r>
              <a:rPr lang="en-GB" altLang="en-US" sz="2200"/>
              <a:t>An interpreter should translate faithfully what has been said to them. They should not add anything or omit anything.</a:t>
            </a:r>
          </a:p>
          <a:p>
            <a:pPr eaLnBrk="1" hangingPunct="1">
              <a:spcBef>
                <a:spcPct val="0"/>
              </a:spcBef>
              <a:buClrTx/>
              <a:buFontTx/>
              <a:buNone/>
            </a:pPr>
            <a:endParaRPr lang="en-GB" altLang="en-US" sz="2200"/>
          </a:p>
          <a:p>
            <a:pPr eaLnBrk="1" hangingPunct="1">
              <a:spcBef>
                <a:spcPct val="0"/>
              </a:spcBef>
              <a:buClrTx/>
              <a:buFontTx/>
              <a:buNone/>
            </a:pPr>
            <a:r>
              <a:rPr lang="en-GB" altLang="en-US" sz="2200"/>
              <a:t>They can help with cultural understanding of a translation between both the interviewer and the suspect (they should explain this is what they are doing)</a:t>
            </a:r>
          </a:p>
          <a:p>
            <a:pPr eaLnBrk="1" hangingPunct="1">
              <a:spcBef>
                <a:spcPct val="0"/>
              </a:spcBef>
              <a:buClrTx/>
              <a:buFontTx/>
              <a:buNone/>
            </a:pPr>
            <a:endParaRPr lang="en-GB" altLang="en-US" sz="2200"/>
          </a:p>
          <a:p>
            <a:pPr eaLnBrk="1" hangingPunct="1">
              <a:spcBef>
                <a:spcPct val="0"/>
              </a:spcBef>
              <a:buClrTx/>
              <a:buFontTx/>
              <a:buNone/>
            </a:pPr>
            <a:r>
              <a:rPr lang="en-GB" altLang="en-US" sz="2200"/>
              <a:t>An interpreter must be impartial, they should not provide advice to  the suspect. They should not let any personal opinion interfere with the translation.</a:t>
            </a:r>
          </a:p>
          <a:p>
            <a:pPr eaLnBrk="1" hangingPunct="1">
              <a:spcBef>
                <a:spcPct val="0"/>
              </a:spcBef>
              <a:buClrTx/>
              <a:buFontTx/>
              <a:buNone/>
            </a:pPr>
            <a:endParaRPr lang="en-GB" altLang="en-US" sz="2200"/>
          </a:p>
          <a:p>
            <a:pPr eaLnBrk="1" hangingPunct="1">
              <a:spcBef>
                <a:spcPct val="0"/>
              </a:spcBef>
              <a:buClrTx/>
              <a:buFontTx/>
              <a:buNone/>
            </a:pPr>
            <a:endParaRPr lang="en-GB" altLang="en-US" sz="2200"/>
          </a:p>
        </p:txBody>
      </p:sp>
      <p:sp>
        <p:nvSpPr>
          <p:cNvPr id="18435" name="Title 1">
            <a:extLst>
              <a:ext uri="{FF2B5EF4-FFF2-40B4-BE49-F238E27FC236}">
                <a16:creationId xmlns:a16="http://schemas.microsoft.com/office/drawing/2014/main" id="{066F754B-62E0-4DFE-A881-8EBB4120EE5C}"/>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7">
            <a:extLst>
              <a:ext uri="{FF2B5EF4-FFF2-40B4-BE49-F238E27FC236}">
                <a16:creationId xmlns:a16="http://schemas.microsoft.com/office/drawing/2014/main" id="{5799AFAB-6B1F-41AE-9D77-AE442679C7FF}"/>
              </a:ext>
            </a:extLst>
          </p:cNvPr>
          <p:cNvSpPr txBox="1">
            <a:spLocks noChangeArrowheads="1"/>
          </p:cNvSpPr>
          <p:nvPr/>
        </p:nvSpPr>
        <p:spPr bwMode="auto">
          <a:xfrm>
            <a:off x="179388" y="908050"/>
            <a:ext cx="8496300" cy="609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Planning for interview	</a:t>
            </a:r>
          </a:p>
          <a:p>
            <a:pPr eaLnBrk="1" hangingPunct="1">
              <a:spcBef>
                <a:spcPct val="0"/>
              </a:spcBef>
              <a:buClrTx/>
              <a:buFontTx/>
              <a:buNone/>
              <a:defRPr/>
            </a:pPr>
            <a:endParaRPr lang="en-GB" altLang="en-US" sz="1400" dirty="0"/>
          </a:p>
          <a:p>
            <a:pPr eaLnBrk="1" hangingPunct="1">
              <a:spcBef>
                <a:spcPct val="0"/>
              </a:spcBef>
              <a:buClrTx/>
              <a:buFontTx/>
              <a:buNone/>
              <a:defRPr/>
            </a:pPr>
            <a:r>
              <a:rPr lang="en-GB" altLang="en-US" sz="2200" dirty="0"/>
              <a:t>Location</a:t>
            </a:r>
          </a:p>
          <a:p>
            <a:pPr eaLnBrk="1" hangingPunct="1">
              <a:spcBef>
                <a:spcPct val="0"/>
              </a:spcBef>
              <a:buClrTx/>
              <a:buFontTx/>
              <a:buNone/>
              <a:defRPr/>
            </a:pPr>
            <a:endParaRPr lang="en-GB" altLang="en-US" sz="2200" dirty="0"/>
          </a:p>
          <a:p>
            <a:pPr eaLnBrk="1" hangingPunct="1">
              <a:spcBef>
                <a:spcPct val="0"/>
              </a:spcBef>
              <a:buClrTx/>
              <a:buFontTx/>
              <a:buNone/>
              <a:defRPr/>
            </a:pPr>
            <a:r>
              <a:rPr lang="en-GB" altLang="en-US" sz="2200" dirty="0"/>
              <a:t>Where will the interview be held?</a:t>
            </a:r>
          </a:p>
          <a:p>
            <a:pPr eaLnBrk="1" hangingPunct="1">
              <a:spcBef>
                <a:spcPct val="0"/>
              </a:spcBef>
              <a:buClrTx/>
              <a:buFontTx/>
              <a:buNone/>
              <a:defRPr/>
            </a:pPr>
            <a:endParaRPr lang="en-GB" altLang="en-US" sz="2200" dirty="0"/>
          </a:p>
          <a:p>
            <a:pPr marL="342900" indent="-342900" eaLnBrk="1" hangingPunct="1">
              <a:spcBef>
                <a:spcPct val="0"/>
              </a:spcBef>
              <a:buClrTx/>
              <a:defRPr/>
            </a:pPr>
            <a:r>
              <a:rPr lang="en-GB" altLang="en-US" sz="2200" dirty="0"/>
              <a:t>Is it on board the vessel or onsite in response to an immediate offence?</a:t>
            </a:r>
          </a:p>
          <a:p>
            <a:pPr lvl="1" eaLnBrk="1" hangingPunct="1">
              <a:spcBef>
                <a:spcPct val="0"/>
              </a:spcBef>
              <a:buClrTx/>
              <a:defRPr/>
            </a:pPr>
            <a:r>
              <a:rPr lang="en-GB" altLang="en-US" sz="2200" dirty="0"/>
              <a:t>Is there a suitable place on board the vessel or site that would be best?</a:t>
            </a:r>
          </a:p>
          <a:p>
            <a:pPr eaLnBrk="1" hangingPunct="1">
              <a:spcBef>
                <a:spcPct val="0"/>
              </a:spcBef>
              <a:buClrTx/>
              <a:defRPr/>
            </a:pPr>
            <a:endParaRPr lang="en-GB" altLang="en-US" sz="2200" dirty="0"/>
          </a:p>
          <a:p>
            <a:pPr marL="342900" indent="-342900" eaLnBrk="1" hangingPunct="1">
              <a:spcBef>
                <a:spcPct val="0"/>
              </a:spcBef>
              <a:buClrTx/>
              <a:defRPr/>
            </a:pPr>
            <a:r>
              <a:rPr lang="en-GB" altLang="en-US" sz="2200" dirty="0"/>
              <a:t>Is it upon invitation?</a:t>
            </a:r>
          </a:p>
          <a:p>
            <a:pPr lvl="1" eaLnBrk="1" hangingPunct="1">
              <a:spcBef>
                <a:spcPct val="0"/>
              </a:spcBef>
              <a:buClrTx/>
              <a:defRPr/>
            </a:pPr>
            <a:r>
              <a:rPr lang="en-GB" altLang="en-US" sz="2200" dirty="0"/>
              <a:t>Is the office the best location</a:t>
            </a:r>
          </a:p>
          <a:p>
            <a:pPr lvl="1" eaLnBrk="1" hangingPunct="1">
              <a:spcBef>
                <a:spcPct val="0"/>
              </a:spcBef>
              <a:buClrTx/>
              <a:defRPr/>
            </a:pPr>
            <a:r>
              <a:rPr lang="en-GB" altLang="en-US" sz="2200" dirty="0"/>
              <a:t>Is there a location that will make it more likely they will attend?</a:t>
            </a:r>
          </a:p>
          <a:p>
            <a:pPr lvl="2" eaLnBrk="1" hangingPunct="1">
              <a:spcBef>
                <a:spcPct val="0"/>
              </a:spcBef>
              <a:buClrTx/>
              <a:defRPr/>
            </a:pPr>
            <a:r>
              <a:rPr lang="en-GB" altLang="en-US" sz="1800" dirty="0"/>
              <a:t>Could use facilities closer to them such as police stations or other government buildings </a:t>
            </a:r>
          </a:p>
          <a:p>
            <a:pPr eaLnBrk="1" hangingPunct="1">
              <a:spcBef>
                <a:spcPct val="0"/>
              </a:spcBef>
              <a:buClrTx/>
              <a:buFontTx/>
              <a:buNone/>
              <a:defRPr/>
            </a:pPr>
            <a:endParaRPr lang="en-GB" altLang="en-US" sz="2200" dirty="0"/>
          </a:p>
        </p:txBody>
      </p:sp>
      <p:sp>
        <p:nvSpPr>
          <p:cNvPr id="19459" name="Title 1">
            <a:extLst>
              <a:ext uri="{FF2B5EF4-FFF2-40B4-BE49-F238E27FC236}">
                <a16:creationId xmlns:a16="http://schemas.microsoft.com/office/drawing/2014/main" id="{0932BBAB-2585-4BF2-932B-97EDB5A381A8}"/>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7">
            <a:extLst>
              <a:ext uri="{FF2B5EF4-FFF2-40B4-BE49-F238E27FC236}">
                <a16:creationId xmlns:a16="http://schemas.microsoft.com/office/drawing/2014/main" id="{8E0B5798-1B59-49D6-9381-77469A39704F}"/>
              </a:ext>
            </a:extLst>
          </p:cNvPr>
          <p:cNvSpPr txBox="1">
            <a:spLocks noChangeArrowheads="1"/>
          </p:cNvSpPr>
          <p:nvPr/>
        </p:nvSpPr>
        <p:spPr bwMode="auto">
          <a:xfrm>
            <a:off x="179388" y="908050"/>
            <a:ext cx="84963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Planning for interview	</a:t>
            </a:r>
          </a:p>
          <a:p>
            <a:pPr eaLnBrk="1" hangingPunct="1">
              <a:spcBef>
                <a:spcPct val="0"/>
              </a:spcBef>
              <a:buClrTx/>
              <a:buFontTx/>
              <a:buNone/>
            </a:pPr>
            <a:endParaRPr lang="en-GB" altLang="en-US" sz="1400"/>
          </a:p>
          <a:p>
            <a:pPr eaLnBrk="1" hangingPunct="1">
              <a:spcBef>
                <a:spcPct val="0"/>
              </a:spcBef>
              <a:buClrTx/>
              <a:buFontTx/>
              <a:buNone/>
            </a:pPr>
            <a:r>
              <a:rPr lang="en-GB" altLang="en-US" sz="2200"/>
              <a:t>Timing</a:t>
            </a:r>
          </a:p>
          <a:p>
            <a:pPr eaLnBrk="1" hangingPunct="1">
              <a:spcBef>
                <a:spcPct val="0"/>
              </a:spcBef>
              <a:buClrTx/>
              <a:buFontTx/>
              <a:buNone/>
            </a:pPr>
            <a:endParaRPr lang="en-GB" altLang="en-US" sz="2200"/>
          </a:p>
          <a:p>
            <a:pPr eaLnBrk="1" hangingPunct="1">
              <a:spcBef>
                <a:spcPct val="0"/>
              </a:spcBef>
              <a:buClrTx/>
              <a:buFontTx/>
              <a:buNone/>
            </a:pPr>
            <a:r>
              <a:rPr lang="en-GB" altLang="en-US" sz="2200"/>
              <a:t>If the offence is found on an inspection a decision should be made whether to interview them at the time or wait. </a:t>
            </a:r>
          </a:p>
          <a:p>
            <a:pPr eaLnBrk="1" hangingPunct="1">
              <a:spcBef>
                <a:spcPct val="0"/>
              </a:spcBef>
              <a:buClrTx/>
              <a:buFontTx/>
              <a:buNone/>
            </a:pPr>
            <a:endParaRPr lang="en-GB" altLang="en-US" sz="2200"/>
          </a:p>
          <a:p>
            <a:pPr eaLnBrk="1" hangingPunct="1">
              <a:spcBef>
                <a:spcPct val="0"/>
              </a:spcBef>
              <a:buClrTx/>
              <a:buFontTx/>
              <a:buNone/>
            </a:pPr>
            <a:r>
              <a:rPr lang="en-GB" altLang="en-US" sz="2200"/>
              <a:t>If the attendee is invited to interview you should consider if there is a time or day of the week which works better for them. When inviting them give them the option to arrange an alternative date and time. If the timing suits them better they maybe more likely to attend.</a:t>
            </a:r>
          </a:p>
          <a:p>
            <a:pPr eaLnBrk="1" hangingPunct="1">
              <a:spcBef>
                <a:spcPct val="0"/>
              </a:spcBef>
              <a:buClrTx/>
              <a:buFontTx/>
              <a:buNone/>
            </a:pPr>
            <a:endParaRPr lang="en-GB" altLang="en-US" sz="2200"/>
          </a:p>
          <a:p>
            <a:pPr eaLnBrk="1" hangingPunct="1">
              <a:spcBef>
                <a:spcPct val="0"/>
              </a:spcBef>
              <a:buClrTx/>
              <a:buFontTx/>
              <a:buNone/>
            </a:pPr>
            <a:r>
              <a:rPr lang="en-GB" altLang="en-US" sz="2200"/>
              <a:t>Avoid mealtimes</a:t>
            </a:r>
          </a:p>
          <a:p>
            <a:pPr eaLnBrk="1" hangingPunct="1">
              <a:spcBef>
                <a:spcPct val="0"/>
              </a:spcBef>
              <a:buClrTx/>
              <a:buFontTx/>
              <a:buNone/>
            </a:pPr>
            <a:endParaRPr lang="en-GB" altLang="en-US" sz="2200"/>
          </a:p>
          <a:p>
            <a:pPr eaLnBrk="1" hangingPunct="1">
              <a:spcBef>
                <a:spcPct val="0"/>
              </a:spcBef>
              <a:buClrTx/>
              <a:buFontTx/>
              <a:buNone/>
            </a:pPr>
            <a:r>
              <a:rPr lang="en-GB" altLang="en-US" sz="2200"/>
              <a:t>Will it be a long interview and will breaks need to be scheduled? is there somewhere local for them to get food?</a:t>
            </a:r>
          </a:p>
          <a:p>
            <a:pPr eaLnBrk="1" hangingPunct="1">
              <a:spcBef>
                <a:spcPct val="0"/>
              </a:spcBef>
              <a:buClrTx/>
              <a:buFontTx/>
              <a:buNone/>
            </a:pPr>
            <a:endParaRPr lang="en-GB" altLang="en-US" sz="2200"/>
          </a:p>
          <a:p>
            <a:pPr eaLnBrk="1" hangingPunct="1">
              <a:spcBef>
                <a:spcPct val="0"/>
              </a:spcBef>
              <a:buClrTx/>
              <a:buFontTx/>
              <a:buNone/>
            </a:pPr>
            <a:endParaRPr lang="en-GB" altLang="en-US" sz="2200"/>
          </a:p>
          <a:p>
            <a:pPr eaLnBrk="1" hangingPunct="1">
              <a:spcBef>
                <a:spcPct val="0"/>
              </a:spcBef>
              <a:buClrTx/>
              <a:buFontTx/>
              <a:buNone/>
            </a:pPr>
            <a:endParaRPr lang="en-GB" altLang="en-US" sz="1400"/>
          </a:p>
          <a:p>
            <a:pPr eaLnBrk="1" hangingPunct="1">
              <a:spcBef>
                <a:spcPct val="0"/>
              </a:spcBef>
              <a:buClrTx/>
              <a:buFontTx/>
              <a:buNone/>
            </a:pPr>
            <a:endParaRPr lang="en-GB" altLang="en-US" sz="2200"/>
          </a:p>
        </p:txBody>
      </p:sp>
      <p:sp>
        <p:nvSpPr>
          <p:cNvPr id="20483" name="Title 1">
            <a:extLst>
              <a:ext uri="{FF2B5EF4-FFF2-40B4-BE49-F238E27FC236}">
                <a16:creationId xmlns:a16="http://schemas.microsoft.com/office/drawing/2014/main" id="{72821A8B-900C-406F-A5DB-A44CC8479B54}"/>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7">
            <a:extLst>
              <a:ext uri="{FF2B5EF4-FFF2-40B4-BE49-F238E27FC236}">
                <a16:creationId xmlns:a16="http://schemas.microsoft.com/office/drawing/2014/main" id="{27EE324D-73CD-4204-A01D-8F76B7A182BD}"/>
              </a:ext>
            </a:extLst>
          </p:cNvPr>
          <p:cNvSpPr txBox="1">
            <a:spLocks noChangeArrowheads="1"/>
          </p:cNvSpPr>
          <p:nvPr/>
        </p:nvSpPr>
        <p:spPr bwMode="auto">
          <a:xfrm>
            <a:off x="179388" y="908050"/>
            <a:ext cx="8496300" cy="541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Planning for interview	</a:t>
            </a:r>
          </a:p>
          <a:p>
            <a:pPr eaLnBrk="1" hangingPunct="1">
              <a:spcBef>
                <a:spcPct val="0"/>
              </a:spcBef>
              <a:buClrTx/>
              <a:buFontTx/>
              <a:buNone/>
              <a:defRPr/>
            </a:pPr>
            <a:endParaRPr lang="en-GB" altLang="en-US" sz="1400" dirty="0"/>
          </a:p>
          <a:p>
            <a:pPr eaLnBrk="1" hangingPunct="1">
              <a:spcBef>
                <a:spcPct val="0"/>
              </a:spcBef>
              <a:buClrTx/>
              <a:buFontTx/>
              <a:buNone/>
              <a:defRPr/>
            </a:pPr>
            <a:r>
              <a:rPr lang="en-GB" altLang="en-US" sz="2200" b="1" dirty="0"/>
              <a:t>Environmental Conditions</a:t>
            </a:r>
          </a:p>
          <a:p>
            <a:pPr eaLnBrk="1" hangingPunct="1">
              <a:spcBef>
                <a:spcPct val="0"/>
              </a:spcBef>
              <a:buClrTx/>
              <a:buFontTx/>
              <a:buNone/>
              <a:defRPr/>
            </a:pPr>
            <a:endParaRPr lang="en-GB" altLang="en-US" sz="2200" dirty="0"/>
          </a:p>
          <a:p>
            <a:pPr eaLnBrk="1" hangingPunct="1">
              <a:spcBef>
                <a:spcPct val="0"/>
              </a:spcBef>
              <a:buClrTx/>
              <a:buFontTx/>
              <a:buNone/>
              <a:defRPr/>
            </a:pPr>
            <a:r>
              <a:rPr lang="en-GB" altLang="en-US" sz="2200" dirty="0"/>
              <a:t>Notebook Interview</a:t>
            </a:r>
          </a:p>
          <a:p>
            <a:pPr marL="342900" indent="-342900" eaLnBrk="1" hangingPunct="1">
              <a:spcBef>
                <a:spcPct val="0"/>
              </a:spcBef>
              <a:buClrTx/>
              <a:defRPr/>
            </a:pPr>
            <a:r>
              <a:rPr lang="en-GB" altLang="en-US" sz="2200" dirty="0"/>
              <a:t>Find somewhere quiet where there will be little or no disturbance from other people.</a:t>
            </a:r>
          </a:p>
          <a:p>
            <a:pPr eaLnBrk="1" hangingPunct="1">
              <a:spcBef>
                <a:spcPct val="0"/>
              </a:spcBef>
              <a:buClrTx/>
              <a:buFontTx/>
              <a:buNone/>
              <a:defRPr/>
            </a:pPr>
            <a:endParaRPr lang="en-GB" altLang="en-US" sz="2200" dirty="0"/>
          </a:p>
          <a:p>
            <a:pPr eaLnBrk="1" hangingPunct="1">
              <a:spcBef>
                <a:spcPct val="0"/>
              </a:spcBef>
              <a:buClrTx/>
              <a:buFontTx/>
              <a:buNone/>
              <a:defRPr/>
            </a:pPr>
            <a:r>
              <a:rPr lang="en-GB" altLang="en-US" sz="2200" dirty="0"/>
              <a:t>Electronic Interview</a:t>
            </a:r>
          </a:p>
          <a:p>
            <a:pPr marL="342900" indent="-342900" eaLnBrk="1" hangingPunct="1">
              <a:spcBef>
                <a:spcPct val="0"/>
              </a:spcBef>
              <a:buClrTx/>
              <a:defRPr/>
            </a:pPr>
            <a:r>
              <a:rPr lang="en-GB" altLang="en-US" sz="2200" dirty="0"/>
              <a:t>Ensure you have a private room with no distractions.</a:t>
            </a:r>
          </a:p>
          <a:p>
            <a:pPr marL="342900" indent="-342900" eaLnBrk="1" hangingPunct="1">
              <a:spcBef>
                <a:spcPct val="0"/>
              </a:spcBef>
              <a:buClrTx/>
              <a:defRPr/>
            </a:pPr>
            <a:endParaRPr lang="en-GB" altLang="en-US" sz="2200" dirty="0"/>
          </a:p>
          <a:p>
            <a:pPr marL="342900" indent="-342900" eaLnBrk="1" hangingPunct="1">
              <a:spcBef>
                <a:spcPct val="0"/>
              </a:spcBef>
              <a:buClrTx/>
              <a:defRPr/>
            </a:pPr>
            <a:r>
              <a:rPr lang="en-GB" altLang="en-US" sz="2200" dirty="0"/>
              <a:t>The room should be comfortable</a:t>
            </a:r>
          </a:p>
          <a:p>
            <a:pPr marL="342900" indent="-342900" eaLnBrk="1" hangingPunct="1">
              <a:spcBef>
                <a:spcPct val="0"/>
              </a:spcBef>
              <a:buClrTx/>
              <a:defRPr/>
            </a:pPr>
            <a:endParaRPr lang="en-GB" altLang="en-US" sz="2200" dirty="0"/>
          </a:p>
          <a:p>
            <a:pPr marL="342900" indent="-342900" eaLnBrk="1" hangingPunct="1">
              <a:spcBef>
                <a:spcPct val="0"/>
              </a:spcBef>
              <a:buClrTx/>
              <a:defRPr/>
            </a:pPr>
            <a:r>
              <a:rPr lang="en-GB" altLang="en-US" sz="2200" dirty="0"/>
              <a:t>For example if it is hot and stuffy is their air con? Or can you open a door during the breaks to let air in. </a:t>
            </a:r>
          </a:p>
          <a:p>
            <a:pPr eaLnBrk="1" hangingPunct="1">
              <a:spcBef>
                <a:spcPct val="0"/>
              </a:spcBef>
              <a:buClrTx/>
              <a:buFontTx/>
              <a:buNone/>
              <a:defRPr/>
            </a:pPr>
            <a:endParaRPr lang="en-GB" altLang="en-US" sz="2200" dirty="0"/>
          </a:p>
        </p:txBody>
      </p:sp>
      <p:sp>
        <p:nvSpPr>
          <p:cNvPr id="21507" name="Title 1">
            <a:extLst>
              <a:ext uri="{FF2B5EF4-FFF2-40B4-BE49-F238E27FC236}">
                <a16:creationId xmlns:a16="http://schemas.microsoft.com/office/drawing/2014/main" id="{231182FD-1BE0-4C16-A70F-D4B8AC62185A}"/>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7">
            <a:extLst>
              <a:ext uri="{FF2B5EF4-FFF2-40B4-BE49-F238E27FC236}">
                <a16:creationId xmlns:a16="http://schemas.microsoft.com/office/drawing/2014/main" id="{27D52596-D4DF-4723-BB38-449F87D675A4}"/>
              </a:ext>
            </a:extLst>
          </p:cNvPr>
          <p:cNvSpPr txBox="1">
            <a:spLocks noChangeArrowheads="1"/>
          </p:cNvSpPr>
          <p:nvPr/>
        </p:nvSpPr>
        <p:spPr bwMode="auto">
          <a:xfrm>
            <a:off x="179388" y="908050"/>
            <a:ext cx="84963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Planning for interview	</a:t>
            </a:r>
          </a:p>
          <a:p>
            <a:pPr eaLnBrk="1" hangingPunct="1">
              <a:spcBef>
                <a:spcPct val="0"/>
              </a:spcBef>
              <a:buClrTx/>
              <a:buFontTx/>
              <a:buNone/>
            </a:pPr>
            <a:endParaRPr lang="en-GB" altLang="en-US" sz="1400"/>
          </a:p>
          <a:p>
            <a:pPr eaLnBrk="1" hangingPunct="1">
              <a:spcBef>
                <a:spcPct val="0"/>
              </a:spcBef>
              <a:buClrTx/>
              <a:buFontTx/>
              <a:buNone/>
            </a:pPr>
            <a:r>
              <a:rPr lang="en-GB" altLang="en-US" sz="2200"/>
              <a:t>You should have an interview plan</a:t>
            </a:r>
          </a:p>
          <a:p>
            <a:pPr eaLnBrk="1" hangingPunct="1">
              <a:spcBef>
                <a:spcPct val="0"/>
              </a:spcBef>
              <a:buClrTx/>
              <a:buFontTx/>
              <a:buNone/>
            </a:pPr>
            <a:endParaRPr lang="en-GB" altLang="en-US" sz="2200"/>
          </a:p>
          <a:p>
            <a:pPr eaLnBrk="1" hangingPunct="1">
              <a:spcBef>
                <a:spcPct val="0"/>
              </a:spcBef>
              <a:buClrTx/>
              <a:buFontTx/>
              <a:buNone/>
            </a:pPr>
            <a:r>
              <a:rPr lang="en-GB" altLang="en-US" sz="2200"/>
              <a:t>It should cover all areas you wish to ask the suspect about.</a:t>
            </a:r>
          </a:p>
          <a:p>
            <a:pPr eaLnBrk="1" hangingPunct="1">
              <a:spcBef>
                <a:spcPct val="0"/>
              </a:spcBef>
              <a:buClrTx/>
              <a:buFontTx/>
              <a:buNone/>
            </a:pPr>
            <a:endParaRPr lang="en-GB" altLang="en-US" sz="2200"/>
          </a:p>
          <a:p>
            <a:pPr eaLnBrk="1" hangingPunct="1">
              <a:spcBef>
                <a:spcPct val="0"/>
              </a:spcBef>
              <a:buClrTx/>
              <a:buFontTx/>
              <a:buNone/>
            </a:pPr>
            <a:r>
              <a:rPr lang="en-GB" altLang="en-US" sz="2200"/>
              <a:t>You should decide what evidence you will be using in the interview and when you want to show it</a:t>
            </a:r>
          </a:p>
          <a:p>
            <a:pPr eaLnBrk="1" hangingPunct="1">
              <a:spcBef>
                <a:spcPct val="0"/>
              </a:spcBef>
              <a:buClrTx/>
              <a:buFontTx/>
              <a:buNone/>
            </a:pPr>
            <a:endParaRPr lang="en-GB" altLang="en-US" sz="2200"/>
          </a:p>
          <a:p>
            <a:pPr eaLnBrk="1" hangingPunct="1">
              <a:spcBef>
                <a:spcPct val="0"/>
              </a:spcBef>
              <a:buClrTx/>
              <a:buFontTx/>
              <a:buNone/>
            </a:pPr>
            <a:r>
              <a:rPr lang="en-GB" altLang="en-US" sz="2200"/>
              <a:t>It should be logically laid out </a:t>
            </a:r>
            <a:r>
              <a:rPr lang="en-GB" altLang="en-US" sz="1400"/>
              <a:t>(depending on how the interview goes may affect how rigidly you stick to the plan)</a:t>
            </a:r>
          </a:p>
          <a:p>
            <a:pPr eaLnBrk="1" hangingPunct="1">
              <a:spcBef>
                <a:spcPct val="0"/>
              </a:spcBef>
              <a:buClrTx/>
              <a:buFontTx/>
              <a:buNone/>
            </a:pPr>
            <a:endParaRPr lang="en-GB" altLang="en-US" sz="2200"/>
          </a:p>
          <a:p>
            <a:pPr eaLnBrk="1" hangingPunct="1">
              <a:spcBef>
                <a:spcPct val="0"/>
              </a:spcBef>
              <a:buClrTx/>
              <a:buFontTx/>
              <a:buNone/>
            </a:pPr>
            <a:r>
              <a:rPr lang="en-GB" altLang="en-US" sz="2200"/>
              <a:t>Will you be supplying any pre-interview disclosure? </a:t>
            </a:r>
            <a:r>
              <a:rPr lang="en-GB" altLang="en-US" sz="1400"/>
              <a:t>(Pre-interview disclosure is not the same as disclosure that the DO performs)</a:t>
            </a:r>
          </a:p>
          <a:p>
            <a:pPr eaLnBrk="1" hangingPunct="1">
              <a:spcBef>
                <a:spcPct val="0"/>
              </a:spcBef>
              <a:buClrTx/>
              <a:buFontTx/>
              <a:buNone/>
            </a:pPr>
            <a:endParaRPr lang="en-GB" altLang="en-US" sz="2200"/>
          </a:p>
          <a:p>
            <a:pPr eaLnBrk="1" hangingPunct="1">
              <a:spcBef>
                <a:spcPct val="0"/>
              </a:spcBef>
              <a:buClrTx/>
              <a:buFontTx/>
              <a:buNone/>
            </a:pPr>
            <a:endParaRPr lang="en-GB" altLang="en-US" sz="2200"/>
          </a:p>
          <a:p>
            <a:pPr eaLnBrk="1" hangingPunct="1">
              <a:spcBef>
                <a:spcPct val="0"/>
              </a:spcBef>
              <a:buClrTx/>
              <a:buFontTx/>
              <a:buNone/>
            </a:pPr>
            <a:endParaRPr lang="en-GB" altLang="en-US" sz="2200"/>
          </a:p>
        </p:txBody>
      </p:sp>
      <p:sp>
        <p:nvSpPr>
          <p:cNvPr id="22531" name="Title 1">
            <a:extLst>
              <a:ext uri="{FF2B5EF4-FFF2-40B4-BE49-F238E27FC236}">
                <a16:creationId xmlns:a16="http://schemas.microsoft.com/office/drawing/2014/main" id="{3E5AB4E8-4EB8-4D88-947F-9764F9A56852}"/>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7">
            <a:extLst>
              <a:ext uri="{FF2B5EF4-FFF2-40B4-BE49-F238E27FC236}">
                <a16:creationId xmlns:a16="http://schemas.microsoft.com/office/drawing/2014/main" id="{7DDCCD47-08AA-4FBE-BC0B-6A1A08FC2A51}"/>
              </a:ext>
            </a:extLst>
          </p:cNvPr>
          <p:cNvSpPr txBox="1">
            <a:spLocks noChangeArrowheads="1"/>
          </p:cNvSpPr>
          <p:nvPr/>
        </p:nvSpPr>
        <p:spPr bwMode="auto">
          <a:xfrm>
            <a:off x="179388" y="908050"/>
            <a:ext cx="84963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Planning for interview	</a:t>
            </a:r>
          </a:p>
          <a:p>
            <a:pPr eaLnBrk="1" hangingPunct="1">
              <a:spcBef>
                <a:spcPct val="0"/>
              </a:spcBef>
              <a:buClrTx/>
              <a:buFontTx/>
              <a:buNone/>
              <a:defRPr/>
            </a:pPr>
            <a:endParaRPr lang="en-GB" altLang="en-US" sz="1400" dirty="0"/>
          </a:p>
          <a:p>
            <a:pPr eaLnBrk="1" hangingPunct="1">
              <a:spcBef>
                <a:spcPct val="0"/>
              </a:spcBef>
              <a:buClrTx/>
              <a:buFontTx/>
              <a:buNone/>
              <a:defRPr/>
            </a:pPr>
            <a:r>
              <a:rPr lang="en-GB" altLang="en-US" sz="2200" dirty="0"/>
              <a:t>Notebook interview plan</a:t>
            </a:r>
          </a:p>
          <a:p>
            <a:pPr marL="285750" indent="-285750" eaLnBrk="1" hangingPunct="1">
              <a:lnSpc>
                <a:spcPct val="150000"/>
              </a:lnSpc>
              <a:spcBef>
                <a:spcPct val="0"/>
              </a:spcBef>
              <a:buClrTx/>
              <a:defRPr/>
            </a:pPr>
            <a:r>
              <a:rPr lang="en-GB" altLang="en-US" sz="2200" dirty="0"/>
              <a:t>Should be done in your notebook before the interview starts</a:t>
            </a:r>
          </a:p>
          <a:p>
            <a:pPr marL="285750" indent="-285750" eaLnBrk="1" hangingPunct="1">
              <a:lnSpc>
                <a:spcPct val="150000"/>
              </a:lnSpc>
              <a:spcBef>
                <a:spcPct val="0"/>
              </a:spcBef>
              <a:buClrTx/>
              <a:defRPr/>
            </a:pPr>
            <a:r>
              <a:rPr lang="en-GB" altLang="en-US" sz="2200" dirty="0"/>
              <a:t>Bullet point of what needs to be asked and covered</a:t>
            </a:r>
          </a:p>
          <a:p>
            <a:pPr marL="285750" indent="-285750" eaLnBrk="1" hangingPunct="1">
              <a:lnSpc>
                <a:spcPct val="150000"/>
              </a:lnSpc>
              <a:spcBef>
                <a:spcPct val="0"/>
              </a:spcBef>
              <a:buClrTx/>
              <a:defRPr/>
            </a:pPr>
            <a:r>
              <a:rPr lang="en-GB" altLang="en-US" sz="2200" dirty="0"/>
              <a:t>Consider the offence and the points to prove</a:t>
            </a:r>
          </a:p>
          <a:p>
            <a:pPr eaLnBrk="1" hangingPunct="1">
              <a:spcBef>
                <a:spcPct val="0"/>
              </a:spcBef>
              <a:buClrTx/>
              <a:buFont typeface="Arial" charset="0"/>
              <a:buNone/>
              <a:defRPr/>
            </a:pPr>
            <a:endParaRPr lang="en-GB" altLang="en-US" sz="1400" dirty="0"/>
          </a:p>
          <a:p>
            <a:pPr marL="342900" indent="-342900" eaLnBrk="1" hangingPunct="1">
              <a:spcBef>
                <a:spcPct val="0"/>
              </a:spcBef>
              <a:buClrTx/>
              <a:defRPr/>
            </a:pPr>
            <a:endParaRPr lang="en-GB" altLang="en-US" sz="2200" dirty="0"/>
          </a:p>
          <a:p>
            <a:pPr eaLnBrk="1" hangingPunct="1">
              <a:spcBef>
                <a:spcPct val="0"/>
              </a:spcBef>
              <a:buClrTx/>
              <a:buFont typeface="Arial" charset="0"/>
              <a:buNone/>
              <a:defRPr/>
            </a:pPr>
            <a:endParaRPr lang="en-GB" altLang="en-US" sz="1400" dirty="0"/>
          </a:p>
          <a:p>
            <a:pPr eaLnBrk="1" hangingPunct="1">
              <a:spcBef>
                <a:spcPct val="0"/>
              </a:spcBef>
              <a:buClrTx/>
              <a:buFontTx/>
              <a:buNone/>
              <a:defRPr/>
            </a:pPr>
            <a:endParaRPr lang="en-GB" altLang="en-US" sz="2200" dirty="0"/>
          </a:p>
          <a:p>
            <a:pPr eaLnBrk="1" hangingPunct="1">
              <a:spcBef>
                <a:spcPct val="0"/>
              </a:spcBef>
              <a:buClrTx/>
              <a:buFontTx/>
              <a:buNone/>
              <a:defRPr/>
            </a:pPr>
            <a:endParaRPr lang="en-GB" altLang="en-US" sz="2200" dirty="0"/>
          </a:p>
          <a:p>
            <a:pPr eaLnBrk="1" hangingPunct="1">
              <a:spcBef>
                <a:spcPct val="0"/>
              </a:spcBef>
              <a:buClrTx/>
              <a:buFontTx/>
              <a:buNone/>
              <a:defRPr/>
            </a:pPr>
            <a:endParaRPr lang="en-GB" altLang="en-US" sz="2200" dirty="0"/>
          </a:p>
        </p:txBody>
      </p:sp>
      <p:sp>
        <p:nvSpPr>
          <p:cNvPr id="23555" name="Title 1">
            <a:extLst>
              <a:ext uri="{FF2B5EF4-FFF2-40B4-BE49-F238E27FC236}">
                <a16:creationId xmlns:a16="http://schemas.microsoft.com/office/drawing/2014/main" id="{AA64BDCE-5057-48A6-99DE-8613FA4385AB}"/>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pic>
        <p:nvPicPr>
          <p:cNvPr id="23556" name="Picture 1">
            <a:extLst>
              <a:ext uri="{FF2B5EF4-FFF2-40B4-BE49-F238E27FC236}">
                <a16:creationId xmlns:a16="http://schemas.microsoft.com/office/drawing/2014/main" id="{005BE511-5B99-4637-A61B-FF8065BAC87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66850" y="4076700"/>
            <a:ext cx="5921375" cy="215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7">
            <a:extLst>
              <a:ext uri="{FF2B5EF4-FFF2-40B4-BE49-F238E27FC236}">
                <a16:creationId xmlns:a16="http://schemas.microsoft.com/office/drawing/2014/main" id="{0A14FAE8-5C22-4F0C-9DA0-E10D1BDDF35F}"/>
              </a:ext>
            </a:extLst>
          </p:cNvPr>
          <p:cNvSpPr txBox="1">
            <a:spLocks noChangeArrowheads="1"/>
          </p:cNvSpPr>
          <p:nvPr/>
        </p:nvSpPr>
        <p:spPr bwMode="auto">
          <a:xfrm>
            <a:off x="179388" y="908050"/>
            <a:ext cx="8496300" cy="747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Planning for interview	</a:t>
            </a:r>
          </a:p>
          <a:p>
            <a:pPr eaLnBrk="1" hangingPunct="1">
              <a:spcBef>
                <a:spcPct val="0"/>
              </a:spcBef>
              <a:buClrTx/>
              <a:buFontTx/>
              <a:buNone/>
              <a:defRPr/>
            </a:pPr>
            <a:endParaRPr lang="en-GB" altLang="en-US" sz="1400" dirty="0"/>
          </a:p>
          <a:p>
            <a:pPr eaLnBrk="1" hangingPunct="1">
              <a:spcBef>
                <a:spcPct val="0"/>
              </a:spcBef>
              <a:buClrTx/>
              <a:buFont typeface="Arial" charset="0"/>
              <a:buNone/>
              <a:defRPr/>
            </a:pPr>
            <a:r>
              <a:rPr lang="en-GB" altLang="en-US" sz="2200" dirty="0"/>
              <a:t>Electronic Interview Plan</a:t>
            </a:r>
          </a:p>
          <a:p>
            <a:pPr marL="342900" indent="-342900" eaLnBrk="1" hangingPunct="1">
              <a:lnSpc>
                <a:spcPct val="150000"/>
              </a:lnSpc>
              <a:spcBef>
                <a:spcPct val="0"/>
              </a:spcBef>
              <a:buClrTx/>
              <a:defRPr/>
            </a:pPr>
            <a:r>
              <a:rPr lang="en-GB" altLang="en-US" sz="2200" dirty="0"/>
              <a:t>Planned in advance of the interview</a:t>
            </a:r>
          </a:p>
          <a:p>
            <a:pPr marL="342900" indent="-342900" eaLnBrk="1" hangingPunct="1">
              <a:lnSpc>
                <a:spcPct val="150000"/>
              </a:lnSpc>
              <a:spcBef>
                <a:spcPct val="0"/>
              </a:spcBef>
              <a:buClrTx/>
              <a:defRPr/>
            </a:pPr>
            <a:r>
              <a:rPr lang="en-GB" altLang="en-US" sz="2200" dirty="0"/>
              <a:t>Should be a more detailed plan</a:t>
            </a:r>
          </a:p>
          <a:p>
            <a:pPr marL="342900" indent="-342900" eaLnBrk="1" hangingPunct="1">
              <a:lnSpc>
                <a:spcPct val="150000"/>
              </a:lnSpc>
              <a:spcBef>
                <a:spcPct val="0"/>
              </a:spcBef>
              <a:buClrTx/>
              <a:defRPr/>
            </a:pPr>
            <a:r>
              <a:rPr lang="en-GB" altLang="en-US" sz="2200" dirty="0"/>
              <a:t>Look at what evidence you have and the points to prove</a:t>
            </a:r>
          </a:p>
          <a:p>
            <a:pPr marL="1085850" lvl="1" indent="-342900" eaLnBrk="1" hangingPunct="1">
              <a:lnSpc>
                <a:spcPct val="150000"/>
              </a:lnSpc>
              <a:spcBef>
                <a:spcPct val="0"/>
              </a:spcBef>
              <a:buClrTx/>
              <a:defRPr/>
            </a:pPr>
            <a:r>
              <a:rPr lang="en-GB" altLang="en-US" sz="1800" dirty="0"/>
              <a:t>What do you still need to prove and can you get the evidence at interview?</a:t>
            </a:r>
          </a:p>
          <a:p>
            <a:pPr marL="342900" indent="-342900" eaLnBrk="1" hangingPunct="1">
              <a:lnSpc>
                <a:spcPct val="150000"/>
              </a:lnSpc>
              <a:spcBef>
                <a:spcPct val="0"/>
              </a:spcBef>
              <a:buClrTx/>
              <a:defRPr/>
            </a:pPr>
            <a:r>
              <a:rPr lang="en-GB" altLang="en-US" sz="2200" dirty="0"/>
              <a:t>Consider what topics you want to ask them about</a:t>
            </a:r>
          </a:p>
          <a:p>
            <a:pPr marL="342900" indent="-342900" eaLnBrk="1" hangingPunct="1">
              <a:lnSpc>
                <a:spcPct val="150000"/>
              </a:lnSpc>
              <a:spcBef>
                <a:spcPct val="0"/>
              </a:spcBef>
              <a:buClrTx/>
              <a:defRPr/>
            </a:pPr>
            <a:r>
              <a:rPr lang="en-GB" altLang="en-US" sz="2200" dirty="0"/>
              <a:t>What evidence you are going to use and when to ask them about it</a:t>
            </a:r>
          </a:p>
          <a:p>
            <a:pPr marL="342900" indent="-342900" eaLnBrk="1" hangingPunct="1">
              <a:lnSpc>
                <a:spcPct val="150000"/>
              </a:lnSpc>
              <a:spcBef>
                <a:spcPct val="0"/>
              </a:spcBef>
              <a:buClrTx/>
              <a:defRPr/>
            </a:pPr>
            <a:r>
              <a:rPr lang="en-GB" altLang="en-US" sz="2200" dirty="0"/>
              <a:t>Consider likely defences/mitigation and evidence we have to challenge it</a:t>
            </a:r>
          </a:p>
          <a:p>
            <a:pPr marL="342900" indent="-342900" eaLnBrk="1" hangingPunct="1">
              <a:spcBef>
                <a:spcPct val="0"/>
              </a:spcBef>
              <a:buClrTx/>
              <a:defRPr/>
            </a:pPr>
            <a:endParaRPr lang="en-GB" altLang="en-US" sz="2200" dirty="0"/>
          </a:p>
          <a:p>
            <a:pPr eaLnBrk="1" hangingPunct="1">
              <a:spcBef>
                <a:spcPct val="0"/>
              </a:spcBef>
              <a:buClrTx/>
              <a:buFont typeface="Arial" charset="0"/>
              <a:buNone/>
              <a:defRPr/>
            </a:pPr>
            <a:endParaRPr lang="en-GB" altLang="en-US" sz="1400" dirty="0"/>
          </a:p>
          <a:p>
            <a:pPr eaLnBrk="1" hangingPunct="1">
              <a:spcBef>
                <a:spcPct val="0"/>
              </a:spcBef>
              <a:buClrTx/>
              <a:buFontTx/>
              <a:buNone/>
              <a:defRPr/>
            </a:pPr>
            <a:endParaRPr lang="en-GB" altLang="en-US" sz="2200" dirty="0"/>
          </a:p>
          <a:p>
            <a:pPr eaLnBrk="1" hangingPunct="1">
              <a:spcBef>
                <a:spcPct val="0"/>
              </a:spcBef>
              <a:buClrTx/>
              <a:buFontTx/>
              <a:buNone/>
              <a:defRPr/>
            </a:pPr>
            <a:endParaRPr lang="en-GB" altLang="en-US" sz="2200" dirty="0"/>
          </a:p>
          <a:p>
            <a:pPr eaLnBrk="1" hangingPunct="1">
              <a:spcBef>
                <a:spcPct val="0"/>
              </a:spcBef>
              <a:buClrTx/>
              <a:buFontTx/>
              <a:buNone/>
              <a:defRPr/>
            </a:pPr>
            <a:endParaRPr lang="en-GB" altLang="en-US" sz="2200" dirty="0"/>
          </a:p>
        </p:txBody>
      </p:sp>
      <p:sp>
        <p:nvSpPr>
          <p:cNvPr id="24579" name="Title 1">
            <a:extLst>
              <a:ext uri="{FF2B5EF4-FFF2-40B4-BE49-F238E27FC236}">
                <a16:creationId xmlns:a16="http://schemas.microsoft.com/office/drawing/2014/main" id="{220E44A6-E514-414F-AEA3-BE540F4AF060}"/>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7">
            <a:extLst>
              <a:ext uri="{FF2B5EF4-FFF2-40B4-BE49-F238E27FC236}">
                <a16:creationId xmlns:a16="http://schemas.microsoft.com/office/drawing/2014/main" id="{EE1208D2-5D18-4243-87E0-04BC7F7796F2}"/>
              </a:ext>
            </a:extLst>
          </p:cNvPr>
          <p:cNvSpPr txBox="1">
            <a:spLocks noChangeArrowheads="1"/>
          </p:cNvSpPr>
          <p:nvPr/>
        </p:nvSpPr>
        <p:spPr bwMode="auto">
          <a:xfrm>
            <a:off x="179388" y="908050"/>
            <a:ext cx="84963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Planning for interview	</a:t>
            </a:r>
          </a:p>
          <a:p>
            <a:pPr eaLnBrk="1" hangingPunct="1">
              <a:spcBef>
                <a:spcPct val="0"/>
              </a:spcBef>
              <a:buClrTx/>
              <a:buFontTx/>
              <a:buNone/>
              <a:defRPr/>
            </a:pPr>
            <a:endParaRPr lang="en-GB" altLang="en-US" sz="1400" dirty="0"/>
          </a:p>
          <a:p>
            <a:pPr eaLnBrk="1" hangingPunct="1">
              <a:spcBef>
                <a:spcPct val="0"/>
              </a:spcBef>
              <a:buClrTx/>
              <a:buFont typeface="Arial" charset="0"/>
              <a:buNone/>
              <a:defRPr/>
            </a:pPr>
            <a:r>
              <a:rPr lang="en-GB" altLang="en-US" sz="2200" dirty="0"/>
              <a:t>Electronic Interview invite</a:t>
            </a:r>
          </a:p>
          <a:p>
            <a:pPr eaLnBrk="1" hangingPunct="1">
              <a:spcBef>
                <a:spcPct val="0"/>
              </a:spcBef>
              <a:buClrTx/>
              <a:buFont typeface="Arial" charset="0"/>
              <a:buNone/>
              <a:defRPr/>
            </a:pPr>
            <a:endParaRPr lang="en-GB" altLang="en-US" sz="2200" dirty="0"/>
          </a:p>
          <a:p>
            <a:pPr eaLnBrk="1" hangingPunct="1">
              <a:spcBef>
                <a:spcPct val="0"/>
              </a:spcBef>
              <a:buClrTx/>
              <a:buFontTx/>
              <a:buNone/>
              <a:defRPr/>
            </a:pPr>
            <a:r>
              <a:rPr lang="en-GB" altLang="en-US" sz="2200" dirty="0"/>
              <a:t>A formal written invitation to interview is necessary to formalise the process</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sz="2200" dirty="0"/>
              <a:t>The invite provides an audit trail to show the suspect was offered the opportunity to attend an interview</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sz="2200" dirty="0"/>
              <a:t>You should consider timescales when sending the invite in 	terms of time to reply, time for you to plan the interview, issuing pre-interview disclosure and when the interview will take place</a:t>
            </a:r>
          </a:p>
          <a:p>
            <a:pPr eaLnBrk="1" hangingPunct="1">
              <a:spcBef>
                <a:spcPct val="0"/>
              </a:spcBef>
              <a:buClrTx/>
              <a:buFontTx/>
              <a:buNone/>
              <a:defRPr/>
            </a:pPr>
            <a:endParaRPr lang="en-GB" altLang="en-US" sz="1200" dirty="0"/>
          </a:p>
          <a:p>
            <a:pPr marL="342900" indent="-342900" eaLnBrk="1" hangingPunct="1">
              <a:spcBef>
                <a:spcPct val="0"/>
              </a:spcBef>
              <a:buClrTx/>
              <a:defRPr/>
            </a:pPr>
            <a:endParaRPr lang="en-GB" altLang="en-US" sz="2200" dirty="0"/>
          </a:p>
          <a:p>
            <a:pPr marL="342900" indent="-342900" eaLnBrk="1" hangingPunct="1">
              <a:spcBef>
                <a:spcPct val="0"/>
              </a:spcBef>
              <a:buClrTx/>
              <a:defRPr/>
            </a:pPr>
            <a:endParaRPr lang="en-GB" altLang="en-US" sz="2200" dirty="0"/>
          </a:p>
          <a:p>
            <a:pPr eaLnBrk="1" hangingPunct="1">
              <a:spcBef>
                <a:spcPct val="0"/>
              </a:spcBef>
              <a:buClrTx/>
              <a:buFont typeface="Arial" charset="0"/>
              <a:buNone/>
              <a:defRPr/>
            </a:pPr>
            <a:endParaRPr lang="en-GB" altLang="en-US" sz="1400" dirty="0"/>
          </a:p>
          <a:p>
            <a:pPr eaLnBrk="1" hangingPunct="1">
              <a:spcBef>
                <a:spcPct val="0"/>
              </a:spcBef>
              <a:buClrTx/>
              <a:buFontTx/>
              <a:buNone/>
              <a:defRPr/>
            </a:pPr>
            <a:endParaRPr lang="en-GB" altLang="en-US" sz="2200" dirty="0"/>
          </a:p>
          <a:p>
            <a:pPr eaLnBrk="1" hangingPunct="1">
              <a:spcBef>
                <a:spcPct val="0"/>
              </a:spcBef>
              <a:buClrTx/>
              <a:buFontTx/>
              <a:buNone/>
              <a:defRPr/>
            </a:pPr>
            <a:endParaRPr lang="en-GB" altLang="en-US" sz="2200" dirty="0"/>
          </a:p>
          <a:p>
            <a:pPr eaLnBrk="1" hangingPunct="1">
              <a:spcBef>
                <a:spcPct val="0"/>
              </a:spcBef>
              <a:buClrTx/>
              <a:buFontTx/>
              <a:buNone/>
              <a:defRPr/>
            </a:pPr>
            <a:endParaRPr lang="en-GB" altLang="en-US" sz="2200" dirty="0"/>
          </a:p>
        </p:txBody>
      </p:sp>
      <p:sp>
        <p:nvSpPr>
          <p:cNvPr id="25603" name="Title 1">
            <a:extLst>
              <a:ext uri="{FF2B5EF4-FFF2-40B4-BE49-F238E27FC236}">
                <a16:creationId xmlns:a16="http://schemas.microsoft.com/office/drawing/2014/main" id="{7FFED60C-218F-4CBF-9569-5281EA54C77B}"/>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7">
            <a:extLst>
              <a:ext uri="{FF2B5EF4-FFF2-40B4-BE49-F238E27FC236}">
                <a16:creationId xmlns:a16="http://schemas.microsoft.com/office/drawing/2014/main" id="{4A1FCB0B-B525-44DE-963D-F542F3550355}"/>
              </a:ext>
            </a:extLst>
          </p:cNvPr>
          <p:cNvSpPr txBox="1">
            <a:spLocks noChangeArrowheads="1"/>
          </p:cNvSpPr>
          <p:nvPr/>
        </p:nvSpPr>
        <p:spPr bwMode="auto">
          <a:xfrm>
            <a:off x="179388" y="949325"/>
            <a:ext cx="84963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dirty="0">
                <a:solidFill>
                  <a:srgbClr val="00B050"/>
                </a:solidFill>
              </a:rPr>
              <a:t>Definition</a:t>
            </a:r>
          </a:p>
          <a:p>
            <a:pPr eaLnBrk="1" hangingPunct="1">
              <a:spcBef>
                <a:spcPct val="0"/>
              </a:spcBef>
              <a:buClrTx/>
              <a:buFontTx/>
              <a:buNone/>
            </a:pPr>
            <a:endParaRPr lang="en-GB" altLang="en-US" sz="1600" dirty="0">
              <a:solidFill>
                <a:srgbClr val="00B050"/>
              </a:solidFill>
            </a:endParaRPr>
          </a:p>
          <a:p>
            <a:pPr eaLnBrk="1" hangingPunct="1">
              <a:spcBef>
                <a:spcPct val="0"/>
              </a:spcBef>
              <a:buClrTx/>
              <a:buFontTx/>
              <a:buNone/>
            </a:pPr>
            <a:r>
              <a:rPr lang="en-GB" altLang="en-US" dirty="0"/>
              <a:t>An interview in accordance with Code C of the Police and Criminal Evidence Act 1984 (PACE) is:</a:t>
            </a:r>
          </a:p>
          <a:p>
            <a:pPr eaLnBrk="1" hangingPunct="1">
              <a:spcBef>
                <a:spcPct val="0"/>
              </a:spcBef>
              <a:buClrTx/>
              <a:buFontTx/>
              <a:buNone/>
            </a:pPr>
            <a:endParaRPr lang="en-GB" altLang="en-US" sz="2000" dirty="0"/>
          </a:p>
          <a:p>
            <a:pPr algn="ctr" eaLnBrk="1" hangingPunct="1">
              <a:spcBef>
                <a:spcPct val="0"/>
              </a:spcBef>
              <a:buClrTx/>
              <a:buFontTx/>
              <a:buNone/>
            </a:pPr>
            <a:r>
              <a:rPr lang="en-GB" altLang="en-US" dirty="0"/>
              <a:t>“the questioning of a person regarding</a:t>
            </a:r>
          </a:p>
          <a:p>
            <a:pPr algn="ctr" eaLnBrk="1" hangingPunct="1">
              <a:spcBef>
                <a:spcPct val="0"/>
              </a:spcBef>
              <a:buClrTx/>
              <a:buFontTx/>
              <a:buNone/>
            </a:pPr>
            <a:r>
              <a:rPr lang="en-GB" altLang="en-US" dirty="0"/>
              <a:t>their involvement or suspected</a:t>
            </a:r>
          </a:p>
          <a:p>
            <a:pPr algn="ctr" eaLnBrk="1" hangingPunct="1">
              <a:spcBef>
                <a:spcPct val="0"/>
              </a:spcBef>
              <a:buClrTx/>
              <a:buFontTx/>
              <a:buNone/>
            </a:pPr>
            <a:r>
              <a:rPr lang="en-GB" altLang="en-US" dirty="0"/>
              <a:t>involvement in a criminal offence or</a:t>
            </a:r>
          </a:p>
          <a:p>
            <a:pPr algn="ctr" eaLnBrk="1" hangingPunct="1">
              <a:spcBef>
                <a:spcPct val="0"/>
              </a:spcBef>
              <a:buClrTx/>
              <a:buFontTx/>
              <a:buNone/>
            </a:pPr>
            <a:r>
              <a:rPr lang="en-GB" altLang="en-US" dirty="0"/>
              <a:t>offences”</a:t>
            </a:r>
          </a:p>
        </p:txBody>
      </p:sp>
      <p:sp>
        <p:nvSpPr>
          <p:cNvPr id="9219" name="Title 1">
            <a:extLst>
              <a:ext uri="{FF2B5EF4-FFF2-40B4-BE49-F238E27FC236}">
                <a16:creationId xmlns:a16="http://schemas.microsoft.com/office/drawing/2014/main" id="{75CDF6C0-1EC7-4460-9596-1303AA6CA4CC}"/>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pic>
        <p:nvPicPr>
          <p:cNvPr id="5" name="Picture 5" descr="Police interview">
            <a:extLst>
              <a:ext uri="{FF2B5EF4-FFF2-40B4-BE49-F238E27FC236}">
                <a16:creationId xmlns:a16="http://schemas.microsoft.com/office/drawing/2014/main" id="{A41941A2-D4BD-4633-8B9E-7470D805F203}"/>
              </a:ext>
            </a:extLst>
          </p:cNvPr>
          <p:cNvPicPr>
            <a:picLocks noChangeAspect="1" noChangeArrowheads="1"/>
          </p:cNvPicPr>
          <p:nvPr/>
        </p:nvPicPr>
        <p:blipFill>
          <a:blip r:embed="rId4"/>
          <a:srcRect/>
          <a:stretch>
            <a:fillRect/>
          </a:stretch>
        </p:blipFill>
        <p:spPr bwMode="auto">
          <a:xfrm>
            <a:off x="2769394" y="4365104"/>
            <a:ext cx="3316287" cy="1865312"/>
          </a:xfrm>
          <a:prstGeom prst="rect">
            <a:avLst/>
          </a:prstGeom>
          <a:ln>
            <a:noFill/>
          </a:ln>
          <a:effectLst>
            <a:outerShdw blurRad="292100" dist="139700" dir="2700000" algn="tl" rotWithShape="0">
              <a:srgbClr val="333333">
                <a:alpha val="65000"/>
              </a:srgbClr>
            </a:outerShdw>
          </a:effectLst>
        </p:spPr>
      </p:pic>
    </p:spTree>
    <p:custDataLst>
      <p:tags r:id="rId1"/>
    </p:custData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7">
            <a:extLst>
              <a:ext uri="{FF2B5EF4-FFF2-40B4-BE49-F238E27FC236}">
                <a16:creationId xmlns:a16="http://schemas.microsoft.com/office/drawing/2014/main" id="{C4C3B0A8-4E22-4680-96EF-5B1B6F82C3CB}"/>
              </a:ext>
            </a:extLst>
          </p:cNvPr>
          <p:cNvSpPr txBox="1">
            <a:spLocks noChangeArrowheads="1"/>
          </p:cNvSpPr>
          <p:nvPr/>
        </p:nvSpPr>
        <p:spPr bwMode="auto">
          <a:xfrm>
            <a:off x="179388" y="908050"/>
            <a:ext cx="8496300" cy="7602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Planning for interview	</a:t>
            </a:r>
          </a:p>
          <a:p>
            <a:pPr eaLnBrk="1" hangingPunct="1">
              <a:spcBef>
                <a:spcPct val="0"/>
              </a:spcBef>
              <a:buClrTx/>
              <a:buFontTx/>
              <a:buNone/>
              <a:defRPr/>
            </a:pPr>
            <a:endParaRPr lang="en-GB" altLang="en-US" sz="1400" dirty="0"/>
          </a:p>
          <a:p>
            <a:pPr eaLnBrk="1" hangingPunct="1">
              <a:spcBef>
                <a:spcPct val="0"/>
              </a:spcBef>
              <a:buClrTx/>
              <a:buFont typeface="Arial" charset="0"/>
              <a:buNone/>
              <a:defRPr/>
            </a:pPr>
            <a:r>
              <a:rPr lang="en-GB" altLang="en-US" sz="2000" dirty="0"/>
              <a:t>Pre- interview disclosure</a:t>
            </a:r>
          </a:p>
          <a:p>
            <a:pPr marL="342900" indent="-342900" eaLnBrk="1" hangingPunct="1">
              <a:spcBef>
                <a:spcPct val="0"/>
              </a:spcBef>
              <a:buClrTx/>
              <a:defRPr/>
            </a:pPr>
            <a:r>
              <a:rPr lang="en-GB" altLang="en-US" sz="1800" dirty="0"/>
              <a:t>This is not to be confused with the disclosure process required when a case goes to prosecution</a:t>
            </a:r>
          </a:p>
          <a:p>
            <a:pPr marL="342900" indent="-342900" eaLnBrk="1" hangingPunct="1">
              <a:spcBef>
                <a:spcPct val="0"/>
              </a:spcBef>
              <a:buClrTx/>
              <a:defRPr/>
            </a:pPr>
            <a:endParaRPr lang="en-GB" altLang="en-US" sz="1100" dirty="0"/>
          </a:p>
          <a:p>
            <a:pPr marL="342900" indent="-342900" eaLnBrk="1" hangingPunct="1">
              <a:spcBef>
                <a:spcPct val="0"/>
              </a:spcBef>
              <a:buClrTx/>
              <a:defRPr/>
            </a:pPr>
            <a:r>
              <a:rPr lang="en-GB" altLang="en-US" sz="1800" dirty="0"/>
              <a:t>It is the disclosure of relevant evidence to the suspect prior to interview, but is at the investigator’s discretion</a:t>
            </a:r>
          </a:p>
          <a:p>
            <a:pPr marL="342900" indent="-342900" eaLnBrk="1" hangingPunct="1">
              <a:spcBef>
                <a:spcPct val="0"/>
              </a:spcBef>
              <a:buClrTx/>
              <a:defRPr/>
            </a:pPr>
            <a:endParaRPr lang="en-GB" altLang="en-US" sz="1100" dirty="0"/>
          </a:p>
          <a:p>
            <a:pPr marL="342900" indent="-342900" eaLnBrk="1" hangingPunct="1">
              <a:spcBef>
                <a:spcPct val="0"/>
              </a:spcBef>
              <a:buClrTx/>
              <a:defRPr/>
            </a:pPr>
            <a:r>
              <a:rPr lang="en-GB" altLang="en-US" sz="1800" dirty="0"/>
              <a:t>Is made available only on the suspect’s request (this needs to be made clear in the invite)</a:t>
            </a:r>
          </a:p>
          <a:p>
            <a:pPr marL="342900" indent="-342900" eaLnBrk="1" hangingPunct="1">
              <a:spcBef>
                <a:spcPct val="0"/>
              </a:spcBef>
              <a:buClrTx/>
              <a:defRPr/>
            </a:pPr>
            <a:endParaRPr lang="en-GB" altLang="en-US" sz="1100" dirty="0"/>
          </a:p>
          <a:p>
            <a:pPr marL="342900" indent="-342900" eaLnBrk="1" hangingPunct="1">
              <a:spcBef>
                <a:spcPct val="0"/>
              </a:spcBef>
              <a:buClrTx/>
              <a:defRPr/>
            </a:pPr>
            <a:r>
              <a:rPr lang="en-GB" altLang="en-US" sz="1800" dirty="0"/>
              <a:t>It is tactical. The general rule is to disclose what the suspect already knows you have. However if you think they are unlikely to attend you could disclose more to encourage them to give an account for it.</a:t>
            </a:r>
          </a:p>
          <a:p>
            <a:pPr marL="342900" indent="-342900" eaLnBrk="1" hangingPunct="1">
              <a:spcBef>
                <a:spcPct val="0"/>
              </a:spcBef>
              <a:buClrTx/>
              <a:defRPr/>
            </a:pPr>
            <a:endParaRPr lang="en-GB" altLang="en-US" sz="1100" dirty="0"/>
          </a:p>
          <a:p>
            <a:pPr marL="342900" indent="-342900" eaLnBrk="1" hangingPunct="1">
              <a:spcBef>
                <a:spcPct val="0"/>
              </a:spcBef>
              <a:buClrTx/>
              <a:defRPr/>
            </a:pPr>
            <a:r>
              <a:rPr lang="en-GB" altLang="en-US" sz="1800" dirty="0"/>
              <a:t>You do not have to disclose anything / any evidence that you wish to keep back for the interview to test the suspect’s account</a:t>
            </a:r>
          </a:p>
          <a:p>
            <a:pPr marL="342900" indent="-342900" eaLnBrk="1" hangingPunct="1">
              <a:spcBef>
                <a:spcPct val="0"/>
              </a:spcBef>
              <a:buClrTx/>
              <a:defRPr/>
            </a:pPr>
            <a:endParaRPr lang="en-GB" altLang="en-US" sz="1100" dirty="0"/>
          </a:p>
          <a:p>
            <a:pPr marL="342900" indent="-342900" eaLnBrk="1" hangingPunct="1">
              <a:spcBef>
                <a:spcPct val="0"/>
              </a:spcBef>
              <a:buClrTx/>
              <a:defRPr/>
            </a:pPr>
            <a:r>
              <a:rPr lang="en-GB" altLang="en-US" sz="1800" dirty="0"/>
              <a:t>It is not something we do all the time however you should be aware of it as a legal representative my expect it (they must ask for it). </a:t>
            </a:r>
          </a:p>
          <a:p>
            <a:pPr eaLnBrk="1" hangingPunct="1">
              <a:spcBef>
                <a:spcPct val="0"/>
              </a:spcBef>
              <a:buClrTx/>
              <a:buFontTx/>
              <a:buNone/>
              <a:defRPr/>
            </a:pPr>
            <a:endParaRPr lang="en-GB" altLang="en-US" sz="1200" dirty="0"/>
          </a:p>
          <a:p>
            <a:pPr marL="342900" indent="-342900" eaLnBrk="1" hangingPunct="1">
              <a:spcBef>
                <a:spcPct val="0"/>
              </a:spcBef>
              <a:buClrTx/>
              <a:defRPr/>
            </a:pPr>
            <a:endParaRPr lang="en-GB" altLang="en-US" sz="2200" dirty="0"/>
          </a:p>
          <a:p>
            <a:pPr marL="342900" indent="-342900" eaLnBrk="1" hangingPunct="1">
              <a:spcBef>
                <a:spcPct val="0"/>
              </a:spcBef>
              <a:buClrTx/>
              <a:defRPr/>
            </a:pPr>
            <a:endParaRPr lang="en-GB" altLang="en-US" sz="2200" dirty="0"/>
          </a:p>
          <a:p>
            <a:pPr eaLnBrk="1" hangingPunct="1">
              <a:spcBef>
                <a:spcPct val="0"/>
              </a:spcBef>
              <a:buClrTx/>
              <a:buFont typeface="Arial" charset="0"/>
              <a:buNone/>
              <a:defRPr/>
            </a:pPr>
            <a:endParaRPr lang="en-GB" altLang="en-US" sz="1400" dirty="0"/>
          </a:p>
          <a:p>
            <a:pPr eaLnBrk="1" hangingPunct="1">
              <a:spcBef>
                <a:spcPct val="0"/>
              </a:spcBef>
              <a:buClrTx/>
              <a:buFontTx/>
              <a:buNone/>
              <a:defRPr/>
            </a:pPr>
            <a:endParaRPr lang="en-GB" altLang="en-US" sz="2200" dirty="0"/>
          </a:p>
          <a:p>
            <a:pPr eaLnBrk="1" hangingPunct="1">
              <a:spcBef>
                <a:spcPct val="0"/>
              </a:spcBef>
              <a:buClrTx/>
              <a:buFontTx/>
              <a:buNone/>
              <a:defRPr/>
            </a:pPr>
            <a:endParaRPr lang="en-GB" altLang="en-US" sz="2200" dirty="0"/>
          </a:p>
          <a:p>
            <a:pPr eaLnBrk="1" hangingPunct="1">
              <a:spcBef>
                <a:spcPct val="0"/>
              </a:spcBef>
              <a:buClrTx/>
              <a:buFontTx/>
              <a:buNone/>
              <a:defRPr/>
            </a:pPr>
            <a:endParaRPr lang="en-GB" altLang="en-US" sz="2200" dirty="0"/>
          </a:p>
        </p:txBody>
      </p:sp>
      <p:sp>
        <p:nvSpPr>
          <p:cNvPr id="26627" name="Title 1">
            <a:extLst>
              <a:ext uri="{FF2B5EF4-FFF2-40B4-BE49-F238E27FC236}">
                <a16:creationId xmlns:a16="http://schemas.microsoft.com/office/drawing/2014/main" id="{E388BCAB-5674-4B69-A9BB-422116B95B9D}"/>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7">
            <a:extLst>
              <a:ext uri="{FF2B5EF4-FFF2-40B4-BE49-F238E27FC236}">
                <a16:creationId xmlns:a16="http://schemas.microsoft.com/office/drawing/2014/main" id="{15AAF2D2-1361-463D-8600-71866A48DFCC}"/>
              </a:ext>
            </a:extLst>
          </p:cNvPr>
          <p:cNvSpPr txBox="1">
            <a:spLocks noChangeArrowheads="1"/>
          </p:cNvSpPr>
          <p:nvPr/>
        </p:nvSpPr>
        <p:spPr bwMode="auto">
          <a:xfrm>
            <a:off x="179388" y="908050"/>
            <a:ext cx="8496300" cy="4585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dirty="0">
                <a:solidFill>
                  <a:srgbClr val="00B050"/>
                </a:solidFill>
              </a:rPr>
              <a:t>Notebook interview conduct</a:t>
            </a:r>
          </a:p>
          <a:p>
            <a:pPr eaLnBrk="1" hangingPunct="1">
              <a:spcBef>
                <a:spcPct val="0"/>
              </a:spcBef>
              <a:buClrTx/>
              <a:buFontTx/>
              <a:buNone/>
            </a:pPr>
            <a:endParaRPr lang="en-GB" altLang="en-US" sz="1600" dirty="0"/>
          </a:p>
          <a:p>
            <a:pPr eaLnBrk="1" hangingPunct="1">
              <a:spcBef>
                <a:spcPct val="0"/>
              </a:spcBef>
              <a:buClrTx/>
              <a:buFontTx/>
              <a:buNone/>
            </a:pPr>
            <a:r>
              <a:rPr lang="en-GB" altLang="en-US" sz="2000" dirty="0"/>
              <a:t>Prior to issuing the caution you should explain to the suspect what will happen in the interview. This does not need to be written verbatim.</a:t>
            </a:r>
          </a:p>
          <a:p>
            <a:pPr eaLnBrk="1" hangingPunct="1">
              <a:spcBef>
                <a:spcPct val="0"/>
              </a:spcBef>
              <a:buClrTx/>
              <a:buFontTx/>
              <a:buNone/>
            </a:pPr>
            <a:endParaRPr lang="en-GB" altLang="en-US" sz="2000" dirty="0"/>
          </a:p>
          <a:p>
            <a:pPr eaLnBrk="1" hangingPunct="1">
              <a:spcBef>
                <a:spcPct val="0"/>
              </a:spcBef>
              <a:buClrTx/>
              <a:buFontTx/>
              <a:buNone/>
            </a:pPr>
            <a:r>
              <a:rPr lang="en-GB" altLang="en-US" sz="2000" dirty="0"/>
              <a:t>It gives you the chance to manage the situation. Explain you will have to write out the question and then ask it. That you have to write their response verbatim, so ask them to speak slowly.</a:t>
            </a:r>
          </a:p>
          <a:p>
            <a:pPr eaLnBrk="1" hangingPunct="1">
              <a:spcBef>
                <a:spcPct val="0"/>
              </a:spcBef>
              <a:buClrTx/>
              <a:buFontTx/>
              <a:buNone/>
            </a:pPr>
            <a:endParaRPr lang="en-GB" altLang="en-US" sz="2000" dirty="0"/>
          </a:p>
          <a:p>
            <a:pPr eaLnBrk="1" hangingPunct="1">
              <a:spcBef>
                <a:spcPct val="0"/>
              </a:spcBef>
              <a:buClrTx/>
              <a:buFontTx/>
              <a:buNone/>
            </a:pPr>
            <a:r>
              <a:rPr lang="en-GB" altLang="en-US" sz="2000" dirty="0"/>
              <a:t>You should also check that they are fit to be interviewed. Again it does not need to be recorded verbatim.</a:t>
            </a:r>
          </a:p>
          <a:p>
            <a:pPr eaLnBrk="1" hangingPunct="1">
              <a:spcBef>
                <a:spcPct val="0"/>
              </a:spcBef>
              <a:buClrTx/>
              <a:buFontTx/>
              <a:buNone/>
            </a:pPr>
            <a:endParaRPr lang="en-GB" altLang="en-US" sz="2000" dirty="0"/>
          </a:p>
          <a:p>
            <a:pPr eaLnBrk="1" hangingPunct="1">
              <a:spcBef>
                <a:spcPct val="0"/>
              </a:spcBef>
              <a:buClrTx/>
              <a:buFontTx/>
              <a:buNone/>
            </a:pPr>
            <a:r>
              <a:rPr lang="en-GB" altLang="en-US" sz="2000" dirty="0"/>
              <a:t>You should make a note that the above was done</a:t>
            </a:r>
            <a:r>
              <a:rPr lang="en-GB" altLang="en-US" dirty="0"/>
              <a:t>.</a:t>
            </a:r>
          </a:p>
          <a:p>
            <a:pPr eaLnBrk="1" hangingPunct="1">
              <a:spcBef>
                <a:spcPct val="0"/>
              </a:spcBef>
              <a:buClrTx/>
              <a:buFontTx/>
              <a:buNone/>
            </a:pPr>
            <a:endParaRPr lang="en-GB" altLang="en-US" dirty="0"/>
          </a:p>
        </p:txBody>
      </p:sp>
      <p:sp>
        <p:nvSpPr>
          <p:cNvPr id="27651" name="Title 1">
            <a:extLst>
              <a:ext uri="{FF2B5EF4-FFF2-40B4-BE49-F238E27FC236}">
                <a16:creationId xmlns:a16="http://schemas.microsoft.com/office/drawing/2014/main" id="{0CBAD9CA-BB34-41A5-87BB-9E6B69E43333}"/>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7">
            <a:extLst>
              <a:ext uri="{FF2B5EF4-FFF2-40B4-BE49-F238E27FC236}">
                <a16:creationId xmlns:a16="http://schemas.microsoft.com/office/drawing/2014/main" id="{B9AF613A-3ABA-4900-B7CB-10B306A0E07C}"/>
              </a:ext>
            </a:extLst>
          </p:cNvPr>
          <p:cNvSpPr txBox="1">
            <a:spLocks noChangeArrowheads="1"/>
          </p:cNvSpPr>
          <p:nvPr/>
        </p:nvSpPr>
        <p:spPr bwMode="auto">
          <a:xfrm>
            <a:off x="179388" y="908050"/>
            <a:ext cx="84963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Notebook interview conduct</a:t>
            </a:r>
          </a:p>
          <a:p>
            <a:pPr eaLnBrk="1" hangingPunct="1">
              <a:spcBef>
                <a:spcPct val="0"/>
              </a:spcBef>
              <a:buClrTx/>
              <a:buFontTx/>
              <a:buNone/>
              <a:defRPr/>
            </a:pPr>
            <a:endParaRPr lang="en-GB" altLang="en-US" dirty="0"/>
          </a:p>
          <a:p>
            <a:pPr eaLnBrk="1" hangingPunct="1">
              <a:spcBef>
                <a:spcPct val="0"/>
              </a:spcBef>
              <a:buClrTx/>
              <a:buFontTx/>
              <a:buNone/>
              <a:defRPr/>
            </a:pPr>
            <a:r>
              <a:rPr lang="en-GB" altLang="en-US" dirty="0"/>
              <a:t>Primary questions to be asked:</a:t>
            </a:r>
          </a:p>
          <a:p>
            <a:pPr eaLnBrk="1" hangingPunct="1">
              <a:spcBef>
                <a:spcPct val="0"/>
              </a:spcBef>
              <a:buClrTx/>
              <a:buFontTx/>
              <a:buNone/>
              <a:defRPr/>
            </a:pPr>
            <a:endParaRPr lang="en-GB" altLang="en-US" sz="1000" dirty="0"/>
          </a:p>
          <a:p>
            <a:pPr marL="342900" indent="-342900" eaLnBrk="1" hangingPunct="1">
              <a:spcBef>
                <a:spcPct val="0"/>
              </a:spcBef>
              <a:buClrTx/>
              <a:defRPr/>
            </a:pPr>
            <a:r>
              <a:rPr lang="en-GB" altLang="en-US" i="1" dirty="0"/>
              <a:t>name?</a:t>
            </a:r>
          </a:p>
          <a:p>
            <a:pPr marL="171450" indent="-171450" eaLnBrk="1" hangingPunct="1">
              <a:spcBef>
                <a:spcPct val="0"/>
              </a:spcBef>
              <a:buClrTx/>
              <a:defRPr/>
            </a:pPr>
            <a:endParaRPr lang="en-GB" altLang="en-US" sz="700" i="1" dirty="0"/>
          </a:p>
          <a:p>
            <a:pPr marL="342900" indent="-342900" eaLnBrk="1" hangingPunct="1">
              <a:spcBef>
                <a:spcPct val="0"/>
              </a:spcBef>
              <a:buClrTx/>
              <a:defRPr/>
            </a:pPr>
            <a:r>
              <a:rPr lang="en-GB" altLang="en-US" i="1" dirty="0"/>
              <a:t>address?</a:t>
            </a:r>
          </a:p>
          <a:p>
            <a:pPr marL="171450" indent="-171450" eaLnBrk="1" hangingPunct="1">
              <a:spcBef>
                <a:spcPct val="0"/>
              </a:spcBef>
              <a:buClrTx/>
              <a:defRPr/>
            </a:pPr>
            <a:endParaRPr lang="en-GB" altLang="en-US" sz="700" i="1" dirty="0"/>
          </a:p>
          <a:p>
            <a:pPr marL="342900" indent="-342900" eaLnBrk="1" hangingPunct="1">
              <a:spcBef>
                <a:spcPct val="0"/>
              </a:spcBef>
              <a:buClrTx/>
              <a:defRPr/>
            </a:pPr>
            <a:r>
              <a:rPr lang="en-GB" altLang="en-US" i="1" dirty="0"/>
              <a:t>date of birth?</a:t>
            </a:r>
          </a:p>
          <a:p>
            <a:pPr marL="171450" indent="-171450" eaLnBrk="1" hangingPunct="1">
              <a:spcBef>
                <a:spcPct val="0"/>
              </a:spcBef>
              <a:buClrTx/>
              <a:defRPr/>
            </a:pPr>
            <a:endParaRPr lang="en-GB" altLang="en-US" sz="600" i="1" dirty="0"/>
          </a:p>
          <a:p>
            <a:pPr marL="342900" indent="-342900" eaLnBrk="1" hangingPunct="1">
              <a:spcBef>
                <a:spcPct val="0"/>
              </a:spcBef>
              <a:buClrTx/>
              <a:defRPr/>
            </a:pPr>
            <a:r>
              <a:rPr lang="en-GB" altLang="en-US" i="1" dirty="0"/>
              <a:t>status? (e.g. master / owner?)</a:t>
            </a:r>
          </a:p>
          <a:p>
            <a:pPr eaLnBrk="1" hangingPunct="1">
              <a:spcBef>
                <a:spcPct val="0"/>
              </a:spcBef>
              <a:buClrTx/>
              <a:buFontTx/>
              <a:buNone/>
              <a:defRPr/>
            </a:pPr>
            <a:endParaRPr lang="en-GB" altLang="en-US" sz="1600" dirty="0"/>
          </a:p>
          <a:p>
            <a:pPr eaLnBrk="1" hangingPunct="1">
              <a:spcBef>
                <a:spcPct val="0"/>
              </a:spcBef>
              <a:buClrTx/>
              <a:buFontTx/>
              <a:buNone/>
              <a:defRPr/>
            </a:pPr>
            <a:r>
              <a:rPr lang="en-GB" altLang="en-US" dirty="0"/>
              <a:t>Put any significant statements to them:</a:t>
            </a:r>
          </a:p>
          <a:p>
            <a:pPr eaLnBrk="1" hangingPunct="1">
              <a:spcBef>
                <a:spcPct val="0"/>
              </a:spcBef>
              <a:buClrTx/>
              <a:buFontTx/>
              <a:buNone/>
              <a:defRPr/>
            </a:pPr>
            <a:endParaRPr lang="en-GB" altLang="en-US" sz="600" dirty="0"/>
          </a:p>
          <a:p>
            <a:pPr marL="342900" indent="-342900" eaLnBrk="1" hangingPunct="1">
              <a:spcBef>
                <a:spcPct val="0"/>
              </a:spcBef>
              <a:buClrTx/>
              <a:defRPr/>
            </a:pPr>
            <a:r>
              <a:rPr lang="en-GB" altLang="en-US" dirty="0"/>
              <a:t>inform them of who recorded it</a:t>
            </a:r>
          </a:p>
          <a:p>
            <a:pPr marL="171450" indent="-171450" eaLnBrk="1" hangingPunct="1">
              <a:spcBef>
                <a:spcPct val="0"/>
              </a:spcBef>
              <a:buClrTx/>
              <a:defRPr/>
            </a:pPr>
            <a:endParaRPr lang="en-GB" altLang="en-US" sz="600" dirty="0"/>
          </a:p>
          <a:p>
            <a:pPr marL="342900" indent="-342900" eaLnBrk="1" hangingPunct="1">
              <a:spcBef>
                <a:spcPct val="0"/>
              </a:spcBef>
              <a:buClrTx/>
              <a:defRPr/>
            </a:pPr>
            <a:r>
              <a:rPr lang="en-GB" altLang="en-US" dirty="0"/>
              <a:t>ask them to confirm they made it</a:t>
            </a:r>
          </a:p>
          <a:p>
            <a:pPr marL="171450" indent="-171450" eaLnBrk="1" hangingPunct="1">
              <a:spcBef>
                <a:spcPct val="0"/>
              </a:spcBef>
              <a:buClrTx/>
              <a:defRPr/>
            </a:pPr>
            <a:endParaRPr lang="en-GB" altLang="en-US" sz="600" dirty="0"/>
          </a:p>
          <a:p>
            <a:pPr marL="342900" indent="-342900" eaLnBrk="1" hangingPunct="1">
              <a:spcBef>
                <a:spcPct val="0"/>
              </a:spcBef>
              <a:buClrTx/>
              <a:defRPr/>
            </a:pPr>
            <a:r>
              <a:rPr lang="en-GB" altLang="en-US" dirty="0"/>
              <a:t>ask them to explain it</a:t>
            </a:r>
          </a:p>
          <a:p>
            <a:pPr eaLnBrk="1" hangingPunct="1">
              <a:spcBef>
                <a:spcPct val="0"/>
              </a:spcBef>
              <a:buClrTx/>
              <a:buFontTx/>
              <a:buNone/>
              <a:defRPr/>
            </a:pPr>
            <a:endParaRPr lang="en-GB" altLang="en-US" dirty="0"/>
          </a:p>
        </p:txBody>
      </p:sp>
      <p:sp>
        <p:nvSpPr>
          <p:cNvPr id="28675" name="Title 1">
            <a:extLst>
              <a:ext uri="{FF2B5EF4-FFF2-40B4-BE49-F238E27FC236}">
                <a16:creationId xmlns:a16="http://schemas.microsoft.com/office/drawing/2014/main" id="{59FB28E8-EA71-4BCA-B683-14EDA906DB9F}"/>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7">
            <a:extLst>
              <a:ext uri="{FF2B5EF4-FFF2-40B4-BE49-F238E27FC236}">
                <a16:creationId xmlns:a16="http://schemas.microsoft.com/office/drawing/2014/main" id="{655AB3EF-6F2B-4CAF-A6C2-900FC7A9D400}"/>
              </a:ext>
            </a:extLst>
          </p:cNvPr>
          <p:cNvSpPr txBox="1">
            <a:spLocks noChangeArrowheads="1"/>
          </p:cNvSpPr>
          <p:nvPr/>
        </p:nvSpPr>
        <p:spPr bwMode="auto">
          <a:xfrm>
            <a:off x="179388" y="908050"/>
            <a:ext cx="84963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Notebook interviews</a:t>
            </a:r>
          </a:p>
          <a:p>
            <a:pPr eaLnBrk="1" hangingPunct="1">
              <a:spcBef>
                <a:spcPct val="0"/>
              </a:spcBef>
              <a:buClrTx/>
              <a:buFontTx/>
              <a:buNone/>
              <a:defRPr/>
            </a:pPr>
            <a:endParaRPr lang="en-GB" altLang="en-US" sz="1600" dirty="0"/>
          </a:p>
          <a:p>
            <a:pPr eaLnBrk="1" hangingPunct="1">
              <a:spcBef>
                <a:spcPct val="0"/>
              </a:spcBef>
              <a:buClrTx/>
              <a:buFontTx/>
              <a:buNone/>
              <a:defRPr/>
            </a:pPr>
            <a:r>
              <a:rPr lang="en-GB" altLang="en-US" dirty="0"/>
              <a:t>Secondary questions – consider what you are trying to establish / prove:</a:t>
            </a:r>
          </a:p>
          <a:p>
            <a:pPr eaLnBrk="1" hangingPunct="1">
              <a:spcBef>
                <a:spcPct val="0"/>
              </a:spcBef>
              <a:buClrTx/>
              <a:buFontTx/>
              <a:buNone/>
              <a:defRPr/>
            </a:pPr>
            <a:endParaRPr lang="en-GB" altLang="en-US" sz="800" dirty="0"/>
          </a:p>
          <a:p>
            <a:pPr marL="342900" indent="-342900" eaLnBrk="1" hangingPunct="1">
              <a:spcBef>
                <a:spcPct val="0"/>
              </a:spcBef>
              <a:buClrTx/>
              <a:defRPr/>
            </a:pPr>
            <a:r>
              <a:rPr lang="en-GB" altLang="en-US" dirty="0"/>
              <a:t>what you already know</a:t>
            </a:r>
          </a:p>
          <a:p>
            <a:pPr marL="171450" indent="-171450" eaLnBrk="1" hangingPunct="1">
              <a:spcBef>
                <a:spcPct val="0"/>
              </a:spcBef>
              <a:buClrTx/>
              <a:defRPr/>
            </a:pPr>
            <a:endParaRPr lang="en-GB" altLang="en-US" sz="800" dirty="0"/>
          </a:p>
          <a:p>
            <a:pPr marL="342900" indent="-342900" eaLnBrk="1" hangingPunct="1">
              <a:spcBef>
                <a:spcPct val="0"/>
              </a:spcBef>
              <a:buClrTx/>
              <a:defRPr/>
            </a:pPr>
            <a:r>
              <a:rPr lang="en-GB" altLang="en-US" dirty="0"/>
              <a:t>what you need to know</a:t>
            </a:r>
          </a:p>
          <a:p>
            <a:pPr eaLnBrk="1" hangingPunct="1">
              <a:spcBef>
                <a:spcPct val="0"/>
              </a:spcBef>
              <a:buClrTx/>
              <a:buFontTx/>
              <a:buNone/>
              <a:defRPr/>
            </a:pPr>
            <a:endParaRPr lang="en-GB" altLang="en-US" sz="1600" dirty="0"/>
          </a:p>
          <a:p>
            <a:pPr eaLnBrk="1" hangingPunct="1">
              <a:spcBef>
                <a:spcPct val="0"/>
              </a:spcBef>
              <a:buClrTx/>
              <a:buFontTx/>
              <a:buNone/>
              <a:defRPr/>
            </a:pPr>
            <a:r>
              <a:rPr lang="en-GB" altLang="en-US" dirty="0"/>
              <a:t>Put any evidence to the suspect</a:t>
            </a:r>
          </a:p>
          <a:p>
            <a:pPr eaLnBrk="1" hangingPunct="1">
              <a:spcBef>
                <a:spcPct val="0"/>
              </a:spcBef>
              <a:buClrTx/>
              <a:buFontTx/>
              <a:buNone/>
              <a:defRPr/>
            </a:pPr>
            <a:endParaRPr lang="en-GB" altLang="en-US" sz="800" dirty="0"/>
          </a:p>
          <a:p>
            <a:pPr marL="342900" indent="-342900" eaLnBrk="1" hangingPunct="1">
              <a:spcBef>
                <a:spcPct val="0"/>
              </a:spcBef>
              <a:buClrTx/>
              <a:defRPr/>
            </a:pPr>
            <a:r>
              <a:rPr lang="en-GB" altLang="en-US" dirty="0"/>
              <a:t>offer them a chance to account for / explain it</a:t>
            </a:r>
          </a:p>
        </p:txBody>
      </p:sp>
      <p:sp>
        <p:nvSpPr>
          <p:cNvPr id="29699" name="Title 1">
            <a:extLst>
              <a:ext uri="{FF2B5EF4-FFF2-40B4-BE49-F238E27FC236}">
                <a16:creationId xmlns:a16="http://schemas.microsoft.com/office/drawing/2014/main" id="{2B415F36-12B6-4F0E-9D82-423991856519}"/>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7">
            <a:extLst>
              <a:ext uri="{FF2B5EF4-FFF2-40B4-BE49-F238E27FC236}">
                <a16:creationId xmlns:a16="http://schemas.microsoft.com/office/drawing/2014/main" id="{899D3B7C-A2BD-48B6-B397-81ABE4BD0C2B}"/>
              </a:ext>
            </a:extLst>
          </p:cNvPr>
          <p:cNvSpPr txBox="1">
            <a:spLocks noChangeArrowheads="1"/>
          </p:cNvSpPr>
          <p:nvPr/>
        </p:nvSpPr>
        <p:spPr bwMode="auto">
          <a:xfrm>
            <a:off x="179388" y="908050"/>
            <a:ext cx="8496300" cy="584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Notebook interviews</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dirty="0"/>
              <a:t>Recording:</a:t>
            </a:r>
          </a:p>
          <a:p>
            <a:pPr eaLnBrk="1" hangingPunct="1">
              <a:spcBef>
                <a:spcPct val="0"/>
              </a:spcBef>
              <a:buClrTx/>
              <a:buFontTx/>
              <a:buNone/>
              <a:defRPr/>
            </a:pPr>
            <a:endParaRPr lang="en-GB" altLang="en-US" sz="1000" dirty="0"/>
          </a:p>
          <a:p>
            <a:pPr eaLnBrk="1" hangingPunct="1">
              <a:spcBef>
                <a:spcPct val="0"/>
              </a:spcBef>
              <a:buClrTx/>
              <a:buFontTx/>
              <a:buNone/>
              <a:defRPr/>
            </a:pPr>
            <a:r>
              <a:rPr lang="en-GB" altLang="en-US" dirty="0"/>
              <a:t>Only the interviewer should record the interview in their own notebook (no one else)</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dirty="0"/>
              <a:t>There is no need for a secondary interviewer (although you may use another MEO / IFCO as a witness to the interview)</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dirty="0"/>
              <a:t>From the caution onwards you must record everything verbatim (both your questions and suspect’s answers)</a:t>
            </a:r>
          </a:p>
          <a:p>
            <a:pPr eaLnBrk="1" hangingPunct="1">
              <a:spcBef>
                <a:spcPct val="0"/>
              </a:spcBef>
              <a:buClrTx/>
              <a:buFontTx/>
              <a:buNone/>
              <a:defRPr/>
            </a:pPr>
            <a:endParaRPr lang="en-GB" altLang="en-US" sz="400" dirty="0"/>
          </a:p>
          <a:p>
            <a:pPr marL="342900" indent="-342900" eaLnBrk="1" hangingPunct="1">
              <a:spcBef>
                <a:spcPct val="0"/>
              </a:spcBef>
              <a:buClrTx/>
              <a:defRPr/>
            </a:pPr>
            <a:r>
              <a:rPr lang="en-GB" altLang="en-US" dirty="0"/>
              <a:t>this can be very onerous</a:t>
            </a:r>
          </a:p>
          <a:p>
            <a:pPr marL="171450" indent="-171450" eaLnBrk="1" hangingPunct="1">
              <a:spcBef>
                <a:spcPct val="0"/>
              </a:spcBef>
              <a:buClrTx/>
              <a:defRPr/>
            </a:pPr>
            <a:endParaRPr lang="en-GB" altLang="en-US" sz="1200" dirty="0"/>
          </a:p>
          <a:p>
            <a:pPr marL="342900" indent="-342900" eaLnBrk="1" hangingPunct="1">
              <a:spcBef>
                <a:spcPct val="0"/>
              </a:spcBef>
              <a:buClrTx/>
              <a:defRPr/>
            </a:pPr>
            <a:r>
              <a:rPr lang="en-GB" altLang="en-US" dirty="0"/>
              <a:t>Write down your questions before you ask them</a:t>
            </a:r>
          </a:p>
          <a:p>
            <a:pPr marL="342900" indent="-342900" eaLnBrk="1" hangingPunct="1">
              <a:spcBef>
                <a:spcPct val="0"/>
              </a:spcBef>
              <a:buClrTx/>
              <a:defRPr/>
            </a:pPr>
            <a:endParaRPr lang="en-GB" altLang="en-US" dirty="0"/>
          </a:p>
          <a:p>
            <a:pPr eaLnBrk="1" hangingPunct="1">
              <a:spcBef>
                <a:spcPct val="0"/>
              </a:spcBef>
              <a:buClrTx/>
              <a:buFont typeface="Arial" charset="0"/>
              <a:buNone/>
              <a:defRPr/>
            </a:pPr>
            <a:r>
              <a:rPr lang="en-GB" altLang="en-US" dirty="0">
                <a:solidFill>
                  <a:srgbClr val="FF0000"/>
                </a:solidFill>
              </a:rPr>
              <a:t>Never audio record a notebook interview (for example on a </a:t>
            </a:r>
            <a:r>
              <a:rPr lang="en-GB" altLang="en-US" dirty="0" err="1">
                <a:solidFill>
                  <a:srgbClr val="FF0000"/>
                </a:solidFill>
              </a:rPr>
              <a:t>dictaphone</a:t>
            </a:r>
            <a:r>
              <a:rPr lang="en-GB" altLang="en-US" dirty="0">
                <a:solidFill>
                  <a:srgbClr val="FF0000"/>
                </a:solidFill>
              </a:rPr>
              <a:t>). The notebook record should be the </a:t>
            </a:r>
            <a:r>
              <a:rPr lang="en-GB" altLang="en-US">
                <a:solidFill>
                  <a:srgbClr val="FF0000"/>
                </a:solidFill>
              </a:rPr>
              <a:t>only record. </a:t>
            </a:r>
            <a:endParaRPr lang="en-GB" altLang="en-US" dirty="0">
              <a:solidFill>
                <a:srgbClr val="FF0000"/>
              </a:solidFill>
            </a:endParaRPr>
          </a:p>
        </p:txBody>
      </p:sp>
      <p:sp>
        <p:nvSpPr>
          <p:cNvPr id="30723" name="Title 1">
            <a:extLst>
              <a:ext uri="{FF2B5EF4-FFF2-40B4-BE49-F238E27FC236}">
                <a16:creationId xmlns:a16="http://schemas.microsoft.com/office/drawing/2014/main" id="{994DA675-7FC8-42DB-AAFB-C9E267DCD036}"/>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7">
            <a:extLst>
              <a:ext uri="{FF2B5EF4-FFF2-40B4-BE49-F238E27FC236}">
                <a16:creationId xmlns:a16="http://schemas.microsoft.com/office/drawing/2014/main" id="{A5B2B9B8-722E-45FD-A104-5FF100A6ECD7}"/>
              </a:ext>
            </a:extLst>
          </p:cNvPr>
          <p:cNvSpPr txBox="1">
            <a:spLocks noChangeArrowheads="1"/>
          </p:cNvSpPr>
          <p:nvPr/>
        </p:nvSpPr>
        <p:spPr bwMode="auto">
          <a:xfrm>
            <a:off x="185738" y="908050"/>
            <a:ext cx="8496300" cy="538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Notebook interviews</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sz="2200" dirty="0"/>
              <a:t>Concluding the interview:</a:t>
            </a:r>
          </a:p>
          <a:p>
            <a:pPr eaLnBrk="1" hangingPunct="1">
              <a:spcBef>
                <a:spcPct val="0"/>
              </a:spcBef>
              <a:buClrTx/>
              <a:buFontTx/>
              <a:buNone/>
              <a:defRPr/>
            </a:pPr>
            <a:endParaRPr lang="en-GB" altLang="en-US" sz="2200" dirty="0"/>
          </a:p>
          <a:p>
            <a:pPr marL="342900" indent="-342900" eaLnBrk="1" hangingPunct="1">
              <a:spcBef>
                <a:spcPct val="0"/>
              </a:spcBef>
              <a:buClrTx/>
              <a:defRPr/>
            </a:pPr>
            <a:r>
              <a:rPr lang="en-GB" altLang="en-US" sz="2200" dirty="0"/>
              <a:t>Offer the suspect the chance to add or clarify anything</a:t>
            </a:r>
          </a:p>
          <a:p>
            <a:pPr marL="171450" indent="-171450" eaLnBrk="1" hangingPunct="1">
              <a:spcBef>
                <a:spcPct val="0"/>
              </a:spcBef>
              <a:buClrTx/>
              <a:defRPr/>
            </a:pPr>
            <a:endParaRPr lang="en-GB" altLang="en-US" sz="2200" dirty="0"/>
          </a:p>
          <a:p>
            <a:pPr marL="342900" indent="-342900" eaLnBrk="1" hangingPunct="1">
              <a:spcBef>
                <a:spcPct val="0"/>
              </a:spcBef>
              <a:buClrTx/>
              <a:defRPr/>
            </a:pPr>
            <a:r>
              <a:rPr lang="en-GB" altLang="en-US" sz="2200" dirty="0"/>
              <a:t>Release the suspect from the caution – this is not a requirement of PACE however it makes it clear that the interview is over.</a:t>
            </a:r>
          </a:p>
          <a:p>
            <a:pPr marL="171450" indent="-171450" eaLnBrk="1" hangingPunct="1">
              <a:spcBef>
                <a:spcPct val="0"/>
              </a:spcBef>
              <a:buClrTx/>
              <a:defRPr/>
            </a:pPr>
            <a:endParaRPr lang="en-GB" altLang="en-US" sz="2200" dirty="0"/>
          </a:p>
          <a:p>
            <a:pPr marL="342900" indent="-342900" eaLnBrk="1" hangingPunct="1">
              <a:spcBef>
                <a:spcPct val="0"/>
              </a:spcBef>
              <a:buClrTx/>
              <a:defRPr/>
            </a:pPr>
            <a:r>
              <a:rPr lang="en-GB" altLang="en-US" sz="2200" dirty="0"/>
              <a:t>Offer the suspect the chance to read your notes, or read them back to him</a:t>
            </a:r>
          </a:p>
          <a:p>
            <a:pPr marL="171450" indent="-171450" eaLnBrk="1" hangingPunct="1">
              <a:spcBef>
                <a:spcPct val="0"/>
              </a:spcBef>
              <a:buClrTx/>
              <a:defRPr/>
            </a:pPr>
            <a:endParaRPr lang="en-GB" altLang="en-US" sz="2200" dirty="0"/>
          </a:p>
          <a:p>
            <a:pPr marL="342900" indent="-342900" eaLnBrk="1" hangingPunct="1">
              <a:spcBef>
                <a:spcPct val="0"/>
              </a:spcBef>
              <a:buClrTx/>
              <a:defRPr/>
            </a:pPr>
            <a:r>
              <a:rPr lang="en-GB" altLang="en-US" sz="2200" dirty="0"/>
              <a:t>Ask the suspect to sign your notebook to confirm they agree with your record of the interview</a:t>
            </a:r>
          </a:p>
          <a:p>
            <a:pPr marL="171450" indent="-171450" eaLnBrk="1" hangingPunct="1">
              <a:spcBef>
                <a:spcPct val="0"/>
              </a:spcBef>
              <a:buClrTx/>
              <a:defRPr/>
            </a:pPr>
            <a:endParaRPr lang="en-GB" altLang="en-US" sz="2200" dirty="0"/>
          </a:p>
          <a:p>
            <a:pPr marL="342900" indent="-342900" eaLnBrk="1" hangingPunct="1">
              <a:spcBef>
                <a:spcPct val="0"/>
              </a:spcBef>
              <a:buClrTx/>
              <a:defRPr/>
            </a:pPr>
            <a:r>
              <a:rPr lang="en-GB" altLang="en-US" sz="2200" dirty="0"/>
              <a:t>Ask the witness (fellow MEO / IFCO) to also sign</a:t>
            </a:r>
          </a:p>
        </p:txBody>
      </p:sp>
      <p:sp>
        <p:nvSpPr>
          <p:cNvPr id="31747" name="Title 1">
            <a:extLst>
              <a:ext uri="{FF2B5EF4-FFF2-40B4-BE49-F238E27FC236}">
                <a16:creationId xmlns:a16="http://schemas.microsoft.com/office/drawing/2014/main" id="{C8B0C4F1-3637-4E9C-A447-48697073898B}"/>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Box 7">
            <a:extLst>
              <a:ext uri="{FF2B5EF4-FFF2-40B4-BE49-F238E27FC236}">
                <a16:creationId xmlns:a16="http://schemas.microsoft.com/office/drawing/2014/main" id="{B256803D-0A13-460C-9F14-A79B7DFA0CA9}"/>
              </a:ext>
            </a:extLst>
          </p:cNvPr>
          <p:cNvSpPr txBox="1">
            <a:spLocks noChangeArrowheads="1"/>
          </p:cNvSpPr>
          <p:nvPr/>
        </p:nvSpPr>
        <p:spPr bwMode="auto">
          <a:xfrm>
            <a:off x="179388" y="908050"/>
            <a:ext cx="8496300" cy="589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Electronic interview conduct</a:t>
            </a:r>
          </a:p>
          <a:p>
            <a:pPr eaLnBrk="1" hangingPunct="1">
              <a:spcBef>
                <a:spcPct val="0"/>
              </a:spcBef>
              <a:buClrTx/>
              <a:buFontTx/>
              <a:buNone/>
            </a:pPr>
            <a:endParaRPr lang="en-GB" altLang="en-US" sz="1100"/>
          </a:p>
          <a:p>
            <a:pPr eaLnBrk="1" hangingPunct="1">
              <a:spcBef>
                <a:spcPct val="0"/>
              </a:spcBef>
              <a:buClrTx/>
              <a:buFontTx/>
              <a:buNone/>
            </a:pPr>
            <a:r>
              <a:rPr lang="en-GB" altLang="en-US" sz="2200"/>
              <a:t>These provide an opportunity to carry out much more in-depth investigatory interviewing</a:t>
            </a:r>
          </a:p>
          <a:p>
            <a:pPr eaLnBrk="1" hangingPunct="1">
              <a:spcBef>
                <a:spcPct val="0"/>
              </a:spcBef>
              <a:buClrTx/>
              <a:buFontTx/>
              <a:buNone/>
            </a:pPr>
            <a:endParaRPr lang="en-GB" altLang="en-US" sz="1400"/>
          </a:p>
          <a:p>
            <a:pPr eaLnBrk="1" hangingPunct="1">
              <a:spcBef>
                <a:spcPct val="0"/>
              </a:spcBef>
              <a:buClrTx/>
              <a:buFontTx/>
              <a:buNone/>
            </a:pPr>
            <a:r>
              <a:rPr lang="en-GB" altLang="en-US" sz="2200"/>
              <a:t>Allow you to go away and gather further evidence prior to interviewing</a:t>
            </a:r>
          </a:p>
          <a:p>
            <a:pPr eaLnBrk="1" hangingPunct="1">
              <a:spcBef>
                <a:spcPct val="0"/>
              </a:spcBef>
              <a:buClrTx/>
              <a:buFontTx/>
              <a:buNone/>
            </a:pPr>
            <a:endParaRPr lang="en-GB" altLang="en-US" sz="1400"/>
          </a:p>
          <a:p>
            <a:pPr eaLnBrk="1" hangingPunct="1">
              <a:spcBef>
                <a:spcPct val="0"/>
              </a:spcBef>
              <a:buClrTx/>
              <a:buFontTx/>
              <a:buNone/>
            </a:pPr>
            <a:r>
              <a:rPr lang="en-GB" altLang="en-US" sz="2200"/>
              <a:t>You can plan for the interview thoroughly, ensuring appropriate questions are asked to extract the maximum information</a:t>
            </a:r>
          </a:p>
          <a:p>
            <a:pPr eaLnBrk="1" hangingPunct="1">
              <a:spcBef>
                <a:spcPct val="0"/>
              </a:spcBef>
              <a:buClrTx/>
              <a:buFontTx/>
              <a:buNone/>
            </a:pPr>
            <a:endParaRPr lang="en-GB" altLang="en-US" sz="1400"/>
          </a:p>
          <a:p>
            <a:pPr eaLnBrk="1" hangingPunct="1">
              <a:spcBef>
                <a:spcPct val="0"/>
              </a:spcBef>
              <a:buClrTx/>
              <a:buFontTx/>
              <a:buNone/>
            </a:pPr>
            <a:r>
              <a:rPr lang="en-GB" altLang="en-US" sz="2200"/>
              <a:t>More experienced officers can apply more advanced interviewing techniques</a:t>
            </a:r>
          </a:p>
          <a:p>
            <a:pPr eaLnBrk="1" hangingPunct="1">
              <a:spcBef>
                <a:spcPct val="0"/>
              </a:spcBef>
              <a:buClrTx/>
              <a:buFontTx/>
              <a:buNone/>
            </a:pPr>
            <a:endParaRPr lang="en-GB" altLang="en-US" sz="1400"/>
          </a:p>
          <a:p>
            <a:pPr eaLnBrk="1" hangingPunct="1">
              <a:spcBef>
                <a:spcPct val="0"/>
              </a:spcBef>
              <a:buClrTx/>
              <a:buFontTx/>
              <a:buNone/>
            </a:pPr>
            <a:r>
              <a:rPr lang="en-GB" altLang="en-US" sz="2200"/>
              <a:t>Can be time-consuming in the long run (planning the interview, inviting suspects, producing pre-interview disclosure, producing SDNs / transcripts afterwards)</a:t>
            </a:r>
          </a:p>
          <a:p>
            <a:pPr eaLnBrk="1" hangingPunct="1">
              <a:spcBef>
                <a:spcPct val="0"/>
              </a:spcBef>
              <a:buClrTx/>
              <a:buFontTx/>
              <a:buNone/>
            </a:pPr>
            <a:endParaRPr lang="en-GB" altLang="en-US" sz="1400"/>
          </a:p>
          <a:p>
            <a:pPr eaLnBrk="1" hangingPunct="1">
              <a:spcBef>
                <a:spcPct val="0"/>
              </a:spcBef>
              <a:buClrTx/>
              <a:buFontTx/>
              <a:buNone/>
            </a:pPr>
            <a:r>
              <a:rPr lang="en-GB" altLang="en-US" sz="2200"/>
              <a:t>The suspect might decline to attend or may not turn up on the day</a:t>
            </a:r>
          </a:p>
        </p:txBody>
      </p:sp>
      <p:sp>
        <p:nvSpPr>
          <p:cNvPr id="32771" name="Title 1">
            <a:extLst>
              <a:ext uri="{FF2B5EF4-FFF2-40B4-BE49-F238E27FC236}">
                <a16:creationId xmlns:a16="http://schemas.microsoft.com/office/drawing/2014/main" id="{789CE4C6-8F8A-441D-9015-B90D7333B1DF}"/>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7">
            <a:extLst>
              <a:ext uri="{FF2B5EF4-FFF2-40B4-BE49-F238E27FC236}">
                <a16:creationId xmlns:a16="http://schemas.microsoft.com/office/drawing/2014/main" id="{7B62073F-3052-482E-9E42-40DDC1A1250D}"/>
              </a:ext>
            </a:extLst>
          </p:cNvPr>
          <p:cNvSpPr txBox="1">
            <a:spLocks noChangeArrowheads="1"/>
          </p:cNvSpPr>
          <p:nvPr/>
        </p:nvSpPr>
        <p:spPr bwMode="auto">
          <a:xfrm>
            <a:off x="179388" y="908050"/>
            <a:ext cx="8496300" cy="367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Electronic interviews</a:t>
            </a:r>
          </a:p>
          <a:p>
            <a:pPr eaLnBrk="1" hangingPunct="1">
              <a:spcBef>
                <a:spcPct val="0"/>
              </a:spcBef>
              <a:buClrTx/>
              <a:buFontTx/>
              <a:buNone/>
              <a:defRPr/>
            </a:pPr>
            <a:endParaRPr lang="en-GB" altLang="en-US" sz="1400" dirty="0"/>
          </a:p>
          <a:p>
            <a:pPr eaLnBrk="1" hangingPunct="1">
              <a:spcBef>
                <a:spcPct val="0"/>
              </a:spcBef>
              <a:buClrTx/>
              <a:buFontTx/>
              <a:buNone/>
              <a:defRPr/>
            </a:pPr>
            <a:r>
              <a:rPr lang="en-GB" altLang="en-US" dirty="0"/>
              <a:t>Initial considerations:</a:t>
            </a:r>
          </a:p>
          <a:p>
            <a:pPr eaLnBrk="1" hangingPunct="1">
              <a:spcBef>
                <a:spcPct val="0"/>
              </a:spcBef>
              <a:buClrTx/>
              <a:buFontTx/>
              <a:buNone/>
              <a:defRPr/>
            </a:pPr>
            <a:endParaRPr lang="en-GB" altLang="en-US" sz="1400" dirty="0"/>
          </a:p>
          <a:p>
            <a:pPr marL="342900" indent="-342900" eaLnBrk="1" hangingPunct="1">
              <a:spcBef>
                <a:spcPct val="0"/>
              </a:spcBef>
              <a:buClrTx/>
              <a:defRPr/>
            </a:pPr>
            <a:r>
              <a:rPr lang="en-GB" altLang="en-US" dirty="0"/>
              <a:t>What is the offence?</a:t>
            </a:r>
          </a:p>
          <a:p>
            <a:pPr marL="285750" indent="-285750" eaLnBrk="1" hangingPunct="1">
              <a:spcBef>
                <a:spcPct val="0"/>
              </a:spcBef>
              <a:buClrTx/>
              <a:defRPr/>
            </a:pPr>
            <a:endParaRPr lang="en-GB" altLang="en-US" sz="1400" dirty="0"/>
          </a:p>
          <a:p>
            <a:pPr marL="342900" indent="-342900" eaLnBrk="1" hangingPunct="1">
              <a:spcBef>
                <a:spcPct val="0"/>
              </a:spcBef>
              <a:buClrTx/>
              <a:defRPr/>
            </a:pPr>
            <a:r>
              <a:rPr lang="en-GB" altLang="en-US" dirty="0"/>
              <a:t>Who is legally responsible? (e.g. master, owner, director?)</a:t>
            </a:r>
          </a:p>
          <a:p>
            <a:pPr marL="285750" indent="-285750" eaLnBrk="1" hangingPunct="1">
              <a:spcBef>
                <a:spcPct val="0"/>
              </a:spcBef>
              <a:buClrTx/>
              <a:defRPr/>
            </a:pPr>
            <a:endParaRPr lang="en-GB" altLang="en-US" sz="1400" dirty="0"/>
          </a:p>
          <a:p>
            <a:pPr marL="342900" indent="-342900" eaLnBrk="1" hangingPunct="1">
              <a:spcBef>
                <a:spcPct val="0"/>
              </a:spcBef>
              <a:buClrTx/>
              <a:defRPr/>
            </a:pPr>
            <a:r>
              <a:rPr lang="en-GB" altLang="en-US" dirty="0"/>
              <a:t>What evidence do you have?</a:t>
            </a:r>
          </a:p>
          <a:p>
            <a:pPr marL="171450" indent="-171450" eaLnBrk="1" hangingPunct="1">
              <a:spcBef>
                <a:spcPct val="0"/>
              </a:spcBef>
              <a:buClrTx/>
              <a:defRPr/>
            </a:pPr>
            <a:endParaRPr lang="en-GB" altLang="en-US" sz="900" dirty="0"/>
          </a:p>
          <a:p>
            <a:pPr marL="342900" indent="-342900" eaLnBrk="1" hangingPunct="1">
              <a:spcBef>
                <a:spcPct val="0"/>
              </a:spcBef>
              <a:buClrTx/>
              <a:defRPr/>
            </a:pPr>
            <a:r>
              <a:rPr lang="en-GB" altLang="en-US" dirty="0"/>
              <a:t>Does it justify interviewing?(if not, should you be investigating the offence?)</a:t>
            </a:r>
          </a:p>
        </p:txBody>
      </p:sp>
      <p:sp>
        <p:nvSpPr>
          <p:cNvPr id="33795" name="Title 1">
            <a:extLst>
              <a:ext uri="{FF2B5EF4-FFF2-40B4-BE49-F238E27FC236}">
                <a16:creationId xmlns:a16="http://schemas.microsoft.com/office/drawing/2014/main" id="{87DAC91A-5B08-42BE-937B-FAF8EFC2A2A9}"/>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7">
            <a:extLst>
              <a:ext uri="{FF2B5EF4-FFF2-40B4-BE49-F238E27FC236}">
                <a16:creationId xmlns:a16="http://schemas.microsoft.com/office/drawing/2014/main" id="{B71D8AC4-6EBC-4AD2-AFD5-AB3699718DBD}"/>
              </a:ext>
            </a:extLst>
          </p:cNvPr>
          <p:cNvSpPr txBox="1">
            <a:spLocks noChangeArrowheads="1"/>
          </p:cNvSpPr>
          <p:nvPr/>
        </p:nvSpPr>
        <p:spPr bwMode="auto">
          <a:xfrm>
            <a:off x="179388" y="908050"/>
            <a:ext cx="8496300" cy="569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Electronic interview conduct</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dirty="0"/>
              <a:t>At the start of the interview you should:</a:t>
            </a:r>
          </a:p>
          <a:p>
            <a:pPr marL="342900" indent="-342900" eaLnBrk="1" hangingPunct="1">
              <a:spcBef>
                <a:spcPct val="0"/>
              </a:spcBef>
              <a:buClrTx/>
              <a:defRPr/>
            </a:pPr>
            <a:endParaRPr lang="en-GB" altLang="en-US" sz="2000" dirty="0"/>
          </a:p>
          <a:p>
            <a:pPr marL="342900" indent="-342900" eaLnBrk="1" hangingPunct="1">
              <a:spcBef>
                <a:spcPct val="0"/>
              </a:spcBef>
              <a:buClrTx/>
              <a:defRPr/>
            </a:pPr>
            <a:r>
              <a:rPr lang="en-GB" altLang="en-US" sz="2200" dirty="0"/>
              <a:t>get the details of all those present and their roles</a:t>
            </a:r>
          </a:p>
          <a:p>
            <a:pPr marL="342900" indent="-342900" eaLnBrk="1" hangingPunct="1">
              <a:spcBef>
                <a:spcPct val="0"/>
              </a:spcBef>
              <a:buClrTx/>
              <a:defRPr/>
            </a:pPr>
            <a:r>
              <a:rPr lang="en-GB" altLang="en-US" sz="2200" dirty="0"/>
              <a:t>check the fitness of the suspect to be interviewed</a:t>
            </a:r>
          </a:p>
          <a:p>
            <a:pPr marL="342900" indent="-342900" eaLnBrk="1" hangingPunct="1">
              <a:spcBef>
                <a:spcPct val="0"/>
              </a:spcBef>
              <a:buClrTx/>
              <a:defRPr/>
            </a:pPr>
            <a:r>
              <a:rPr lang="en-GB" altLang="en-US" sz="2200" dirty="0"/>
              <a:t>explain the interview process</a:t>
            </a:r>
          </a:p>
          <a:p>
            <a:pPr marL="342900" indent="-342900" eaLnBrk="1" hangingPunct="1">
              <a:spcBef>
                <a:spcPct val="0"/>
              </a:spcBef>
              <a:buClrTx/>
              <a:defRPr/>
            </a:pPr>
            <a:r>
              <a:rPr lang="en-GB" altLang="en-US" sz="2200" dirty="0"/>
              <a:t>explain use of exhibits</a:t>
            </a:r>
          </a:p>
          <a:p>
            <a:pPr marL="342900" indent="-342900" eaLnBrk="1" hangingPunct="1">
              <a:spcBef>
                <a:spcPct val="0"/>
              </a:spcBef>
              <a:buClrTx/>
              <a:defRPr/>
            </a:pPr>
            <a:r>
              <a:rPr lang="en-GB" altLang="en-US" sz="2200" dirty="0"/>
              <a:t>explain breaks and how they will work</a:t>
            </a:r>
          </a:p>
          <a:p>
            <a:pPr marL="342900" indent="-342900" eaLnBrk="1" hangingPunct="1">
              <a:spcBef>
                <a:spcPct val="0"/>
              </a:spcBef>
              <a:buClrTx/>
              <a:defRPr/>
            </a:pPr>
            <a:r>
              <a:rPr lang="en-GB" altLang="en-US" sz="2200" dirty="0"/>
              <a:t>the reason why the suspect is being interviewed (what the alleged offences are – does not require specific legislation)</a:t>
            </a:r>
          </a:p>
          <a:p>
            <a:pPr marL="342900" indent="-342900" eaLnBrk="1" hangingPunct="1">
              <a:spcBef>
                <a:spcPct val="0"/>
              </a:spcBef>
              <a:buClrTx/>
              <a:defRPr/>
            </a:pPr>
            <a:r>
              <a:rPr lang="en-GB" altLang="en-US" sz="2200" dirty="0"/>
              <a:t>issue the caution (include an explanation of it)</a:t>
            </a:r>
          </a:p>
          <a:p>
            <a:pPr marL="342900" indent="-342900" eaLnBrk="1" hangingPunct="1">
              <a:spcBef>
                <a:spcPct val="0"/>
              </a:spcBef>
              <a:buClrTx/>
              <a:defRPr/>
            </a:pPr>
            <a:r>
              <a:rPr lang="en-GB" altLang="en-US" sz="2200" dirty="0"/>
              <a:t>give the suspect their rights</a:t>
            </a:r>
          </a:p>
          <a:p>
            <a:pPr marL="342900" indent="-342900" eaLnBrk="1" hangingPunct="1">
              <a:spcBef>
                <a:spcPct val="0"/>
              </a:spcBef>
              <a:buClrTx/>
              <a:defRPr/>
            </a:pPr>
            <a:r>
              <a:rPr lang="en-GB" altLang="en-US" sz="2200" dirty="0"/>
              <a:t>significant statements (if any)</a:t>
            </a:r>
          </a:p>
          <a:p>
            <a:pPr marL="342900" indent="-342900" eaLnBrk="1" hangingPunct="1">
              <a:spcBef>
                <a:spcPct val="0"/>
              </a:spcBef>
              <a:buClrTx/>
              <a:defRPr/>
            </a:pPr>
            <a:r>
              <a:rPr lang="en-GB" altLang="en-US" sz="2200" dirty="0"/>
              <a:t>ask them to clarify their role if they are representing a corporate body)</a:t>
            </a:r>
          </a:p>
          <a:p>
            <a:pPr marL="342900" indent="-342900" eaLnBrk="1" hangingPunct="1">
              <a:spcBef>
                <a:spcPct val="0"/>
              </a:spcBef>
              <a:buClrTx/>
              <a:defRPr/>
            </a:pPr>
            <a:endParaRPr lang="en-GB" altLang="en-US" sz="2000" dirty="0"/>
          </a:p>
        </p:txBody>
      </p:sp>
      <p:sp>
        <p:nvSpPr>
          <p:cNvPr id="34819" name="Title 1">
            <a:extLst>
              <a:ext uri="{FF2B5EF4-FFF2-40B4-BE49-F238E27FC236}">
                <a16:creationId xmlns:a16="http://schemas.microsoft.com/office/drawing/2014/main" id="{991D66EF-DCC5-4220-AE1F-F256D0762938}"/>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7">
            <a:extLst>
              <a:ext uri="{FF2B5EF4-FFF2-40B4-BE49-F238E27FC236}">
                <a16:creationId xmlns:a16="http://schemas.microsoft.com/office/drawing/2014/main" id="{7740DB65-5F41-4B5A-B92E-1043650658C9}"/>
              </a:ext>
            </a:extLst>
          </p:cNvPr>
          <p:cNvSpPr txBox="1">
            <a:spLocks noChangeArrowheads="1"/>
          </p:cNvSpPr>
          <p:nvPr/>
        </p:nvSpPr>
        <p:spPr bwMode="auto">
          <a:xfrm>
            <a:off x="179388" y="908050"/>
            <a:ext cx="8496300" cy="604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Electronic interview conduct</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dirty="0"/>
              <a:t>Questioning comes in two phases, account and challenge. </a:t>
            </a:r>
          </a:p>
          <a:p>
            <a:pPr eaLnBrk="1" hangingPunct="1">
              <a:spcBef>
                <a:spcPct val="0"/>
              </a:spcBef>
              <a:buClrTx/>
              <a:buFontTx/>
              <a:buNone/>
              <a:defRPr/>
            </a:pPr>
            <a:endParaRPr lang="en-GB" altLang="en-US" sz="2200" dirty="0"/>
          </a:p>
          <a:p>
            <a:pPr eaLnBrk="1" hangingPunct="1">
              <a:spcBef>
                <a:spcPct val="0"/>
              </a:spcBef>
              <a:buClrTx/>
              <a:buFontTx/>
              <a:buNone/>
              <a:defRPr/>
            </a:pPr>
            <a:r>
              <a:rPr lang="en-GB" altLang="en-US" sz="2200" dirty="0"/>
              <a:t>Account Phase</a:t>
            </a:r>
          </a:p>
          <a:p>
            <a:pPr eaLnBrk="1" hangingPunct="1">
              <a:spcBef>
                <a:spcPct val="0"/>
              </a:spcBef>
              <a:buClrTx/>
              <a:buFontTx/>
              <a:buNone/>
              <a:defRPr/>
            </a:pPr>
            <a:endParaRPr lang="en-GB" altLang="en-US" sz="1200" dirty="0"/>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sz="2200" dirty="0"/>
              <a:t>For example, you could be seeking to gain their account of</a:t>
            </a:r>
            <a:r>
              <a:rPr lang="en-GB" altLang="en-US" sz="2000" dirty="0"/>
              <a:t>:</a:t>
            </a:r>
          </a:p>
          <a:p>
            <a:pPr eaLnBrk="1" hangingPunct="1">
              <a:spcBef>
                <a:spcPct val="0"/>
              </a:spcBef>
              <a:buClrTx/>
              <a:buFontTx/>
              <a:buNone/>
              <a:defRPr/>
            </a:pPr>
            <a:endParaRPr lang="en-GB" altLang="en-US" sz="400" dirty="0"/>
          </a:p>
          <a:p>
            <a:pPr marL="342900" indent="-342900" eaLnBrk="1" hangingPunct="1">
              <a:spcBef>
                <a:spcPct val="0"/>
              </a:spcBef>
              <a:buClrTx/>
              <a:defRPr/>
            </a:pPr>
            <a:r>
              <a:rPr lang="en-GB" altLang="en-US" sz="2200" dirty="0"/>
              <a:t>a fishing trip</a:t>
            </a:r>
          </a:p>
          <a:p>
            <a:pPr marL="342900" indent="-342900" eaLnBrk="1" hangingPunct="1">
              <a:spcBef>
                <a:spcPct val="0"/>
              </a:spcBef>
              <a:buClrTx/>
              <a:defRPr/>
            </a:pPr>
            <a:r>
              <a:rPr lang="en-GB" altLang="en-US" sz="2200" dirty="0"/>
              <a:t>how catch is transported</a:t>
            </a:r>
          </a:p>
          <a:p>
            <a:pPr marL="342900" indent="-342900" eaLnBrk="1" hangingPunct="1">
              <a:spcBef>
                <a:spcPct val="0"/>
              </a:spcBef>
              <a:buClrTx/>
              <a:defRPr/>
            </a:pPr>
            <a:r>
              <a:rPr lang="en-GB" altLang="en-US" sz="2200" dirty="0"/>
              <a:t>a Marine Licence application</a:t>
            </a:r>
          </a:p>
          <a:p>
            <a:pPr marL="342900" indent="-342900" eaLnBrk="1" hangingPunct="1">
              <a:spcBef>
                <a:spcPct val="0"/>
              </a:spcBef>
              <a:buClrTx/>
              <a:defRPr/>
            </a:pPr>
            <a:r>
              <a:rPr lang="en-GB" altLang="en-US" sz="2200" dirty="0"/>
              <a:t>how they know a particular person</a:t>
            </a:r>
          </a:p>
          <a:p>
            <a:pPr marL="342900" indent="-342900" eaLnBrk="1" hangingPunct="1">
              <a:spcBef>
                <a:spcPct val="0"/>
              </a:spcBef>
              <a:buClrTx/>
              <a:defRPr/>
            </a:pPr>
            <a:r>
              <a:rPr lang="en-GB" altLang="en-US" sz="2200" dirty="0"/>
              <a:t>what they were doing on a particular day</a:t>
            </a:r>
            <a:endParaRPr lang="en-GB" altLang="en-US" sz="2000" dirty="0"/>
          </a:p>
          <a:p>
            <a:pPr eaLnBrk="1" hangingPunct="1">
              <a:spcBef>
                <a:spcPct val="0"/>
              </a:spcBef>
              <a:buClrTx/>
              <a:buFont typeface="Arial" charset="0"/>
              <a:buNone/>
              <a:defRPr/>
            </a:pPr>
            <a:r>
              <a:rPr lang="en-GB" altLang="en-US" sz="2200" dirty="0"/>
              <a:t>anything you deem relevant to the offending</a:t>
            </a:r>
            <a:endParaRPr lang="en-GB" altLang="en-US" sz="2000" dirty="0"/>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sz="2200" dirty="0"/>
              <a:t>You might have a number of account questions covering different topics</a:t>
            </a:r>
          </a:p>
          <a:p>
            <a:pPr eaLnBrk="1" hangingPunct="1">
              <a:spcBef>
                <a:spcPct val="0"/>
              </a:spcBef>
              <a:buClrTx/>
              <a:buFontTx/>
              <a:buNone/>
              <a:defRPr/>
            </a:pPr>
            <a:endParaRPr lang="en-GB" altLang="en-US" sz="2200" dirty="0"/>
          </a:p>
          <a:p>
            <a:pPr marL="342900" indent="-342900" eaLnBrk="1" hangingPunct="1">
              <a:spcBef>
                <a:spcPct val="0"/>
              </a:spcBef>
              <a:buClrTx/>
              <a:defRPr/>
            </a:pPr>
            <a:endParaRPr lang="en-GB" altLang="en-US" sz="2000" dirty="0"/>
          </a:p>
        </p:txBody>
      </p:sp>
      <p:sp>
        <p:nvSpPr>
          <p:cNvPr id="35843" name="Title 1">
            <a:extLst>
              <a:ext uri="{FF2B5EF4-FFF2-40B4-BE49-F238E27FC236}">
                <a16:creationId xmlns:a16="http://schemas.microsoft.com/office/drawing/2014/main" id="{B6347086-52CF-42A6-88EE-F922F767965B}"/>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7">
            <a:extLst>
              <a:ext uri="{FF2B5EF4-FFF2-40B4-BE49-F238E27FC236}">
                <a16:creationId xmlns:a16="http://schemas.microsoft.com/office/drawing/2014/main" id="{54AC62BD-5E61-4E9E-A01E-6A030AAA1A45}"/>
              </a:ext>
            </a:extLst>
          </p:cNvPr>
          <p:cNvSpPr txBox="1">
            <a:spLocks noChangeArrowheads="1"/>
          </p:cNvSpPr>
          <p:nvPr/>
        </p:nvSpPr>
        <p:spPr bwMode="auto">
          <a:xfrm>
            <a:off x="179388" y="908050"/>
            <a:ext cx="8496300" cy="510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PACE interviews</a:t>
            </a:r>
          </a:p>
          <a:p>
            <a:pPr eaLnBrk="1" hangingPunct="1">
              <a:spcBef>
                <a:spcPct val="0"/>
              </a:spcBef>
              <a:buClrTx/>
              <a:buFontTx/>
              <a:buNone/>
              <a:defRPr/>
            </a:pPr>
            <a:endParaRPr lang="en-GB" altLang="en-US" sz="1200" dirty="0">
              <a:solidFill>
                <a:srgbClr val="00B050"/>
              </a:solidFill>
            </a:endParaRPr>
          </a:p>
          <a:p>
            <a:pPr eaLnBrk="1" hangingPunct="1">
              <a:spcBef>
                <a:spcPct val="0"/>
              </a:spcBef>
              <a:buClrTx/>
              <a:buFontTx/>
              <a:buNone/>
              <a:defRPr/>
            </a:pPr>
            <a:r>
              <a:rPr lang="en-GB" altLang="en-US" sz="2200" dirty="0"/>
              <a:t>Suspect interviews must be conducted in accordance with Code C of PACE (and Code E for audio recorded interviews)</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sz="2200" dirty="0"/>
              <a:t>Not all of Code C is relevant as we are not dealing with detained persons (i.e. under arrest)</a:t>
            </a:r>
          </a:p>
          <a:p>
            <a:pPr eaLnBrk="1" hangingPunct="1">
              <a:spcBef>
                <a:spcPct val="0"/>
              </a:spcBef>
              <a:buClrTx/>
              <a:buFontTx/>
              <a:buNone/>
              <a:defRPr/>
            </a:pPr>
            <a:endParaRPr lang="en-GB" altLang="en-US" sz="1200" dirty="0"/>
          </a:p>
          <a:p>
            <a:pPr eaLnBrk="1" hangingPunct="1">
              <a:spcBef>
                <a:spcPct val="0"/>
              </a:spcBef>
              <a:buClrTx/>
              <a:buFont typeface="Arial" charset="0"/>
              <a:buNone/>
              <a:defRPr/>
            </a:pPr>
            <a:r>
              <a:rPr lang="en-GB" altLang="en-US" sz="2200" dirty="0"/>
              <a:t>Relevant areas:</a:t>
            </a:r>
          </a:p>
          <a:p>
            <a:pPr marL="171450" indent="-171450" eaLnBrk="1" hangingPunct="1">
              <a:spcBef>
                <a:spcPct val="0"/>
              </a:spcBef>
              <a:buClrTx/>
              <a:defRPr/>
            </a:pPr>
            <a:endParaRPr lang="en-GB" altLang="en-US" sz="400" dirty="0"/>
          </a:p>
          <a:p>
            <a:pPr marL="342900" indent="-342900" eaLnBrk="1" hangingPunct="1">
              <a:spcBef>
                <a:spcPct val="0"/>
              </a:spcBef>
              <a:buClrTx/>
              <a:defRPr/>
            </a:pPr>
            <a:r>
              <a:rPr lang="en-GB" altLang="en-US" sz="2200" dirty="0"/>
              <a:t>cautioning prior to questioning</a:t>
            </a:r>
          </a:p>
          <a:p>
            <a:pPr marL="171450" indent="-171450" eaLnBrk="1" hangingPunct="1">
              <a:spcBef>
                <a:spcPct val="0"/>
              </a:spcBef>
              <a:buClrTx/>
              <a:defRPr/>
            </a:pPr>
            <a:endParaRPr lang="en-GB" altLang="en-US" sz="400" dirty="0"/>
          </a:p>
          <a:p>
            <a:pPr marL="342900" indent="-342900" eaLnBrk="1" hangingPunct="1">
              <a:spcBef>
                <a:spcPct val="0"/>
              </a:spcBef>
              <a:buClrTx/>
              <a:defRPr/>
            </a:pPr>
            <a:r>
              <a:rPr lang="en-GB" altLang="en-US" sz="2200" dirty="0"/>
              <a:t>rights</a:t>
            </a:r>
          </a:p>
          <a:p>
            <a:pPr marL="171450" indent="-171450" eaLnBrk="1" hangingPunct="1">
              <a:spcBef>
                <a:spcPct val="0"/>
              </a:spcBef>
              <a:buClrTx/>
              <a:defRPr/>
            </a:pPr>
            <a:endParaRPr lang="en-GB" altLang="en-US" sz="400" dirty="0"/>
          </a:p>
          <a:p>
            <a:pPr marL="342900" indent="-342900" eaLnBrk="1" hangingPunct="1">
              <a:spcBef>
                <a:spcPct val="0"/>
              </a:spcBef>
              <a:buClrTx/>
              <a:defRPr/>
            </a:pPr>
            <a:r>
              <a:rPr lang="en-GB" altLang="en-US" sz="2200" dirty="0"/>
              <a:t>legal advice</a:t>
            </a:r>
          </a:p>
          <a:p>
            <a:pPr marL="171450" indent="-171450" eaLnBrk="1" hangingPunct="1">
              <a:spcBef>
                <a:spcPct val="0"/>
              </a:spcBef>
              <a:buClrTx/>
              <a:defRPr/>
            </a:pPr>
            <a:endParaRPr lang="en-GB" altLang="en-US" sz="400" dirty="0"/>
          </a:p>
          <a:p>
            <a:pPr marL="342900" indent="-342900" eaLnBrk="1" hangingPunct="1">
              <a:spcBef>
                <a:spcPct val="0"/>
              </a:spcBef>
              <a:buClrTx/>
              <a:defRPr/>
            </a:pPr>
            <a:r>
              <a:rPr lang="en-GB" altLang="en-US" sz="2200" dirty="0"/>
              <a:t>significant statements</a:t>
            </a:r>
          </a:p>
          <a:p>
            <a:pPr marL="171450" indent="-171450" eaLnBrk="1" hangingPunct="1">
              <a:spcBef>
                <a:spcPct val="0"/>
              </a:spcBef>
              <a:buClrTx/>
              <a:defRPr/>
            </a:pPr>
            <a:endParaRPr lang="en-GB" altLang="en-US" sz="400" dirty="0"/>
          </a:p>
          <a:p>
            <a:pPr marL="342900" indent="-342900" eaLnBrk="1" hangingPunct="1">
              <a:spcBef>
                <a:spcPct val="0"/>
              </a:spcBef>
              <a:buClrTx/>
              <a:defRPr/>
            </a:pPr>
            <a:r>
              <a:rPr lang="en-GB" altLang="en-US" sz="2200" dirty="0"/>
              <a:t>recording of interview</a:t>
            </a:r>
          </a:p>
          <a:p>
            <a:pPr marL="171450" indent="-171450" eaLnBrk="1" hangingPunct="1">
              <a:spcBef>
                <a:spcPct val="0"/>
              </a:spcBef>
              <a:buClrTx/>
              <a:defRPr/>
            </a:pPr>
            <a:endParaRPr lang="en-GB" altLang="en-US" sz="400" dirty="0"/>
          </a:p>
          <a:p>
            <a:pPr marL="342900" indent="-342900" eaLnBrk="1" hangingPunct="1">
              <a:spcBef>
                <a:spcPct val="0"/>
              </a:spcBef>
              <a:buClrTx/>
              <a:defRPr/>
            </a:pPr>
            <a:r>
              <a:rPr lang="en-GB" altLang="en-US" sz="2200" dirty="0"/>
              <a:t>vulnerable / foreign language suspects</a:t>
            </a:r>
          </a:p>
        </p:txBody>
      </p:sp>
      <p:sp>
        <p:nvSpPr>
          <p:cNvPr id="10243" name="Title 1">
            <a:extLst>
              <a:ext uri="{FF2B5EF4-FFF2-40B4-BE49-F238E27FC236}">
                <a16:creationId xmlns:a16="http://schemas.microsoft.com/office/drawing/2014/main" id="{FC1E4C9F-366D-4024-B70A-B39A956D8BF5}"/>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7">
            <a:extLst>
              <a:ext uri="{FF2B5EF4-FFF2-40B4-BE49-F238E27FC236}">
                <a16:creationId xmlns:a16="http://schemas.microsoft.com/office/drawing/2014/main" id="{C42C136A-81B6-468E-8E85-65037B2B1399}"/>
              </a:ext>
            </a:extLst>
          </p:cNvPr>
          <p:cNvSpPr txBox="1">
            <a:spLocks noChangeArrowheads="1"/>
          </p:cNvSpPr>
          <p:nvPr/>
        </p:nvSpPr>
        <p:spPr bwMode="auto">
          <a:xfrm>
            <a:off x="179388" y="908050"/>
            <a:ext cx="84963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Electronic interviews</a:t>
            </a:r>
          </a:p>
          <a:p>
            <a:pPr eaLnBrk="1" hangingPunct="1">
              <a:spcBef>
                <a:spcPct val="0"/>
              </a:spcBef>
              <a:buClrTx/>
              <a:buFontTx/>
              <a:buNone/>
            </a:pPr>
            <a:endParaRPr lang="en-GB" altLang="en-US" sz="1200"/>
          </a:p>
          <a:p>
            <a:pPr eaLnBrk="1" hangingPunct="1">
              <a:spcBef>
                <a:spcPct val="0"/>
              </a:spcBef>
              <a:buClrTx/>
              <a:buFontTx/>
              <a:buNone/>
            </a:pPr>
            <a:r>
              <a:rPr lang="en-GB" altLang="en-US" sz="2200"/>
              <a:t>Account phase:</a:t>
            </a:r>
          </a:p>
          <a:p>
            <a:pPr eaLnBrk="1" hangingPunct="1">
              <a:spcBef>
                <a:spcPct val="0"/>
              </a:spcBef>
              <a:buClrTx/>
              <a:buFontTx/>
              <a:buNone/>
            </a:pPr>
            <a:endParaRPr lang="en-GB" altLang="en-US" sz="2200"/>
          </a:p>
          <a:p>
            <a:pPr eaLnBrk="1" hangingPunct="1">
              <a:spcBef>
                <a:spcPct val="0"/>
              </a:spcBef>
              <a:buClrTx/>
              <a:buFontTx/>
              <a:buNone/>
            </a:pPr>
            <a:r>
              <a:rPr lang="en-GB" altLang="en-US" sz="2200"/>
              <a:t>You should ask them questions so that they provide an account what they did or didn’t do with regards to the potential offending. </a:t>
            </a:r>
          </a:p>
          <a:p>
            <a:pPr eaLnBrk="1" hangingPunct="1">
              <a:spcBef>
                <a:spcPct val="0"/>
              </a:spcBef>
              <a:buClrTx/>
              <a:buFontTx/>
              <a:buNone/>
            </a:pPr>
            <a:endParaRPr lang="en-GB" altLang="en-US" sz="2200"/>
          </a:p>
          <a:p>
            <a:pPr eaLnBrk="1" hangingPunct="1">
              <a:spcBef>
                <a:spcPct val="0"/>
              </a:spcBef>
              <a:buClrTx/>
              <a:buFontTx/>
              <a:buNone/>
            </a:pPr>
            <a:r>
              <a:rPr lang="en-GB" altLang="en-US" sz="2200"/>
              <a:t>Firstly, ask wide open questions – TED questions:</a:t>
            </a:r>
            <a:endParaRPr lang="en-GB" altLang="en-US" sz="2200" i="1"/>
          </a:p>
          <a:p>
            <a:pPr eaLnBrk="1" hangingPunct="1">
              <a:spcBef>
                <a:spcPct val="0"/>
              </a:spcBef>
              <a:buClrTx/>
              <a:buFontTx/>
              <a:buNone/>
            </a:pPr>
            <a:r>
              <a:rPr lang="en-GB" altLang="en-US" sz="2200" i="1"/>
              <a:t>“Tell me…”	“Explain to me…”	“Describe to me…”</a:t>
            </a:r>
          </a:p>
          <a:p>
            <a:pPr eaLnBrk="1" hangingPunct="1">
              <a:spcBef>
                <a:spcPct val="0"/>
              </a:spcBef>
              <a:buClrTx/>
              <a:buFontTx/>
              <a:buNone/>
            </a:pPr>
            <a:endParaRPr lang="en-GB" altLang="en-US" sz="2200"/>
          </a:p>
          <a:p>
            <a:pPr eaLnBrk="1" hangingPunct="1">
              <a:spcBef>
                <a:spcPct val="0"/>
              </a:spcBef>
              <a:buClrTx/>
              <a:buFontTx/>
              <a:buNone/>
            </a:pPr>
            <a:r>
              <a:rPr lang="en-GB" altLang="en-US" sz="2200"/>
              <a:t>Then</a:t>
            </a:r>
            <a:r>
              <a:rPr lang="en-GB" altLang="en-US" sz="2200" i="1"/>
              <a:t> </a:t>
            </a:r>
            <a:r>
              <a:rPr lang="en-GB" altLang="en-US" sz="2200"/>
              <a:t>ask</a:t>
            </a:r>
            <a:r>
              <a:rPr lang="en-GB" altLang="en-US" sz="2200" i="1"/>
              <a:t> </a:t>
            </a:r>
            <a:r>
              <a:rPr lang="en-GB" altLang="en-US" sz="2200"/>
              <a:t>probing questions:</a:t>
            </a:r>
            <a:endParaRPr lang="en-GB" altLang="en-US" sz="2200" i="1"/>
          </a:p>
          <a:p>
            <a:pPr algn="ctr" eaLnBrk="1" hangingPunct="1">
              <a:spcBef>
                <a:spcPct val="0"/>
              </a:spcBef>
              <a:buClrTx/>
              <a:buFontTx/>
              <a:buNone/>
            </a:pPr>
            <a:r>
              <a:rPr lang="en-GB" altLang="en-US" sz="2200" i="1"/>
              <a:t>“Who?”    “What?”    “Why?”    “Where?”    “When?”     “How?”</a:t>
            </a:r>
            <a:endParaRPr lang="en-GB" altLang="en-US" sz="2200"/>
          </a:p>
          <a:p>
            <a:pPr eaLnBrk="1" hangingPunct="1">
              <a:spcBef>
                <a:spcPct val="0"/>
              </a:spcBef>
              <a:buClrTx/>
              <a:buFontTx/>
              <a:buNone/>
            </a:pPr>
            <a:r>
              <a:rPr lang="en-GB" altLang="en-US" sz="2200" i="1"/>
              <a:t>	</a:t>
            </a:r>
          </a:p>
          <a:p>
            <a:pPr eaLnBrk="1" hangingPunct="1">
              <a:spcBef>
                <a:spcPct val="0"/>
              </a:spcBef>
              <a:buClrTx/>
              <a:buFontTx/>
              <a:buNone/>
            </a:pPr>
            <a:r>
              <a:rPr lang="en-GB" altLang="en-US" sz="2200"/>
              <a:t>Then, closed questions to elicit “yes” or “no” responses</a:t>
            </a:r>
          </a:p>
        </p:txBody>
      </p:sp>
      <p:sp>
        <p:nvSpPr>
          <p:cNvPr id="36867" name="Title 1">
            <a:extLst>
              <a:ext uri="{FF2B5EF4-FFF2-40B4-BE49-F238E27FC236}">
                <a16:creationId xmlns:a16="http://schemas.microsoft.com/office/drawing/2014/main" id="{E018756C-9B18-41BB-AC6C-5D6E45A6807F}"/>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7">
            <a:extLst>
              <a:ext uri="{FF2B5EF4-FFF2-40B4-BE49-F238E27FC236}">
                <a16:creationId xmlns:a16="http://schemas.microsoft.com/office/drawing/2014/main" id="{29E5E5C4-DB04-459D-9E1D-5A7680A58DDA}"/>
              </a:ext>
            </a:extLst>
          </p:cNvPr>
          <p:cNvSpPr txBox="1">
            <a:spLocks noChangeArrowheads="1"/>
          </p:cNvSpPr>
          <p:nvPr/>
        </p:nvSpPr>
        <p:spPr bwMode="auto">
          <a:xfrm>
            <a:off x="179388" y="908050"/>
            <a:ext cx="8496300"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Electronic interviews</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sz="2500" dirty="0"/>
              <a:t>A</a:t>
            </a:r>
            <a:r>
              <a:rPr lang="en-GB" altLang="en-US" dirty="0"/>
              <a:t>ccount Phase</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dirty="0"/>
              <a:t>Inappropriate styles of questioning</a:t>
            </a:r>
          </a:p>
          <a:p>
            <a:pPr eaLnBrk="1" hangingPunct="1">
              <a:spcBef>
                <a:spcPct val="0"/>
              </a:spcBef>
              <a:buClrTx/>
              <a:buFontTx/>
              <a:buNone/>
              <a:defRPr/>
            </a:pPr>
            <a:endParaRPr lang="en-GB" altLang="en-US" sz="1200" dirty="0"/>
          </a:p>
          <a:p>
            <a:pPr marL="342900" indent="-342900" eaLnBrk="1" hangingPunct="1">
              <a:spcBef>
                <a:spcPct val="0"/>
              </a:spcBef>
              <a:buClrTx/>
              <a:defRPr/>
            </a:pPr>
            <a:r>
              <a:rPr lang="en-GB" altLang="en-US" dirty="0"/>
              <a:t>Forced choice questions</a:t>
            </a:r>
          </a:p>
          <a:p>
            <a:pPr lvl="1" eaLnBrk="1" hangingPunct="1">
              <a:spcBef>
                <a:spcPct val="0"/>
              </a:spcBef>
              <a:buClrTx/>
              <a:buFontTx/>
              <a:buNone/>
              <a:defRPr/>
            </a:pPr>
            <a:r>
              <a:rPr lang="en-GB" altLang="en-US" sz="1600" dirty="0"/>
              <a:t>(e.g. </a:t>
            </a:r>
            <a:r>
              <a:rPr lang="en-GB" altLang="en-US" sz="1600" i="1" dirty="0"/>
              <a:t>“Was it 50 or 60kg in your logbook?”</a:t>
            </a:r>
            <a:r>
              <a:rPr lang="en-GB" altLang="en-US" sz="1600" dirty="0"/>
              <a:t>)</a:t>
            </a:r>
          </a:p>
          <a:p>
            <a:pPr eaLnBrk="1" hangingPunct="1">
              <a:spcBef>
                <a:spcPct val="0"/>
              </a:spcBef>
              <a:buClrTx/>
              <a:buFontTx/>
              <a:buNone/>
              <a:defRPr/>
            </a:pPr>
            <a:endParaRPr lang="en-GB" altLang="en-US" sz="1200" dirty="0"/>
          </a:p>
          <a:p>
            <a:pPr marL="342900" indent="-342900" eaLnBrk="1" hangingPunct="1">
              <a:spcBef>
                <a:spcPct val="0"/>
              </a:spcBef>
              <a:buClrTx/>
              <a:defRPr/>
            </a:pPr>
            <a:r>
              <a:rPr lang="en-GB" altLang="en-US" dirty="0"/>
              <a:t>Multiple questions</a:t>
            </a:r>
          </a:p>
          <a:p>
            <a:pPr lvl="1" eaLnBrk="1" hangingPunct="1">
              <a:spcBef>
                <a:spcPct val="0"/>
              </a:spcBef>
              <a:buClrTx/>
              <a:buFontTx/>
              <a:buNone/>
              <a:defRPr/>
            </a:pPr>
            <a:r>
              <a:rPr lang="en-GB" altLang="en-US" sz="1600" dirty="0"/>
              <a:t>(e.g. </a:t>
            </a:r>
            <a:r>
              <a:rPr lang="en-GB" altLang="en-US" sz="1600" i="1" dirty="0"/>
              <a:t>“Were you at the dock, what time did you arrive there and what were you doing there?”</a:t>
            </a:r>
            <a:r>
              <a:rPr lang="en-GB" altLang="en-US" sz="1600" dirty="0"/>
              <a:t>)</a:t>
            </a:r>
          </a:p>
          <a:p>
            <a:pPr eaLnBrk="1" hangingPunct="1">
              <a:spcBef>
                <a:spcPct val="0"/>
              </a:spcBef>
              <a:buClrTx/>
              <a:buFontTx/>
              <a:buNone/>
              <a:defRPr/>
            </a:pPr>
            <a:endParaRPr lang="en-GB" altLang="en-US" sz="1200" dirty="0"/>
          </a:p>
          <a:p>
            <a:pPr marL="342900" indent="-342900" eaLnBrk="1" hangingPunct="1">
              <a:spcBef>
                <a:spcPct val="0"/>
              </a:spcBef>
              <a:buClrTx/>
              <a:defRPr/>
            </a:pPr>
            <a:r>
              <a:rPr lang="en-GB" altLang="en-US" dirty="0"/>
              <a:t>Leading questions</a:t>
            </a:r>
          </a:p>
          <a:p>
            <a:pPr lvl="1" eaLnBrk="1" hangingPunct="1">
              <a:spcBef>
                <a:spcPct val="0"/>
              </a:spcBef>
              <a:buClrTx/>
              <a:buFontTx/>
              <a:buNone/>
              <a:defRPr/>
            </a:pPr>
            <a:r>
              <a:rPr lang="en-GB" altLang="en-US" sz="1600" dirty="0"/>
              <a:t>(e.g. </a:t>
            </a:r>
            <a:r>
              <a:rPr lang="en-GB" altLang="en-US" sz="1600" i="1" dirty="0"/>
              <a:t>“When you were catching undersized fish, at what point did you decide to retain them?”)</a:t>
            </a:r>
          </a:p>
          <a:p>
            <a:pPr eaLnBrk="1" hangingPunct="1">
              <a:spcBef>
                <a:spcPct val="0"/>
              </a:spcBef>
              <a:buClrTx/>
              <a:buFontTx/>
              <a:buNone/>
              <a:defRPr/>
            </a:pPr>
            <a:endParaRPr lang="en-GB" altLang="en-US" sz="1200" dirty="0"/>
          </a:p>
          <a:p>
            <a:pPr marL="342900" indent="-342900" eaLnBrk="1" hangingPunct="1">
              <a:spcBef>
                <a:spcPct val="0"/>
              </a:spcBef>
              <a:buClrTx/>
              <a:defRPr/>
            </a:pPr>
            <a:r>
              <a:rPr lang="en-GB" altLang="en-US" dirty="0"/>
              <a:t>Long / complex questions</a:t>
            </a:r>
          </a:p>
        </p:txBody>
      </p:sp>
      <p:sp>
        <p:nvSpPr>
          <p:cNvPr id="37891" name="Title 1">
            <a:extLst>
              <a:ext uri="{FF2B5EF4-FFF2-40B4-BE49-F238E27FC236}">
                <a16:creationId xmlns:a16="http://schemas.microsoft.com/office/drawing/2014/main" id="{79324DD5-53E8-4D57-BF40-13B926883A7F}"/>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Box 7">
            <a:extLst>
              <a:ext uri="{FF2B5EF4-FFF2-40B4-BE49-F238E27FC236}">
                <a16:creationId xmlns:a16="http://schemas.microsoft.com/office/drawing/2014/main" id="{18103650-11E3-40AD-96B9-D8E72647AFB8}"/>
              </a:ext>
            </a:extLst>
          </p:cNvPr>
          <p:cNvSpPr txBox="1">
            <a:spLocks noChangeArrowheads="1"/>
          </p:cNvSpPr>
          <p:nvPr/>
        </p:nvSpPr>
        <p:spPr bwMode="auto">
          <a:xfrm>
            <a:off x="179388" y="908050"/>
            <a:ext cx="8496300" cy="509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Electronic interviews</a:t>
            </a:r>
          </a:p>
          <a:p>
            <a:pPr eaLnBrk="1" hangingPunct="1">
              <a:spcBef>
                <a:spcPct val="0"/>
              </a:spcBef>
              <a:buClrTx/>
              <a:buFontTx/>
              <a:buNone/>
            </a:pPr>
            <a:endParaRPr lang="en-GB" altLang="en-US" sz="1200"/>
          </a:p>
          <a:p>
            <a:pPr eaLnBrk="1" hangingPunct="1">
              <a:spcBef>
                <a:spcPct val="0"/>
              </a:spcBef>
              <a:buClrTx/>
              <a:buFontTx/>
              <a:buNone/>
            </a:pPr>
            <a:r>
              <a:rPr lang="en-GB" altLang="en-US" sz="2500"/>
              <a:t>Challenge</a:t>
            </a:r>
            <a:r>
              <a:rPr lang="en-GB" altLang="en-US"/>
              <a:t> Phase</a:t>
            </a:r>
          </a:p>
          <a:p>
            <a:pPr eaLnBrk="1" hangingPunct="1">
              <a:spcBef>
                <a:spcPct val="0"/>
              </a:spcBef>
              <a:buClrTx/>
              <a:buFontTx/>
              <a:buNone/>
            </a:pPr>
            <a:endParaRPr lang="en-GB" altLang="en-US" sz="1200"/>
          </a:p>
          <a:p>
            <a:pPr eaLnBrk="1" hangingPunct="1">
              <a:spcBef>
                <a:spcPct val="0"/>
              </a:spcBef>
              <a:buClrTx/>
              <a:buFontTx/>
              <a:buNone/>
            </a:pPr>
            <a:r>
              <a:rPr lang="en-GB" altLang="en-US"/>
              <a:t>This is the most important phase of the interview</a:t>
            </a:r>
          </a:p>
          <a:p>
            <a:pPr eaLnBrk="1" hangingPunct="1">
              <a:spcBef>
                <a:spcPct val="0"/>
              </a:spcBef>
              <a:buClrTx/>
              <a:buFontTx/>
              <a:buNone/>
            </a:pPr>
            <a:endParaRPr lang="en-GB" altLang="en-US" sz="1200"/>
          </a:p>
          <a:p>
            <a:pPr eaLnBrk="1" hangingPunct="1">
              <a:spcBef>
                <a:spcPct val="0"/>
              </a:spcBef>
              <a:buClrTx/>
              <a:buFontTx/>
              <a:buNone/>
            </a:pPr>
            <a:r>
              <a:rPr lang="en-GB" altLang="en-US"/>
              <a:t>It is where you put your evidence to the suspect, and challenge any discrepancies or inconsistencies from their account given in the Account Phase</a:t>
            </a:r>
          </a:p>
          <a:p>
            <a:pPr eaLnBrk="1" hangingPunct="1">
              <a:spcBef>
                <a:spcPct val="0"/>
              </a:spcBef>
              <a:buClrTx/>
              <a:buFontTx/>
              <a:buNone/>
            </a:pPr>
            <a:endParaRPr lang="en-GB" altLang="en-US" sz="1200"/>
          </a:p>
          <a:p>
            <a:pPr eaLnBrk="1" hangingPunct="1">
              <a:spcBef>
                <a:spcPct val="0"/>
              </a:spcBef>
              <a:buClrTx/>
              <a:buFontTx/>
              <a:buNone/>
            </a:pPr>
            <a:r>
              <a:rPr lang="en-GB" altLang="en-US"/>
              <a:t>You should ask them to explain evidence you have relating to the alleged offences</a:t>
            </a:r>
          </a:p>
          <a:p>
            <a:pPr eaLnBrk="1" hangingPunct="1">
              <a:spcBef>
                <a:spcPct val="0"/>
              </a:spcBef>
              <a:buClrTx/>
              <a:buFontTx/>
              <a:buNone/>
            </a:pPr>
            <a:endParaRPr lang="en-GB" altLang="en-US" sz="1200"/>
          </a:p>
          <a:p>
            <a:pPr eaLnBrk="1" hangingPunct="1">
              <a:spcBef>
                <a:spcPct val="0"/>
              </a:spcBef>
              <a:buClrTx/>
              <a:buFontTx/>
              <a:buNone/>
            </a:pPr>
            <a:r>
              <a:rPr lang="en-GB" altLang="en-US"/>
              <a:t>Don’t be afraid to ask explicit questions, provide your interpretation of what the evidence shows and return to evidence if you’re not happy with the suspect’s 	explanation</a:t>
            </a:r>
          </a:p>
        </p:txBody>
      </p:sp>
      <p:sp>
        <p:nvSpPr>
          <p:cNvPr id="38915" name="Title 1">
            <a:extLst>
              <a:ext uri="{FF2B5EF4-FFF2-40B4-BE49-F238E27FC236}">
                <a16:creationId xmlns:a16="http://schemas.microsoft.com/office/drawing/2014/main" id="{E91D4840-F28B-4E03-ADF5-7589F8E21B88}"/>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7">
            <a:extLst>
              <a:ext uri="{FF2B5EF4-FFF2-40B4-BE49-F238E27FC236}">
                <a16:creationId xmlns:a16="http://schemas.microsoft.com/office/drawing/2014/main" id="{C6896507-6B96-406D-BA22-DA0B8A0263D8}"/>
              </a:ext>
            </a:extLst>
          </p:cNvPr>
          <p:cNvSpPr txBox="1">
            <a:spLocks noChangeArrowheads="1"/>
          </p:cNvSpPr>
          <p:nvPr/>
        </p:nvSpPr>
        <p:spPr bwMode="auto">
          <a:xfrm>
            <a:off x="179388" y="908050"/>
            <a:ext cx="8496300" cy="398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Electronic interviews</a:t>
            </a:r>
          </a:p>
          <a:p>
            <a:pPr eaLnBrk="1" hangingPunct="1">
              <a:spcBef>
                <a:spcPct val="0"/>
              </a:spcBef>
              <a:buClrTx/>
              <a:buFontTx/>
              <a:buNone/>
            </a:pPr>
            <a:endParaRPr lang="en-GB" altLang="en-US" sz="1200"/>
          </a:p>
          <a:p>
            <a:pPr eaLnBrk="1" hangingPunct="1">
              <a:spcBef>
                <a:spcPct val="0"/>
              </a:spcBef>
              <a:buClrTx/>
              <a:buFontTx/>
              <a:buNone/>
            </a:pPr>
            <a:r>
              <a:rPr lang="en-GB" altLang="en-US" sz="2500"/>
              <a:t>Challenge</a:t>
            </a:r>
            <a:r>
              <a:rPr lang="en-GB" altLang="en-US"/>
              <a:t> Phase</a:t>
            </a:r>
          </a:p>
          <a:p>
            <a:pPr eaLnBrk="1" hangingPunct="1">
              <a:spcBef>
                <a:spcPct val="0"/>
              </a:spcBef>
              <a:buClrTx/>
              <a:buFontTx/>
              <a:buNone/>
            </a:pPr>
            <a:endParaRPr lang="en-GB" altLang="en-US" sz="1200"/>
          </a:p>
          <a:p>
            <a:pPr eaLnBrk="1" hangingPunct="1">
              <a:spcBef>
                <a:spcPct val="0"/>
              </a:spcBef>
              <a:buClrTx/>
              <a:buFontTx/>
              <a:buNone/>
            </a:pPr>
            <a:r>
              <a:rPr lang="en-GB" altLang="en-US" sz="2200"/>
              <a:t>Deliver challenges (evidence) in a logical order; this is usually least to most impactful</a:t>
            </a:r>
            <a:r>
              <a:rPr lang="en-GB" altLang="en-US"/>
              <a:t>	</a:t>
            </a:r>
          </a:p>
          <a:p>
            <a:pPr eaLnBrk="1" hangingPunct="1">
              <a:spcBef>
                <a:spcPct val="0"/>
              </a:spcBef>
              <a:buClrTx/>
              <a:buFontTx/>
              <a:buNone/>
            </a:pPr>
            <a:endParaRPr lang="en-GB" altLang="en-US" sz="1200"/>
          </a:p>
          <a:p>
            <a:pPr eaLnBrk="1" hangingPunct="1">
              <a:spcBef>
                <a:spcPct val="0"/>
              </a:spcBef>
              <a:buClrTx/>
              <a:buFontTx/>
              <a:buNone/>
            </a:pPr>
            <a:r>
              <a:rPr lang="en-GB" altLang="en-US" sz="2200"/>
              <a:t>There is often an obvious change in the mood of the interview as the suspect is challenged; try to manage your own mood so as not to become aggressive or confrontational, even if the suspect is</a:t>
            </a:r>
          </a:p>
          <a:p>
            <a:pPr eaLnBrk="1" hangingPunct="1">
              <a:spcBef>
                <a:spcPct val="0"/>
              </a:spcBef>
              <a:buClrTx/>
              <a:buFontTx/>
              <a:buNone/>
            </a:pPr>
            <a:endParaRPr lang="en-GB" altLang="en-US" sz="1200"/>
          </a:p>
          <a:p>
            <a:pPr eaLnBrk="1" hangingPunct="1">
              <a:spcBef>
                <a:spcPct val="0"/>
              </a:spcBef>
              <a:buClrTx/>
              <a:buFontTx/>
              <a:buNone/>
            </a:pPr>
            <a:r>
              <a:rPr lang="en-GB" altLang="en-US" sz="2200"/>
              <a:t>Be thorough and persistent when covering their explanations, without being oppressive (i.e. continuously repeating questions)</a:t>
            </a:r>
          </a:p>
        </p:txBody>
      </p:sp>
      <p:sp>
        <p:nvSpPr>
          <p:cNvPr id="39939" name="Title 1">
            <a:extLst>
              <a:ext uri="{FF2B5EF4-FFF2-40B4-BE49-F238E27FC236}">
                <a16:creationId xmlns:a16="http://schemas.microsoft.com/office/drawing/2014/main" id="{8E4B6D7D-1CCC-429B-B730-B93674B00D7E}"/>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Box 7">
            <a:extLst>
              <a:ext uri="{FF2B5EF4-FFF2-40B4-BE49-F238E27FC236}">
                <a16:creationId xmlns:a16="http://schemas.microsoft.com/office/drawing/2014/main" id="{8EE74B64-ABD2-4D95-A8E5-0063CF6F1461}"/>
              </a:ext>
            </a:extLst>
          </p:cNvPr>
          <p:cNvSpPr txBox="1">
            <a:spLocks noChangeArrowheads="1"/>
          </p:cNvSpPr>
          <p:nvPr/>
        </p:nvSpPr>
        <p:spPr bwMode="auto">
          <a:xfrm>
            <a:off x="179388" y="908050"/>
            <a:ext cx="8496300" cy="583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Electronic interviews</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sz="2500" dirty="0"/>
              <a:t>At the end of the interview:</a:t>
            </a:r>
            <a:endParaRPr lang="en-GB" altLang="en-US" dirty="0"/>
          </a:p>
          <a:p>
            <a:pPr eaLnBrk="1" hangingPunct="1">
              <a:spcBef>
                <a:spcPct val="0"/>
              </a:spcBef>
              <a:buClrTx/>
              <a:buFontTx/>
              <a:buNone/>
              <a:defRPr/>
            </a:pPr>
            <a:endParaRPr lang="en-GB" altLang="en-US" sz="1200" dirty="0"/>
          </a:p>
          <a:p>
            <a:pPr eaLnBrk="1" hangingPunct="1">
              <a:spcBef>
                <a:spcPct val="0"/>
              </a:spcBef>
              <a:buClrTx/>
              <a:buFontTx/>
              <a:buNone/>
              <a:defRPr/>
            </a:pPr>
            <a:endParaRPr lang="en-GB" altLang="en-US" sz="1200" dirty="0"/>
          </a:p>
          <a:p>
            <a:pPr marL="342900" indent="-342900" eaLnBrk="1" hangingPunct="1">
              <a:spcBef>
                <a:spcPct val="0"/>
              </a:spcBef>
              <a:buClrTx/>
              <a:defRPr/>
            </a:pPr>
            <a:r>
              <a:rPr lang="en-GB" altLang="en-US" dirty="0"/>
              <a:t>allow the suspect and their legal rep to add or clarify anything, and </a:t>
            </a:r>
          </a:p>
          <a:p>
            <a:pPr marL="342900" indent="-342900" eaLnBrk="1" hangingPunct="1">
              <a:spcBef>
                <a:spcPct val="0"/>
              </a:spcBef>
              <a:buClrTx/>
              <a:defRPr/>
            </a:pPr>
            <a:endParaRPr lang="en-GB" altLang="en-US" dirty="0"/>
          </a:p>
          <a:p>
            <a:pPr marL="342900" indent="-342900" eaLnBrk="1" hangingPunct="1">
              <a:spcBef>
                <a:spcPct val="0"/>
              </a:spcBef>
              <a:buClrTx/>
              <a:defRPr/>
            </a:pPr>
            <a:r>
              <a:rPr lang="en-GB" altLang="en-US" dirty="0"/>
              <a:t>you may wish to briefly summarise what they have said during the entire interview particularly any admissions</a:t>
            </a:r>
          </a:p>
          <a:p>
            <a:pPr marL="342900" indent="-342900" eaLnBrk="1" hangingPunct="1">
              <a:spcBef>
                <a:spcPct val="0"/>
              </a:spcBef>
              <a:buClrTx/>
              <a:defRPr/>
            </a:pPr>
            <a:endParaRPr lang="en-GB" altLang="en-US" dirty="0"/>
          </a:p>
          <a:p>
            <a:pPr marL="342900" indent="-342900" eaLnBrk="1" hangingPunct="1">
              <a:spcBef>
                <a:spcPct val="0"/>
              </a:spcBef>
              <a:buClrTx/>
              <a:defRPr/>
            </a:pPr>
            <a:r>
              <a:rPr lang="en-GB" altLang="en-US" dirty="0"/>
              <a:t>explain to them what happens next in terms of the rest of the investigation and that ultimately it is the prosecutor’s decision if the case is taken to court</a:t>
            </a:r>
          </a:p>
          <a:p>
            <a:pPr marL="342900" indent="-342900" eaLnBrk="1" hangingPunct="1">
              <a:spcBef>
                <a:spcPct val="0"/>
              </a:spcBef>
              <a:buClrTx/>
              <a:defRPr/>
            </a:pPr>
            <a:endParaRPr lang="en-GB" altLang="en-US" dirty="0"/>
          </a:p>
          <a:p>
            <a:pPr marL="342900" indent="-342900" eaLnBrk="1" hangingPunct="1">
              <a:spcBef>
                <a:spcPct val="0"/>
              </a:spcBef>
              <a:buClrTx/>
              <a:defRPr/>
            </a:pPr>
            <a:r>
              <a:rPr lang="en-GB" altLang="en-US" dirty="0"/>
              <a:t>release the suspect from the caution. This isn’t a legal requirement but indicates the interview is over. </a:t>
            </a:r>
          </a:p>
        </p:txBody>
      </p:sp>
      <p:sp>
        <p:nvSpPr>
          <p:cNvPr id="40963" name="Title 1">
            <a:extLst>
              <a:ext uri="{FF2B5EF4-FFF2-40B4-BE49-F238E27FC236}">
                <a16:creationId xmlns:a16="http://schemas.microsoft.com/office/drawing/2014/main" id="{26BDF873-4D7D-48E2-8645-3ED5F5848323}"/>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Box 7">
            <a:extLst>
              <a:ext uri="{FF2B5EF4-FFF2-40B4-BE49-F238E27FC236}">
                <a16:creationId xmlns:a16="http://schemas.microsoft.com/office/drawing/2014/main" id="{E04FAE9E-8C57-4D3A-8A78-0323855CD480}"/>
              </a:ext>
            </a:extLst>
          </p:cNvPr>
          <p:cNvSpPr txBox="1">
            <a:spLocks noChangeArrowheads="1"/>
          </p:cNvSpPr>
          <p:nvPr/>
        </p:nvSpPr>
        <p:spPr bwMode="auto">
          <a:xfrm>
            <a:off x="179388" y="908050"/>
            <a:ext cx="8496300" cy="527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Electronic interviews</a:t>
            </a:r>
          </a:p>
          <a:p>
            <a:pPr eaLnBrk="1" hangingPunct="1">
              <a:spcBef>
                <a:spcPct val="0"/>
              </a:spcBef>
              <a:buClrTx/>
              <a:buFontTx/>
              <a:buNone/>
            </a:pPr>
            <a:endParaRPr lang="en-GB" altLang="en-US" sz="1200"/>
          </a:p>
          <a:p>
            <a:pPr eaLnBrk="1" hangingPunct="1">
              <a:spcBef>
                <a:spcPct val="0"/>
              </a:spcBef>
              <a:buClrTx/>
              <a:buFontTx/>
              <a:buNone/>
            </a:pPr>
            <a:r>
              <a:rPr lang="en-GB" altLang="en-US" sz="2500"/>
              <a:t>Interviewers’ roles</a:t>
            </a:r>
            <a:endParaRPr lang="en-GB" altLang="en-US"/>
          </a:p>
          <a:p>
            <a:pPr eaLnBrk="1" hangingPunct="1">
              <a:spcBef>
                <a:spcPct val="0"/>
              </a:spcBef>
              <a:buClrTx/>
              <a:buFontTx/>
              <a:buNone/>
            </a:pPr>
            <a:endParaRPr lang="en-GB" altLang="en-US" sz="1200"/>
          </a:p>
          <a:p>
            <a:pPr eaLnBrk="1" hangingPunct="1">
              <a:spcBef>
                <a:spcPct val="0"/>
              </a:spcBef>
              <a:buClrTx/>
              <a:buFontTx/>
              <a:buNone/>
            </a:pPr>
            <a:r>
              <a:rPr lang="en-GB" altLang="en-US"/>
              <a:t>You should always have two interviewers for electronic interviews, and, unlike notebook interviews, both officers have an important role in the process</a:t>
            </a:r>
          </a:p>
          <a:p>
            <a:pPr eaLnBrk="1" hangingPunct="1">
              <a:spcBef>
                <a:spcPct val="0"/>
              </a:spcBef>
              <a:buClrTx/>
              <a:buFontTx/>
              <a:buNone/>
            </a:pPr>
            <a:endParaRPr lang="en-GB" altLang="en-US" sz="1200"/>
          </a:p>
          <a:p>
            <a:pPr eaLnBrk="1" hangingPunct="1">
              <a:spcBef>
                <a:spcPct val="0"/>
              </a:spcBef>
              <a:buClrTx/>
              <a:buFontTx/>
              <a:buNone/>
            </a:pPr>
            <a:r>
              <a:rPr lang="en-GB" altLang="en-US"/>
              <a:t>You will have a Lead Interviewer and Secondary Interviewer; both roles are investigators – don’t treat 	the Secondary role as purely administrative</a:t>
            </a:r>
          </a:p>
          <a:p>
            <a:pPr eaLnBrk="1" hangingPunct="1">
              <a:spcBef>
                <a:spcPct val="0"/>
              </a:spcBef>
              <a:buClrTx/>
              <a:buFontTx/>
              <a:buNone/>
            </a:pPr>
            <a:endParaRPr lang="en-GB" altLang="en-US" sz="1200"/>
          </a:p>
          <a:p>
            <a:pPr eaLnBrk="1" hangingPunct="1">
              <a:spcBef>
                <a:spcPct val="0"/>
              </a:spcBef>
              <a:buClrTx/>
              <a:buFontTx/>
              <a:buNone/>
            </a:pPr>
            <a:r>
              <a:rPr lang="en-GB" altLang="en-US"/>
              <a:t>You may employ a third person to deal with administrative functions during the interview, such as the operation of the audio-recording equipment, if the 	Secondary Interviewer is not comfortable doing this</a:t>
            </a:r>
          </a:p>
        </p:txBody>
      </p:sp>
      <p:sp>
        <p:nvSpPr>
          <p:cNvPr id="41987" name="Title 1">
            <a:extLst>
              <a:ext uri="{FF2B5EF4-FFF2-40B4-BE49-F238E27FC236}">
                <a16:creationId xmlns:a16="http://schemas.microsoft.com/office/drawing/2014/main" id="{87A681E3-5C66-490D-B27D-6BF12B6B0984}"/>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Box 7">
            <a:extLst>
              <a:ext uri="{FF2B5EF4-FFF2-40B4-BE49-F238E27FC236}">
                <a16:creationId xmlns:a16="http://schemas.microsoft.com/office/drawing/2014/main" id="{0F7E3CDD-974C-45A0-A9BE-7E6BEB9CAC09}"/>
              </a:ext>
            </a:extLst>
          </p:cNvPr>
          <p:cNvSpPr txBox="1">
            <a:spLocks noChangeArrowheads="1"/>
          </p:cNvSpPr>
          <p:nvPr/>
        </p:nvSpPr>
        <p:spPr bwMode="auto">
          <a:xfrm>
            <a:off x="179388" y="908050"/>
            <a:ext cx="8496300" cy="515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Electronic interviews</a:t>
            </a:r>
          </a:p>
          <a:p>
            <a:pPr eaLnBrk="1" hangingPunct="1">
              <a:spcBef>
                <a:spcPct val="0"/>
              </a:spcBef>
              <a:buClrTx/>
              <a:buFontTx/>
              <a:buNone/>
            </a:pPr>
            <a:endParaRPr lang="en-GB" altLang="en-US" sz="1200"/>
          </a:p>
          <a:p>
            <a:pPr eaLnBrk="1" hangingPunct="1">
              <a:spcBef>
                <a:spcPct val="0"/>
              </a:spcBef>
              <a:buClrTx/>
              <a:buFontTx/>
              <a:buNone/>
            </a:pPr>
            <a:r>
              <a:rPr lang="en-GB" altLang="en-US" sz="2500"/>
              <a:t>Lead Interviewer</a:t>
            </a:r>
            <a:endParaRPr lang="en-GB" altLang="en-US"/>
          </a:p>
          <a:p>
            <a:pPr eaLnBrk="1" hangingPunct="1">
              <a:spcBef>
                <a:spcPct val="0"/>
              </a:spcBef>
              <a:buClrTx/>
              <a:buFontTx/>
              <a:buNone/>
            </a:pPr>
            <a:endParaRPr lang="en-GB" altLang="en-US" sz="1200"/>
          </a:p>
          <a:p>
            <a:pPr eaLnBrk="1" hangingPunct="1">
              <a:spcBef>
                <a:spcPct val="0"/>
              </a:spcBef>
              <a:buClrTx/>
              <a:buFontTx/>
              <a:buNone/>
            </a:pPr>
            <a:r>
              <a:rPr lang="en-GB" altLang="en-US" sz="2200"/>
              <a:t>The Lead Interviewer’s role is to take control of the 	interview and execute the interview plan</a:t>
            </a:r>
          </a:p>
          <a:p>
            <a:pPr eaLnBrk="1" hangingPunct="1">
              <a:spcBef>
                <a:spcPct val="0"/>
              </a:spcBef>
              <a:buClrTx/>
              <a:buFontTx/>
              <a:buNone/>
            </a:pPr>
            <a:endParaRPr lang="en-GB" altLang="en-US" sz="1200"/>
          </a:p>
          <a:p>
            <a:pPr eaLnBrk="1" hangingPunct="1">
              <a:spcBef>
                <a:spcPct val="0"/>
              </a:spcBef>
              <a:buClrTx/>
              <a:buFontTx/>
              <a:buNone/>
            </a:pPr>
            <a:r>
              <a:rPr lang="en-GB" altLang="en-US" sz="2200"/>
              <a:t>To that end, the Lead should be responsible for developing the plan, or at least have a very good understanding of it prior to the interview</a:t>
            </a:r>
          </a:p>
          <a:p>
            <a:pPr eaLnBrk="1" hangingPunct="1">
              <a:spcBef>
                <a:spcPct val="0"/>
              </a:spcBef>
              <a:buClrTx/>
              <a:buFontTx/>
              <a:buNone/>
            </a:pPr>
            <a:endParaRPr lang="en-GB" altLang="en-US" sz="1200"/>
          </a:p>
          <a:p>
            <a:pPr eaLnBrk="1" hangingPunct="1">
              <a:spcBef>
                <a:spcPct val="0"/>
              </a:spcBef>
              <a:buClrTx/>
              <a:buFontTx/>
              <a:buNone/>
            </a:pPr>
            <a:r>
              <a:rPr lang="en-GB" altLang="en-US" sz="2200"/>
              <a:t>They lead the questioning of the suspect with appropriate questioning styles, maintaining distinct  Account and Challenge Phases during the interview</a:t>
            </a:r>
          </a:p>
          <a:p>
            <a:pPr eaLnBrk="1" hangingPunct="1">
              <a:spcBef>
                <a:spcPct val="0"/>
              </a:spcBef>
              <a:buClrTx/>
              <a:buFontTx/>
              <a:buNone/>
            </a:pPr>
            <a:endParaRPr lang="en-GB" altLang="en-US" sz="1200"/>
          </a:p>
          <a:p>
            <a:pPr eaLnBrk="1" hangingPunct="1">
              <a:spcBef>
                <a:spcPct val="0"/>
              </a:spcBef>
              <a:buClrTx/>
              <a:buFontTx/>
              <a:buNone/>
            </a:pPr>
            <a:r>
              <a:rPr lang="en-GB" altLang="en-US" sz="2200"/>
              <a:t>They should greet the suspect (and legal rep) at the start, and handle any queries or concerns they raise during the process</a:t>
            </a:r>
          </a:p>
        </p:txBody>
      </p:sp>
      <p:sp>
        <p:nvSpPr>
          <p:cNvPr id="43011" name="Title 1">
            <a:extLst>
              <a:ext uri="{FF2B5EF4-FFF2-40B4-BE49-F238E27FC236}">
                <a16:creationId xmlns:a16="http://schemas.microsoft.com/office/drawing/2014/main" id="{706DF314-2CBC-4185-B418-5EF6E7755DE0}"/>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Box 7">
            <a:extLst>
              <a:ext uri="{FF2B5EF4-FFF2-40B4-BE49-F238E27FC236}">
                <a16:creationId xmlns:a16="http://schemas.microsoft.com/office/drawing/2014/main" id="{771BDC5F-EAB5-4435-8563-7A0C2A148D8E}"/>
              </a:ext>
            </a:extLst>
          </p:cNvPr>
          <p:cNvSpPr txBox="1">
            <a:spLocks noChangeArrowheads="1"/>
          </p:cNvSpPr>
          <p:nvPr/>
        </p:nvSpPr>
        <p:spPr bwMode="auto">
          <a:xfrm>
            <a:off x="179388" y="908050"/>
            <a:ext cx="8496300" cy="515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Electronic interviews</a:t>
            </a:r>
          </a:p>
          <a:p>
            <a:pPr eaLnBrk="1" hangingPunct="1">
              <a:spcBef>
                <a:spcPct val="0"/>
              </a:spcBef>
              <a:buClrTx/>
              <a:buFontTx/>
              <a:buNone/>
            </a:pPr>
            <a:endParaRPr lang="en-GB" altLang="en-US" sz="1200"/>
          </a:p>
          <a:p>
            <a:pPr eaLnBrk="1" hangingPunct="1">
              <a:spcBef>
                <a:spcPct val="0"/>
              </a:spcBef>
              <a:buClrTx/>
              <a:buFontTx/>
              <a:buNone/>
            </a:pPr>
            <a:r>
              <a:rPr lang="en-GB" altLang="en-US" sz="2500"/>
              <a:t>Secondary Interviewer</a:t>
            </a:r>
            <a:endParaRPr lang="en-GB" altLang="en-US"/>
          </a:p>
          <a:p>
            <a:pPr eaLnBrk="1" hangingPunct="1">
              <a:spcBef>
                <a:spcPct val="0"/>
              </a:spcBef>
              <a:buClrTx/>
              <a:buFontTx/>
              <a:buNone/>
            </a:pPr>
            <a:endParaRPr lang="en-GB" altLang="en-US" sz="1200"/>
          </a:p>
          <a:p>
            <a:pPr eaLnBrk="1" hangingPunct="1">
              <a:spcBef>
                <a:spcPct val="0"/>
              </a:spcBef>
              <a:buClrTx/>
              <a:buFontTx/>
              <a:buNone/>
            </a:pPr>
            <a:r>
              <a:rPr lang="en-GB" altLang="en-US" sz="2200"/>
              <a:t>The Secondary Interviewer is a support role, and is	there to assist with the investigative process</a:t>
            </a:r>
          </a:p>
          <a:p>
            <a:pPr eaLnBrk="1" hangingPunct="1">
              <a:spcBef>
                <a:spcPct val="0"/>
              </a:spcBef>
              <a:buClrTx/>
              <a:buFontTx/>
              <a:buNone/>
            </a:pPr>
            <a:endParaRPr lang="en-GB" altLang="en-US" sz="1200"/>
          </a:p>
          <a:p>
            <a:pPr eaLnBrk="1" hangingPunct="1">
              <a:spcBef>
                <a:spcPct val="0"/>
              </a:spcBef>
              <a:buClrTx/>
              <a:buFontTx/>
              <a:buNone/>
            </a:pPr>
            <a:r>
              <a:rPr lang="en-GB" altLang="en-US" sz="2200"/>
              <a:t>They make notes on what is being said by the suspect; this provides an additional record of the suspect’s responses if 	the audio recording fails</a:t>
            </a:r>
          </a:p>
          <a:p>
            <a:pPr eaLnBrk="1" hangingPunct="1">
              <a:spcBef>
                <a:spcPct val="0"/>
              </a:spcBef>
              <a:buClrTx/>
              <a:buFontTx/>
              <a:buNone/>
            </a:pPr>
            <a:endParaRPr lang="en-GB" altLang="en-US" sz="1200"/>
          </a:p>
          <a:p>
            <a:pPr eaLnBrk="1" hangingPunct="1">
              <a:spcBef>
                <a:spcPct val="0"/>
              </a:spcBef>
              <a:buClrTx/>
              <a:buFontTx/>
              <a:buNone/>
            </a:pPr>
            <a:r>
              <a:rPr lang="en-GB" altLang="en-US" sz="2200"/>
              <a:t>At the end of each line of questioning, the Lead should ask the Secondary to summarise the salient points made by the suspect</a:t>
            </a:r>
          </a:p>
          <a:p>
            <a:pPr eaLnBrk="1" hangingPunct="1">
              <a:spcBef>
                <a:spcPct val="0"/>
              </a:spcBef>
              <a:buClrTx/>
              <a:buFontTx/>
              <a:buNone/>
            </a:pPr>
            <a:endParaRPr lang="en-GB" altLang="en-US" sz="1200"/>
          </a:p>
          <a:p>
            <a:pPr eaLnBrk="1" hangingPunct="1">
              <a:spcBef>
                <a:spcPct val="0"/>
              </a:spcBef>
              <a:buClrTx/>
              <a:buFontTx/>
              <a:buNone/>
            </a:pPr>
            <a:r>
              <a:rPr lang="en-GB" altLang="en-US" sz="2200"/>
              <a:t>During this summary, the Secondary should also clarify any uncertainties and ask any additional 	questions that they themselves might have as an investigator</a:t>
            </a:r>
          </a:p>
        </p:txBody>
      </p:sp>
      <p:sp>
        <p:nvSpPr>
          <p:cNvPr id="44035" name="Title 1">
            <a:extLst>
              <a:ext uri="{FF2B5EF4-FFF2-40B4-BE49-F238E27FC236}">
                <a16:creationId xmlns:a16="http://schemas.microsoft.com/office/drawing/2014/main" id="{4BFA9484-ECCB-4BBE-B6D7-706D4880C5F1}"/>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Box 7">
            <a:extLst>
              <a:ext uri="{FF2B5EF4-FFF2-40B4-BE49-F238E27FC236}">
                <a16:creationId xmlns:a16="http://schemas.microsoft.com/office/drawing/2014/main" id="{D69080B6-02E9-4454-9668-D6F96777811C}"/>
              </a:ext>
            </a:extLst>
          </p:cNvPr>
          <p:cNvSpPr txBox="1">
            <a:spLocks noChangeArrowheads="1"/>
          </p:cNvSpPr>
          <p:nvPr/>
        </p:nvSpPr>
        <p:spPr bwMode="auto">
          <a:xfrm>
            <a:off x="179388" y="908050"/>
            <a:ext cx="8496300" cy="478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Electronic interviews</a:t>
            </a:r>
          </a:p>
          <a:p>
            <a:pPr eaLnBrk="1" hangingPunct="1">
              <a:spcBef>
                <a:spcPct val="0"/>
              </a:spcBef>
              <a:buClrTx/>
              <a:buFontTx/>
              <a:buNone/>
            </a:pPr>
            <a:endParaRPr lang="en-GB" altLang="en-US" sz="1200"/>
          </a:p>
          <a:p>
            <a:pPr eaLnBrk="1" hangingPunct="1">
              <a:spcBef>
                <a:spcPct val="0"/>
              </a:spcBef>
              <a:buClrTx/>
              <a:buFontTx/>
              <a:buNone/>
            </a:pPr>
            <a:r>
              <a:rPr lang="en-GB" altLang="en-US" sz="2500"/>
              <a:t>Secondary Interviewer</a:t>
            </a:r>
            <a:endParaRPr lang="en-GB" altLang="en-US"/>
          </a:p>
          <a:p>
            <a:pPr eaLnBrk="1" hangingPunct="1">
              <a:spcBef>
                <a:spcPct val="0"/>
              </a:spcBef>
              <a:buClrTx/>
              <a:buFontTx/>
              <a:buNone/>
            </a:pPr>
            <a:endParaRPr lang="en-GB" altLang="en-US" sz="1200"/>
          </a:p>
          <a:p>
            <a:pPr eaLnBrk="1" hangingPunct="1">
              <a:spcBef>
                <a:spcPct val="0"/>
              </a:spcBef>
              <a:buClrTx/>
              <a:buFontTx/>
              <a:buNone/>
            </a:pPr>
            <a:r>
              <a:rPr lang="en-GB" altLang="en-US" sz="2200"/>
              <a:t>Whilst making notes, the Secondary should be thinking about highlighting any issues in the suspect’s account, any areas they think need to ask more questions on (during the Account Phase), or any issues that need challenging (during the Challenge Phase)</a:t>
            </a:r>
          </a:p>
          <a:p>
            <a:pPr eaLnBrk="1" hangingPunct="1">
              <a:spcBef>
                <a:spcPct val="0"/>
              </a:spcBef>
              <a:buClrTx/>
              <a:buFontTx/>
              <a:buNone/>
            </a:pPr>
            <a:endParaRPr lang="en-GB" altLang="en-US" sz="1200"/>
          </a:p>
          <a:p>
            <a:pPr eaLnBrk="1" hangingPunct="1">
              <a:spcBef>
                <a:spcPct val="0"/>
              </a:spcBef>
              <a:buClrTx/>
              <a:buFontTx/>
              <a:buNone/>
            </a:pPr>
            <a:r>
              <a:rPr lang="en-GB" altLang="en-US" sz="2200"/>
              <a:t>Another role of the Secondary is to manage the audio equipment, CDs, any stationary etc. and also keep exhibits organised. (The lead can do this however they are normally engaging with the suspect)</a:t>
            </a:r>
          </a:p>
          <a:p>
            <a:pPr eaLnBrk="1" hangingPunct="1">
              <a:spcBef>
                <a:spcPct val="0"/>
              </a:spcBef>
              <a:buClrTx/>
              <a:buFontTx/>
              <a:buNone/>
            </a:pPr>
            <a:endParaRPr lang="en-GB" altLang="en-US" sz="2200"/>
          </a:p>
          <a:p>
            <a:pPr eaLnBrk="1" hangingPunct="1">
              <a:spcBef>
                <a:spcPct val="0"/>
              </a:spcBef>
              <a:buClrTx/>
              <a:buFontTx/>
              <a:buNone/>
            </a:pPr>
            <a:r>
              <a:rPr lang="en-GB" altLang="en-US" sz="2200"/>
              <a:t>Remember, both interviewers are investigators!</a:t>
            </a:r>
          </a:p>
        </p:txBody>
      </p:sp>
      <p:sp>
        <p:nvSpPr>
          <p:cNvPr id="45059" name="Title 1">
            <a:extLst>
              <a:ext uri="{FF2B5EF4-FFF2-40B4-BE49-F238E27FC236}">
                <a16:creationId xmlns:a16="http://schemas.microsoft.com/office/drawing/2014/main" id="{5C41B3E3-C6F3-4C0C-A819-8771DCA53FAA}"/>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Box 7">
            <a:extLst>
              <a:ext uri="{FF2B5EF4-FFF2-40B4-BE49-F238E27FC236}">
                <a16:creationId xmlns:a16="http://schemas.microsoft.com/office/drawing/2014/main" id="{9E5AD763-C1DC-4DF4-8287-9E4A5FA20DC1}"/>
              </a:ext>
            </a:extLst>
          </p:cNvPr>
          <p:cNvSpPr txBox="1">
            <a:spLocks noChangeArrowheads="1"/>
          </p:cNvSpPr>
          <p:nvPr/>
        </p:nvSpPr>
        <p:spPr bwMode="auto">
          <a:xfrm>
            <a:off x="179388" y="908050"/>
            <a:ext cx="84963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Evaluation</a:t>
            </a:r>
          </a:p>
          <a:p>
            <a:pPr eaLnBrk="1" hangingPunct="1">
              <a:spcBef>
                <a:spcPct val="0"/>
              </a:spcBef>
              <a:buClrTx/>
              <a:buFontTx/>
              <a:buNone/>
              <a:defRPr/>
            </a:pPr>
            <a:endParaRPr lang="en-GB" altLang="en-US" sz="1200" dirty="0"/>
          </a:p>
          <a:p>
            <a:pPr eaLnBrk="1" hangingPunct="1">
              <a:spcBef>
                <a:spcPct val="0"/>
              </a:spcBef>
              <a:buClrTx/>
              <a:buFont typeface="Arial" charset="0"/>
              <a:buNone/>
              <a:defRPr/>
            </a:pPr>
            <a:r>
              <a:rPr lang="en-GB" altLang="en-US" sz="2200" dirty="0"/>
              <a:t>After the interview, you should evaluate how it went with your fellow Interviewer and case officer. Take time to listen back to the audio recording. There are two things to evaluate: the interview from a case perspective; and from a personal perspective.</a:t>
            </a:r>
          </a:p>
          <a:p>
            <a:pPr eaLnBrk="1" hangingPunct="1">
              <a:spcBef>
                <a:spcPct val="0"/>
              </a:spcBef>
              <a:buClrTx/>
              <a:buFontTx/>
              <a:buNone/>
              <a:defRPr/>
            </a:pPr>
            <a:endParaRPr lang="en-GB" altLang="en-US" sz="1200" dirty="0"/>
          </a:p>
          <a:p>
            <a:pPr eaLnBrk="1" hangingPunct="1">
              <a:spcBef>
                <a:spcPct val="0"/>
              </a:spcBef>
              <a:buClrTx/>
              <a:buFontTx/>
              <a:buNone/>
              <a:defRPr/>
            </a:pPr>
            <a:endParaRPr lang="en-GB" altLang="en-US" sz="600" dirty="0"/>
          </a:p>
          <a:p>
            <a:pPr marL="342900" indent="-342900" eaLnBrk="1" hangingPunct="1">
              <a:spcBef>
                <a:spcPct val="0"/>
              </a:spcBef>
              <a:buClrTx/>
              <a:defRPr/>
            </a:pPr>
            <a:endParaRPr lang="en-GB" altLang="en-US" dirty="0"/>
          </a:p>
        </p:txBody>
      </p:sp>
      <p:sp>
        <p:nvSpPr>
          <p:cNvPr id="46083" name="Title 1">
            <a:extLst>
              <a:ext uri="{FF2B5EF4-FFF2-40B4-BE49-F238E27FC236}">
                <a16:creationId xmlns:a16="http://schemas.microsoft.com/office/drawing/2014/main" id="{0AD2C919-3C07-4E54-8122-A9E63D599784}"/>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
        <p:nvSpPr>
          <p:cNvPr id="2" name="TextBox 1">
            <a:extLst>
              <a:ext uri="{FF2B5EF4-FFF2-40B4-BE49-F238E27FC236}">
                <a16:creationId xmlns:a16="http://schemas.microsoft.com/office/drawing/2014/main" id="{F73BE2FC-AA79-413B-8292-2DECC51C704C}"/>
              </a:ext>
            </a:extLst>
          </p:cNvPr>
          <p:cNvSpPr txBox="1"/>
          <p:nvPr/>
        </p:nvSpPr>
        <p:spPr>
          <a:xfrm>
            <a:off x="4500563" y="3789363"/>
            <a:ext cx="4248150" cy="1754187"/>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en-GB" dirty="0"/>
              <a:t>Personal</a:t>
            </a:r>
          </a:p>
          <a:p>
            <a:pPr>
              <a:defRPr/>
            </a:pPr>
            <a:r>
              <a:rPr lang="en-GB" dirty="0"/>
              <a:t>What did you do well?</a:t>
            </a:r>
          </a:p>
          <a:p>
            <a:pPr>
              <a:defRPr/>
            </a:pPr>
            <a:endParaRPr lang="en-GB" dirty="0"/>
          </a:p>
          <a:p>
            <a:pPr>
              <a:defRPr/>
            </a:pPr>
            <a:r>
              <a:rPr lang="en-GB" dirty="0"/>
              <a:t>What could you have done better?</a:t>
            </a:r>
          </a:p>
          <a:p>
            <a:pPr>
              <a:defRPr/>
            </a:pPr>
            <a:endParaRPr lang="en-GB" dirty="0"/>
          </a:p>
          <a:p>
            <a:pPr>
              <a:defRPr/>
            </a:pPr>
            <a:r>
              <a:rPr lang="en-GB" dirty="0"/>
              <a:t>Is there any learning opportunities?</a:t>
            </a:r>
          </a:p>
        </p:txBody>
      </p:sp>
      <p:sp>
        <p:nvSpPr>
          <p:cNvPr id="5" name="TextBox 4">
            <a:extLst>
              <a:ext uri="{FF2B5EF4-FFF2-40B4-BE49-F238E27FC236}">
                <a16:creationId xmlns:a16="http://schemas.microsoft.com/office/drawing/2014/main" id="{8B9E667C-F365-4B78-98E0-F307F48D912E}"/>
              </a:ext>
            </a:extLst>
          </p:cNvPr>
          <p:cNvSpPr txBox="1"/>
          <p:nvPr/>
        </p:nvSpPr>
        <p:spPr>
          <a:xfrm>
            <a:off x="66675" y="3789363"/>
            <a:ext cx="4308475" cy="2584450"/>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en-GB" dirty="0"/>
              <a:t>Case</a:t>
            </a:r>
          </a:p>
          <a:p>
            <a:pPr>
              <a:defRPr/>
            </a:pPr>
            <a:r>
              <a:rPr lang="en-GB" dirty="0"/>
              <a:t>What evidence was gained?</a:t>
            </a:r>
          </a:p>
          <a:p>
            <a:pPr>
              <a:defRPr/>
            </a:pPr>
            <a:endParaRPr lang="en-GB" dirty="0"/>
          </a:p>
          <a:p>
            <a:pPr>
              <a:defRPr/>
            </a:pPr>
            <a:r>
              <a:rPr lang="en-GB" dirty="0"/>
              <a:t>What evidence is still missing?</a:t>
            </a:r>
          </a:p>
          <a:p>
            <a:pPr>
              <a:defRPr/>
            </a:pPr>
            <a:endParaRPr lang="en-GB" dirty="0"/>
          </a:p>
          <a:p>
            <a:pPr>
              <a:defRPr/>
            </a:pPr>
            <a:r>
              <a:rPr lang="en-GB" dirty="0"/>
              <a:t>Were any new lines of enquiry raised?</a:t>
            </a:r>
          </a:p>
          <a:p>
            <a:pPr>
              <a:defRPr/>
            </a:pPr>
            <a:endParaRPr lang="en-GB" dirty="0"/>
          </a:p>
          <a:p>
            <a:pPr>
              <a:defRPr/>
            </a:pPr>
            <a:r>
              <a:rPr lang="en-GB" dirty="0"/>
              <a:t>Was there any intelligence from the interview?</a:t>
            </a:r>
          </a:p>
        </p:txBody>
      </p:sp>
    </p:spTree>
    <p:custDataLst>
      <p:tags r:id="rId1"/>
    </p:custData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7">
            <a:extLst>
              <a:ext uri="{FF2B5EF4-FFF2-40B4-BE49-F238E27FC236}">
                <a16:creationId xmlns:a16="http://schemas.microsoft.com/office/drawing/2014/main" id="{31CF6A0C-8496-4F41-92B4-7979D015A8DC}"/>
              </a:ext>
            </a:extLst>
          </p:cNvPr>
          <p:cNvSpPr txBox="1">
            <a:spLocks noChangeArrowheads="1"/>
          </p:cNvSpPr>
          <p:nvPr/>
        </p:nvSpPr>
        <p:spPr bwMode="auto">
          <a:xfrm>
            <a:off x="179388" y="908050"/>
            <a:ext cx="8496300" cy="295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Why interview?</a:t>
            </a:r>
          </a:p>
          <a:p>
            <a:pPr eaLnBrk="1" hangingPunct="1">
              <a:spcBef>
                <a:spcPct val="0"/>
              </a:spcBef>
              <a:buClrTx/>
              <a:buFontTx/>
              <a:buNone/>
            </a:pPr>
            <a:endParaRPr lang="en-GB" altLang="en-US" sz="1800">
              <a:solidFill>
                <a:srgbClr val="00B050"/>
              </a:solidFill>
            </a:endParaRPr>
          </a:p>
          <a:p>
            <a:pPr eaLnBrk="1" hangingPunct="1">
              <a:spcBef>
                <a:spcPct val="0"/>
              </a:spcBef>
              <a:buClrTx/>
              <a:buFontTx/>
              <a:buNone/>
            </a:pPr>
            <a:r>
              <a:rPr lang="en-GB" altLang="en-US"/>
              <a:t>To try to establish the facts</a:t>
            </a:r>
          </a:p>
          <a:p>
            <a:pPr eaLnBrk="1" hangingPunct="1">
              <a:spcBef>
                <a:spcPct val="0"/>
              </a:spcBef>
              <a:buClrTx/>
              <a:buFontTx/>
              <a:buNone/>
            </a:pPr>
            <a:endParaRPr lang="en-GB" altLang="en-US" sz="1600"/>
          </a:p>
          <a:p>
            <a:pPr eaLnBrk="1" hangingPunct="1">
              <a:spcBef>
                <a:spcPct val="0"/>
              </a:spcBef>
              <a:buClrTx/>
              <a:buFontTx/>
              <a:buNone/>
            </a:pPr>
            <a:r>
              <a:rPr lang="en-GB" altLang="en-US"/>
              <a:t>To try to prove an offence has or has not been committed</a:t>
            </a:r>
          </a:p>
          <a:p>
            <a:pPr eaLnBrk="1" hangingPunct="1">
              <a:spcBef>
                <a:spcPct val="0"/>
              </a:spcBef>
              <a:buClrTx/>
              <a:buFontTx/>
              <a:buNone/>
            </a:pPr>
            <a:endParaRPr lang="en-GB" altLang="en-US" sz="1600"/>
          </a:p>
          <a:p>
            <a:pPr eaLnBrk="1" hangingPunct="1">
              <a:spcBef>
                <a:spcPct val="0"/>
              </a:spcBef>
              <a:buClrTx/>
              <a:buFontTx/>
              <a:buNone/>
            </a:pPr>
            <a:r>
              <a:rPr lang="en-GB" altLang="en-US"/>
              <a:t>To establish a suspect’s involvement or non-involvement</a:t>
            </a:r>
          </a:p>
          <a:p>
            <a:pPr eaLnBrk="1" hangingPunct="1">
              <a:spcBef>
                <a:spcPct val="0"/>
              </a:spcBef>
              <a:buClrTx/>
              <a:buFontTx/>
              <a:buNone/>
            </a:pPr>
            <a:endParaRPr lang="en-GB" altLang="en-US" sz="1600"/>
          </a:p>
          <a:p>
            <a:pPr eaLnBrk="1" hangingPunct="1">
              <a:spcBef>
                <a:spcPct val="0"/>
              </a:spcBef>
              <a:buClrTx/>
              <a:buFontTx/>
              <a:buNone/>
            </a:pPr>
            <a:r>
              <a:rPr lang="en-GB" altLang="en-US"/>
              <a:t>NOT to prove someone’s guilt</a:t>
            </a:r>
          </a:p>
        </p:txBody>
      </p:sp>
      <p:sp>
        <p:nvSpPr>
          <p:cNvPr id="11267" name="Title 1">
            <a:extLst>
              <a:ext uri="{FF2B5EF4-FFF2-40B4-BE49-F238E27FC236}">
                <a16:creationId xmlns:a16="http://schemas.microsoft.com/office/drawing/2014/main" id="{9D5959F8-BBB1-45CF-BC2A-6C06AECCF01D}"/>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pic>
        <p:nvPicPr>
          <p:cNvPr id="11268" name="Picture 2" descr="C:\Users\m306321\Pictures\Interview.jpg">
            <a:extLst>
              <a:ext uri="{FF2B5EF4-FFF2-40B4-BE49-F238E27FC236}">
                <a16:creationId xmlns:a16="http://schemas.microsoft.com/office/drawing/2014/main" id="{3269EB90-531C-43E3-9C8A-47729BE65F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4488" y="4627563"/>
            <a:ext cx="3086100" cy="205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Box 7">
            <a:extLst>
              <a:ext uri="{FF2B5EF4-FFF2-40B4-BE49-F238E27FC236}">
                <a16:creationId xmlns:a16="http://schemas.microsoft.com/office/drawing/2014/main" id="{002DC698-45DA-4E02-907F-3845880AB59B}"/>
              </a:ext>
            </a:extLst>
          </p:cNvPr>
          <p:cNvSpPr txBox="1">
            <a:spLocks noChangeArrowheads="1"/>
          </p:cNvSpPr>
          <p:nvPr/>
        </p:nvSpPr>
        <p:spPr bwMode="auto">
          <a:xfrm>
            <a:off x="179388" y="908050"/>
            <a:ext cx="8496300" cy="606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Fitness for interview</a:t>
            </a:r>
          </a:p>
          <a:p>
            <a:pPr eaLnBrk="1" hangingPunct="1">
              <a:spcBef>
                <a:spcPct val="0"/>
              </a:spcBef>
              <a:buClrTx/>
              <a:buFontTx/>
              <a:buNone/>
              <a:defRPr/>
            </a:pPr>
            <a:endParaRPr lang="en-GB" altLang="en-US" sz="1200" dirty="0"/>
          </a:p>
          <a:p>
            <a:pPr eaLnBrk="1" hangingPunct="1">
              <a:spcBef>
                <a:spcPct val="0"/>
              </a:spcBef>
              <a:buClrTx/>
              <a:buFontTx/>
              <a:buNone/>
              <a:defRPr/>
            </a:pPr>
            <a:r>
              <a:rPr lang="en-GB" altLang="en-US" sz="2200" dirty="0"/>
              <a:t>As an interviewer you must comply with PACE.</a:t>
            </a:r>
          </a:p>
          <a:p>
            <a:pPr eaLnBrk="1" hangingPunct="1">
              <a:spcBef>
                <a:spcPct val="0"/>
              </a:spcBef>
              <a:buClrTx/>
              <a:buFontTx/>
              <a:buNone/>
              <a:defRPr/>
            </a:pPr>
            <a:endParaRPr lang="en-GB" altLang="en-US" sz="2200" dirty="0"/>
          </a:p>
          <a:p>
            <a:pPr eaLnBrk="1" hangingPunct="1">
              <a:spcBef>
                <a:spcPct val="0"/>
              </a:spcBef>
              <a:buClrTx/>
              <a:buFontTx/>
              <a:buNone/>
              <a:defRPr/>
            </a:pPr>
            <a:r>
              <a:rPr lang="en-GB" altLang="en-US" sz="2200" dirty="0"/>
              <a:t>Therefore you must be satisfied that the person you are interviewing is in a fit state to be interviewed</a:t>
            </a:r>
          </a:p>
          <a:p>
            <a:pPr eaLnBrk="1" hangingPunct="1">
              <a:spcBef>
                <a:spcPct val="0"/>
              </a:spcBef>
              <a:buClrTx/>
              <a:buFontTx/>
              <a:buNone/>
              <a:defRPr/>
            </a:pPr>
            <a:endParaRPr lang="en-GB" altLang="en-US" sz="2200" dirty="0"/>
          </a:p>
          <a:p>
            <a:pPr eaLnBrk="1" hangingPunct="1">
              <a:spcBef>
                <a:spcPct val="0"/>
              </a:spcBef>
              <a:buClrTx/>
              <a:buFontTx/>
              <a:buNone/>
              <a:defRPr/>
            </a:pPr>
            <a:r>
              <a:rPr lang="en-GB" altLang="en-US" sz="2200" dirty="0"/>
              <a:t>They should not be intoxicated with alcohol or drugs. If you suspect they are you should not interview.</a:t>
            </a:r>
          </a:p>
          <a:p>
            <a:pPr eaLnBrk="1" hangingPunct="1">
              <a:spcBef>
                <a:spcPct val="0"/>
              </a:spcBef>
              <a:buClrTx/>
              <a:buFontTx/>
              <a:buNone/>
              <a:defRPr/>
            </a:pPr>
            <a:endParaRPr lang="en-GB" altLang="en-US" sz="2200" dirty="0"/>
          </a:p>
          <a:p>
            <a:pPr eaLnBrk="1" hangingPunct="1">
              <a:spcBef>
                <a:spcPct val="0"/>
              </a:spcBef>
              <a:buClrTx/>
              <a:buFontTx/>
              <a:buNone/>
              <a:defRPr/>
            </a:pPr>
            <a:r>
              <a:rPr lang="en-GB" altLang="en-US" sz="2200" dirty="0"/>
              <a:t>You must be satisfied they are mentally fit for interview:</a:t>
            </a:r>
          </a:p>
          <a:p>
            <a:pPr eaLnBrk="1" hangingPunct="1">
              <a:spcBef>
                <a:spcPct val="0"/>
              </a:spcBef>
              <a:buClrTx/>
              <a:buFontTx/>
              <a:buNone/>
              <a:defRPr/>
            </a:pPr>
            <a:endParaRPr lang="en-GB" altLang="en-US" sz="2200" dirty="0"/>
          </a:p>
          <a:p>
            <a:pPr marL="342900" indent="-342900" eaLnBrk="1" hangingPunct="1">
              <a:spcBef>
                <a:spcPct val="0"/>
              </a:spcBef>
              <a:buClrTx/>
              <a:defRPr/>
            </a:pPr>
            <a:r>
              <a:rPr lang="en-GB" altLang="en-US" sz="2200" dirty="0"/>
              <a:t>Are they exhausted and unable to think clearly? If so do not interview them.</a:t>
            </a:r>
          </a:p>
          <a:p>
            <a:pPr marL="342900" indent="-342900" eaLnBrk="1" hangingPunct="1">
              <a:spcBef>
                <a:spcPct val="0"/>
              </a:spcBef>
              <a:buClrTx/>
              <a:defRPr/>
            </a:pPr>
            <a:endParaRPr lang="en-GB" altLang="en-US" sz="1200" dirty="0"/>
          </a:p>
          <a:p>
            <a:pPr marL="342900" indent="-342900" eaLnBrk="1" hangingPunct="1">
              <a:spcBef>
                <a:spcPct val="0"/>
              </a:spcBef>
              <a:buClrTx/>
              <a:defRPr/>
            </a:pPr>
            <a:r>
              <a:rPr lang="en-GB" altLang="en-US" sz="2200" dirty="0"/>
              <a:t>Do they have a mental disorder or mental vulnerability? If you think this is the case you should not interview and you should get an appropriate adult to attend interview with them.</a:t>
            </a:r>
          </a:p>
        </p:txBody>
      </p:sp>
      <p:sp>
        <p:nvSpPr>
          <p:cNvPr id="47107" name="Title 1">
            <a:extLst>
              <a:ext uri="{FF2B5EF4-FFF2-40B4-BE49-F238E27FC236}">
                <a16:creationId xmlns:a16="http://schemas.microsoft.com/office/drawing/2014/main" id="{21ABE681-EA31-42F7-8BF2-86B69F309A46}"/>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Box 7">
            <a:extLst>
              <a:ext uri="{FF2B5EF4-FFF2-40B4-BE49-F238E27FC236}">
                <a16:creationId xmlns:a16="http://schemas.microsoft.com/office/drawing/2014/main" id="{F0499486-F45B-47B1-ABF2-02C133BE52FD}"/>
              </a:ext>
            </a:extLst>
          </p:cNvPr>
          <p:cNvSpPr txBox="1">
            <a:spLocks noChangeArrowheads="1"/>
          </p:cNvSpPr>
          <p:nvPr/>
        </p:nvSpPr>
        <p:spPr bwMode="auto">
          <a:xfrm>
            <a:off x="179388" y="908050"/>
            <a:ext cx="8496300" cy="606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Incidents during interview</a:t>
            </a:r>
          </a:p>
          <a:p>
            <a:pPr eaLnBrk="1" hangingPunct="1">
              <a:spcBef>
                <a:spcPct val="0"/>
              </a:spcBef>
              <a:buClrTx/>
              <a:buFontTx/>
              <a:buNone/>
            </a:pPr>
            <a:endParaRPr lang="en-GB" altLang="en-US" sz="1200"/>
          </a:p>
          <a:p>
            <a:pPr eaLnBrk="1" hangingPunct="1">
              <a:spcBef>
                <a:spcPct val="0"/>
              </a:spcBef>
              <a:buClrTx/>
              <a:buFontTx/>
              <a:buNone/>
            </a:pPr>
            <a:r>
              <a:rPr lang="en-GB" altLang="en-US" sz="2200"/>
              <a:t>Interviews don’t always go to plan or run smoothly, incidents do happen:</a:t>
            </a:r>
          </a:p>
          <a:p>
            <a:pPr eaLnBrk="1" hangingPunct="1">
              <a:spcBef>
                <a:spcPct val="0"/>
              </a:spcBef>
              <a:buClrTx/>
              <a:buFontTx/>
              <a:buNone/>
            </a:pPr>
            <a:endParaRPr lang="en-GB" altLang="en-US" sz="2200"/>
          </a:p>
          <a:p>
            <a:pPr eaLnBrk="1" hangingPunct="1">
              <a:spcBef>
                <a:spcPct val="0"/>
              </a:spcBef>
              <a:buClrTx/>
              <a:buFontTx/>
              <a:buNone/>
            </a:pPr>
            <a:r>
              <a:rPr lang="en-GB" altLang="en-US" sz="2200"/>
              <a:t>Legal</a:t>
            </a:r>
          </a:p>
          <a:p>
            <a:pPr eaLnBrk="1" hangingPunct="1">
              <a:spcBef>
                <a:spcPct val="0"/>
              </a:spcBef>
              <a:buClrTx/>
              <a:buFontTx/>
              <a:buNone/>
            </a:pPr>
            <a:r>
              <a:rPr lang="en-GB" altLang="en-US" sz="2200"/>
              <a:t>The suspect may wish to speak to their legal representative. This can be because evidence the suspect was previously unaware of may be shown to them in interview or they simply want advice. </a:t>
            </a:r>
          </a:p>
          <a:p>
            <a:pPr eaLnBrk="1" hangingPunct="1">
              <a:spcBef>
                <a:spcPct val="0"/>
              </a:spcBef>
              <a:buClrTx/>
              <a:buFontTx/>
              <a:buNone/>
            </a:pPr>
            <a:endParaRPr lang="en-GB" altLang="en-US" sz="2200"/>
          </a:p>
          <a:p>
            <a:pPr eaLnBrk="1" hangingPunct="1">
              <a:spcBef>
                <a:spcPct val="0"/>
              </a:spcBef>
              <a:buClrTx/>
              <a:buFontTx/>
              <a:buNone/>
            </a:pPr>
            <a:r>
              <a:rPr lang="en-GB" altLang="en-US" sz="2200"/>
              <a:t>They must be given the time and privacy to do this. Do not leave them with the audio equipment, another room is best. </a:t>
            </a:r>
          </a:p>
          <a:p>
            <a:pPr eaLnBrk="1" hangingPunct="1">
              <a:spcBef>
                <a:spcPct val="0"/>
              </a:spcBef>
              <a:buClrTx/>
              <a:buFontTx/>
              <a:buNone/>
            </a:pPr>
            <a:endParaRPr lang="en-GB" altLang="en-US" sz="2200"/>
          </a:p>
          <a:p>
            <a:pPr eaLnBrk="1" hangingPunct="1">
              <a:spcBef>
                <a:spcPct val="0"/>
              </a:spcBef>
              <a:buClrTx/>
              <a:buFontTx/>
              <a:buNone/>
            </a:pPr>
            <a:r>
              <a:rPr lang="en-GB" altLang="en-US" sz="2200"/>
              <a:t>They may wish to end the interview or start to no comment. Try to persuade them to stay, however remember it is their right to leave. If they no comment remind them of the caution and that they can’t use legal advice as a reason for not answering questions if it goes to court.</a:t>
            </a:r>
          </a:p>
        </p:txBody>
      </p:sp>
      <p:sp>
        <p:nvSpPr>
          <p:cNvPr id="48131" name="Title 1">
            <a:extLst>
              <a:ext uri="{FF2B5EF4-FFF2-40B4-BE49-F238E27FC236}">
                <a16:creationId xmlns:a16="http://schemas.microsoft.com/office/drawing/2014/main" id="{4B9B625B-3413-4973-B063-452B32F35919}"/>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Box 7">
            <a:extLst>
              <a:ext uri="{FF2B5EF4-FFF2-40B4-BE49-F238E27FC236}">
                <a16:creationId xmlns:a16="http://schemas.microsoft.com/office/drawing/2014/main" id="{BD120F7D-45F3-413A-B874-4B8EBF524C7F}"/>
              </a:ext>
            </a:extLst>
          </p:cNvPr>
          <p:cNvSpPr txBox="1">
            <a:spLocks noChangeArrowheads="1"/>
          </p:cNvSpPr>
          <p:nvPr/>
        </p:nvSpPr>
        <p:spPr bwMode="auto">
          <a:xfrm>
            <a:off x="179388" y="908050"/>
            <a:ext cx="8496300" cy="572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Incidents during interview</a:t>
            </a:r>
          </a:p>
          <a:p>
            <a:pPr eaLnBrk="1" hangingPunct="1">
              <a:spcBef>
                <a:spcPct val="0"/>
              </a:spcBef>
              <a:buClrTx/>
              <a:buFontTx/>
              <a:buNone/>
            </a:pPr>
            <a:endParaRPr lang="en-GB" altLang="en-US" sz="1200"/>
          </a:p>
          <a:p>
            <a:pPr eaLnBrk="1" hangingPunct="1">
              <a:spcBef>
                <a:spcPct val="0"/>
              </a:spcBef>
              <a:buClrTx/>
              <a:buFontTx/>
              <a:buNone/>
            </a:pPr>
            <a:r>
              <a:rPr lang="en-GB" altLang="en-US" sz="2200"/>
              <a:t>Interviews don’t always go to plan or run smoothly, incidents do happen:</a:t>
            </a:r>
          </a:p>
          <a:p>
            <a:pPr eaLnBrk="1" hangingPunct="1">
              <a:spcBef>
                <a:spcPct val="0"/>
              </a:spcBef>
              <a:buClrTx/>
              <a:buFontTx/>
              <a:buNone/>
            </a:pPr>
            <a:endParaRPr lang="en-GB" altLang="en-US" sz="2200"/>
          </a:p>
          <a:p>
            <a:pPr eaLnBrk="1" hangingPunct="1">
              <a:spcBef>
                <a:spcPct val="0"/>
              </a:spcBef>
              <a:buClrTx/>
              <a:buFontTx/>
              <a:buNone/>
            </a:pPr>
            <a:r>
              <a:rPr lang="en-GB" altLang="en-US" sz="2200"/>
              <a:t>Health</a:t>
            </a:r>
          </a:p>
          <a:p>
            <a:pPr eaLnBrk="1" hangingPunct="1">
              <a:spcBef>
                <a:spcPct val="0"/>
              </a:spcBef>
              <a:buClrTx/>
              <a:buFontTx/>
              <a:buNone/>
            </a:pPr>
            <a:r>
              <a:rPr lang="en-GB" altLang="en-US" sz="2200"/>
              <a:t>A medical or health issue might occur. Not just with the suspect but anyone in the room. Depending on what the incident is will affect how you handle the interview going forward. It may require a termination of the interview or a break might suffice</a:t>
            </a:r>
          </a:p>
          <a:p>
            <a:pPr eaLnBrk="1" hangingPunct="1">
              <a:spcBef>
                <a:spcPct val="0"/>
              </a:spcBef>
              <a:buClrTx/>
              <a:buFontTx/>
              <a:buNone/>
            </a:pPr>
            <a:endParaRPr lang="en-GB" altLang="en-US" sz="2200"/>
          </a:p>
          <a:p>
            <a:pPr eaLnBrk="1" hangingPunct="1">
              <a:spcBef>
                <a:spcPct val="0"/>
              </a:spcBef>
              <a:buClrTx/>
              <a:buFontTx/>
              <a:buNone/>
            </a:pPr>
            <a:r>
              <a:rPr lang="en-GB" altLang="en-US" sz="2200"/>
              <a:t>Welfare</a:t>
            </a:r>
          </a:p>
          <a:p>
            <a:pPr eaLnBrk="1" hangingPunct="1">
              <a:spcBef>
                <a:spcPct val="0"/>
              </a:spcBef>
              <a:buClrTx/>
              <a:buFontTx/>
              <a:buNone/>
            </a:pPr>
            <a:r>
              <a:rPr lang="en-GB" altLang="en-US" sz="2200"/>
              <a:t>The suspect may require a comfort break or need some sustenance. These breaks should be provided. If you know it will be a long interview try to plan them in for appropriate times, such as a CD ending or towards the end of a particular line of questioning </a:t>
            </a:r>
          </a:p>
        </p:txBody>
      </p:sp>
      <p:sp>
        <p:nvSpPr>
          <p:cNvPr id="49155" name="Title 1">
            <a:extLst>
              <a:ext uri="{FF2B5EF4-FFF2-40B4-BE49-F238E27FC236}">
                <a16:creationId xmlns:a16="http://schemas.microsoft.com/office/drawing/2014/main" id="{8A3496AB-1533-4664-927F-06F87F327B98}"/>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Box 7">
            <a:extLst>
              <a:ext uri="{FF2B5EF4-FFF2-40B4-BE49-F238E27FC236}">
                <a16:creationId xmlns:a16="http://schemas.microsoft.com/office/drawing/2014/main" id="{AF585BF9-8A59-475F-A626-7901EFFF265D}"/>
              </a:ext>
            </a:extLst>
          </p:cNvPr>
          <p:cNvSpPr txBox="1">
            <a:spLocks noChangeArrowheads="1"/>
          </p:cNvSpPr>
          <p:nvPr/>
        </p:nvSpPr>
        <p:spPr bwMode="auto">
          <a:xfrm>
            <a:off x="179388" y="908050"/>
            <a:ext cx="84963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Incidents during interview</a:t>
            </a:r>
          </a:p>
          <a:p>
            <a:pPr eaLnBrk="1" hangingPunct="1">
              <a:spcBef>
                <a:spcPct val="0"/>
              </a:spcBef>
              <a:buClrTx/>
              <a:buFontTx/>
              <a:buNone/>
            </a:pPr>
            <a:endParaRPr lang="en-GB" altLang="en-US" sz="1200"/>
          </a:p>
          <a:p>
            <a:pPr eaLnBrk="1" hangingPunct="1">
              <a:spcBef>
                <a:spcPct val="0"/>
              </a:spcBef>
              <a:buClrTx/>
              <a:buFontTx/>
              <a:buNone/>
            </a:pPr>
            <a:r>
              <a:rPr lang="en-GB" altLang="en-US" sz="2200"/>
              <a:t>Interviews don’t always go to plan or run smoothly, incidents do happen:</a:t>
            </a:r>
          </a:p>
          <a:p>
            <a:pPr eaLnBrk="1" hangingPunct="1">
              <a:spcBef>
                <a:spcPct val="0"/>
              </a:spcBef>
              <a:buClrTx/>
              <a:buFontTx/>
              <a:buNone/>
            </a:pPr>
            <a:endParaRPr lang="en-GB" altLang="en-US" sz="2200"/>
          </a:p>
          <a:p>
            <a:pPr eaLnBrk="1" hangingPunct="1">
              <a:spcBef>
                <a:spcPct val="0"/>
              </a:spcBef>
              <a:buClrTx/>
              <a:buFontTx/>
              <a:buNone/>
            </a:pPr>
            <a:r>
              <a:rPr lang="en-GB" altLang="en-US" sz="2200"/>
              <a:t>Technical faults</a:t>
            </a:r>
          </a:p>
          <a:p>
            <a:pPr eaLnBrk="1" hangingPunct="1">
              <a:spcBef>
                <a:spcPct val="0"/>
              </a:spcBef>
              <a:buClrTx/>
              <a:buFontTx/>
              <a:buNone/>
            </a:pPr>
            <a:r>
              <a:rPr lang="en-GB" altLang="en-US" sz="2200"/>
              <a:t>Sometimes there is failure in the recording equipment. If possible resolve the problem, it could just be something not being pugged in correctly. If that fails, and another machine is available switch them. If there is no working machine you must decide whether to postpone or conduct a notebook interview. If the whole interview failed to record you will need to make an SDN as soon as possible from the secondary interviewers notes.</a:t>
            </a:r>
          </a:p>
          <a:p>
            <a:pPr eaLnBrk="1" hangingPunct="1">
              <a:spcBef>
                <a:spcPct val="0"/>
              </a:spcBef>
              <a:buClrTx/>
              <a:buFontTx/>
              <a:buNone/>
            </a:pPr>
            <a:endParaRPr lang="en-GB" altLang="en-US" sz="2200"/>
          </a:p>
        </p:txBody>
      </p:sp>
      <p:sp>
        <p:nvSpPr>
          <p:cNvPr id="50179" name="Title 1">
            <a:extLst>
              <a:ext uri="{FF2B5EF4-FFF2-40B4-BE49-F238E27FC236}">
                <a16:creationId xmlns:a16="http://schemas.microsoft.com/office/drawing/2014/main" id="{1A5E12AE-EC27-43FC-89AB-F1BE533BF6CE}"/>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Box 7">
            <a:extLst>
              <a:ext uri="{FF2B5EF4-FFF2-40B4-BE49-F238E27FC236}">
                <a16:creationId xmlns:a16="http://schemas.microsoft.com/office/drawing/2014/main" id="{2009FAEF-1D36-45A5-8818-575B0F54A2AA}"/>
              </a:ext>
            </a:extLst>
          </p:cNvPr>
          <p:cNvSpPr txBox="1">
            <a:spLocks noChangeArrowheads="1"/>
          </p:cNvSpPr>
          <p:nvPr/>
        </p:nvSpPr>
        <p:spPr bwMode="auto">
          <a:xfrm>
            <a:off x="179388" y="908050"/>
            <a:ext cx="84963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Incidents during interview</a:t>
            </a:r>
          </a:p>
          <a:p>
            <a:pPr eaLnBrk="1" hangingPunct="1">
              <a:spcBef>
                <a:spcPct val="0"/>
              </a:spcBef>
              <a:buClrTx/>
              <a:buFontTx/>
              <a:buNone/>
            </a:pPr>
            <a:endParaRPr lang="en-GB" altLang="en-US" sz="1200"/>
          </a:p>
          <a:p>
            <a:pPr eaLnBrk="1" hangingPunct="1">
              <a:spcBef>
                <a:spcPct val="0"/>
              </a:spcBef>
              <a:buClrTx/>
              <a:buFontTx/>
              <a:buNone/>
            </a:pPr>
            <a:r>
              <a:rPr lang="en-GB" altLang="en-US" sz="2200"/>
              <a:t>Interviews don’t always go to plan or run smoothly, incidents do happen:</a:t>
            </a:r>
          </a:p>
          <a:p>
            <a:pPr eaLnBrk="1" hangingPunct="1">
              <a:spcBef>
                <a:spcPct val="0"/>
              </a:spcBef>
              <a:buClrTx/>
              <a:buFontTx/>
              <a:buNone/>
            </a:pPr>
            <a:endParaRPr lang="en-GB" altLang="en-US" sz="2200"/>
          </a:p>
          <a:p>
            <a:pPr eaLnBrk="1" hangingPunct="1">
              <a:spcBef>
                <a:spcPct val="0"/>
              </a:spcBef>
              <a:buClrTx/>
              <a:buFontTx/>
              <a:buNone/>
            </a:pPr>
            <a:r>
              <a:rPr lang="en-GB" altLang="en-US" sz="2200"/>
              <a:t>Aggressive behaviour</a:t>
            </a:r>
          </a:p>
          <a:p>
            <a:pPr eaLnBrk="1" hangingPunct="1">
              <a:spcBef>
                <a:spcPct val="0"/>
              </a:spcBef>
              <a:buClrTx/>
              <a:buFontTx/>
              <a:buNone/>
            </a:pPr>
            <a:r>
              <a:rPr lang="en-GB" altLang="en-US" sz="2200"/>
              <a:t>A brief outburst is ok however if it is sustained or escalates you should have a break from the interview and give them space to calm down. If this does not work you may need to terminate the interview. If it is physically violent you should stop the interview and report it to your senior officer. A decision can then be made on how to proceed.</a:t>
            </a:r>
          </a:p>
        </p:txBody>
      </p:sp>
      <p:sp>
        <p:nvSpPr>
          <p:cNvPr id="51203" name="Title 1">
            <a:extLst>
              <a:ext uri="{FF2B5EF4-FFF2-40B4-BE49-F238E27FC236}">
                <a16:creationId xmlns:a16="http://schemas.microsoft.com/office/drawing/2014/main" id="{83E99488-2ACE-4BBE-80C6-434250ED25F1}"/>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Box 7">
            <a:extLst>
              <a:ext uri="{FF2B5EF4-FFF2-40B4-BE49-F238E27FC236}">
                <a16:creationId xmlns:a16="http://schemas.microsoft.com/office/drawing/2014/main" id="{A22A78DE-62ED-49FF-BE4B-8A0CB6086899}"/>
              </a:ext>
            </a:extLst>
          </p:cNvPr>
          <p:cNvSpPr txBox="1">
            <a:spLocks noChangeArrowheads="1"/>
          </p:cNvSpPr>
          <p:nvPr/>
        </p:nvSpPr>
        <p:spPr bwMode="auto">
          <a:xfrm>
            <a:off x="179388" y="908050"/>
            <a:ext cx="8496300" cy="555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sz="2500" b="1">
                <a:solidFill>
                  <a:srgbClr val="00B050"/>
                </a:solidFill>
              </a:rPr>
              <a:t>Exhibits</a:t>
            </a:r>
            <a:endParaRPr lang="en-GB" altLang="en-US" b="1">
              <a:solidFill>
                <a:srgbClr val="00B050"/>
              </a:solidFill>
            </a:endParaRPr>
          </a:p>
          <a:p>
            <a:pPr eaLnBrk="1" hangingPunct="1">
              <a:spcBef>
                <a:spcPct val="0"/>
              </a:spcBef>
              <a:buClrTx/>
              <a:buFontTx/>
              <a:buNone/>
            </a:pPr>
            <a:endParaRPr lang="en-GB" altLang="en-US" sz="2200"/>
          </a:p>
          <a:p>
            <a:pPr eaLnBrk="1" hangingPunct="1">
              <a:spcBef>
                <a:spcPct val="0"/>
              </a:spcBef>
              <a:buClrTx/>
              <a:buFontTx/>
              <a:buNone/>
            </a:pPr>
            <a:r>
              <a:rPr lang="en-GB" altLang="en-US" sz="2200"/>
              <a:t>Suspects should be given the opportunity to give an explanation for exhibits which maybe used against them. </a:t>
            </a:r>
          </a:p>
          <a:p>
            <a:pPr eaLnBrk="1" hangingPunct="1">
              <a:spcBef>
                <a:spcPct val="0"/>
              </a:spcBef>
              <a:buClrTx/>
              <a:buFontTx/>
              <a:buNone/>
            </a:pPr>
            <a:endParaRPr lang="en-GB" altLang="en-US" sz="2200"/>
          </a:p>
          <a:p>
            <a:pPr eaLnBrk="1" hangingPunct="1">
              <a:spcBef>
                <a:spcPct val="0"/>
              </a:spcBef>
              <a:buClrTx/>
              <a:buFontTx/>
              <a:buNone/>
            </a:pPr>
            <a:r>
              <a:rPr lang="en-GB" altLang="en-US" sz="2200"/>
              <a:t>You should ensure you know your exhibits in detail before the interview</a:t>
            </a:r>
          </a:p>
          <a:p>
            <a:pPr eaLnBrk="1" hangingPunct="1">
              <a:spcBef>
                <a:spcPct val="0"/>
              </a:spcBef>
              <a:buClrTx/>
              <a:buFontTx/>
              <a:buNone/>
            </a:pPr>
            <a:endParaRPr lang="en-GB" altLang="en-US" sz="2200"/>
          </a:p>
          <a:p>
            <a:pPr eaLnBrk="1" hangingPunct="1">
              <a:spcBef>
                <a:spcPct val="0"/>
              </a:spcBef>
              <a:buClrTx/>
              <a:buFontTx/>
              <a:buNone/>
            </a:pPr>
            <a:r>
              <a:rPr lang="en-GB" altLang="en-US" sz="2200"/>
              <a:t>Suspects may question, query or cast doubt on exhibits, which can prove problematic if you’re not sure of what you’re showing them, particularly if it is a technical document or has lots of information within it</a:t>
            </a:r>
          </a:p>
          <a:p>
            <a:pPr eaLnBrk="1" hangingPunct="1">
              <a:spcBef>
                <a:spcPct val="0"/>
              </a:spcBef>
              <a:buClrTx/>
              <a:buFontTx/>
              <a:buNone/>
            </a:pPr>
            <a:endParaRPr lang="en-GB" altLang="en-US" sz="2200"/>
          </a:p>
          <a:p>
            <a:pPr eaLnBrk="1" hangingPunct="1">
              <a:spcBef>
                <a:spcPct val="0"/>
              </a:spcBef>
              <a:buClrTx/>
              <a:buFontTx/>
              <a:buNone/>
            </a:pPr>
            <a:r>
              <a:rPr lang="en-GB" altLang="en-US" sz="2200"/>
              <a:t>Know what the exhibit is, what its exhibit reference is, what it shows, how it relates to the alleged offending and where it came from</a:t>
            </a:r>
          </a:p>
        </p:txBody>
      </p:sp>
      <p:sp>
        <p:nvSpPr>
          <p:cNvPr id="52227" name="Title 1">
            <a:extLst>
              <a:ext uri="{FF2B5EF4-FFF2-40B4-BE49-F238E27FC236}">
                <a16:creationId xmlns:a16="http://schemas.microsoft.com/office/drawing/2014/main" id="{32FAA35F-4E2F-4DE3-9475-F891D5874E13}"/>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7">
            <a:extLst>
              <a:ext uri="{FF2B5EF4-FFF2-40B4-BE49-F238E27FC236}">
                <a16:creationId xmlns:a16="http://schemas.microsoft.com/office/drawing/2014/main" id="{2CD91CBD-4C1F-4B56-9C3E-83568A79B764}"/>
              </a:ext>
            </a:extLst>
          </p:cNvPr>
          <p:cNvSpPr txBox="1">
            <a:spLocks noChangeArrowheads="1"/>
          </p:cNvSpPr>
          <p:nvPr/>
        </p:nvSpPr>
        <p:spPr bwMode="auto">
          <a:xfrm>
            <a:off x="179388" y="908050"/>
            <a:ext cx="8496300" cy="50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Exhibits</a:t>
            </a:r>
          </a:p>
          <a:p>
            <a:pPr eaLnBrk="1" hangingPunct="1">
              <a:spcBef>
                <a:spcPct val="0"/>
              </a:spcBef>
              <a:buClrTx/>
              <a:buFontTx/>
              <a:buNone/>
            </a:pPr>
            <a:endParaRPr lang="en-GB" altLang="en-US" sz="1200"/>
          </a:p>
          <a:p>
            <a:pPr eaLnBrk="1" hangingPunct="1">
              <a:spcBef>
                <a:spcPct val="0"/>
              </a:spcBef>
              <a:buClrTx/>
              <a:buFont typeface="Arial" panose="020B0604020202020204" pitchFamily="34" charset="0"/>
              <a:buNone/>
            </a:pPr>
            <a:r>
              <a:rPr lang="en-GB" altLang="en-US" sz="2200"/>
              <a:t>It is a good idea to keep all the exhibits you intend to use in a folder, and order them chronologically as to when you will introduce them in interview (not necessarily in order of exhibit reference number)</a:t>
            </a:r>
          </a:p>
          <a:p>
            <a:pPr eaLnBrk="1" hangingPunct="1">
              <a:spcBef>
                <a:spcPct val="0"/>
              </a:spcBef>
              <a:buClrTx/>
              <a:buFontTx/>
              <a:buNone/>
            </a:pPr>
            <a:endParaRPr lang="en-GB" altLang="en-US" sz="2200"/>
          </a:p>
          <a:p>
            <a:pPr eaLnBrk="1" hangingPunct="1">
              <a:spcBef>
                <a:spcPct val="0"/>
              </a:spcBef>
              <a:buClrTx/>
              <a:buFontTx/>
              <a:buNone/>
            </a:pPr>
            <a:r>
              <a:rPr lang="en-GB" altLang="en-US" sz="2200"/>
              <a:t>Introduce exhibits at appropriate times in the interview. This is often tactical and you should withhold exhibits so that you can test what they told you in the account phase.</a:t>
            </a:r>
          </a:p>
          <a:p>
            <a:pPr eaLnBrk="1" hangingPunct="1">
              <a:spcBef>
                <a:spcPct val="0"/>
              </a:spcBef>
              <a:buClrTx/>
              <a:buFontTx/>
              <a:buNone/>
            </a:pPr>
            <a:endParaRPr lang="en-GB" altLang="en-US" sz="2200"/>
          </a:p>
          <a:p>
            <a:pPr eaLnBrk="1" hangingPunct="1">
              <a:spcBef>
                <a:spcPct val="0"/>
              </a:spcBef>
              <a:buClrTx/>
              <a:buFontTx/>
              <a:buNone/>
            </a:pPr>
            <a:r>
              <a:rPr lang="en-GB" altLang="en-US" sz="2200"/>
              <a:t>You may not need to introduce any exhibits during the Account Phase, unless they are needed to refresh the suspect’s memory about the account being asked for (e.g. a logbook exhibit when asking a Master for his account of the trip in question)</a:t>
            </a:r>
          </a:p>
        </p:txBody>
      </p:sp>
      <p:sp>
        <p:nvSpPr>
          <p:cNvPr id="53251" name="Title 1">
            <a:extLst>
              <a:ext uri="{FF2B5EF4-FFF2-40B4-BE49-F238E27FC236}">
                <a16:creationId xmlns:a16="http://schemas.microsoft.com/office/drawing/2014/main" id="{091D392D-27C3-4A04-807B-624623E791DC}"/>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Box 7">
            <a:extLst>
              <a:ext uri="{FF2B5EF4-FFF2-40B4-BE49-F238E27FC236}">
                <a16:creationId xmlns:a16="http://schemas.microsoft.com/office/drawing/2014/main" id="{E175A111-464D-4AFA-8294-12FF1A7ADC18}"/>
              </a:ext>
            </a:extLst>
          </p:cNvPr>
          <p:cNvSpPr txBox="1">
            <a:spLocks noChangeArrowheads="1"/>
          </p:cNvSpPr>
          <p:nvPr/>
        </p:nvSpPr>
        <p:spPr bwMode="auto">
          <a:xfrm>
            <a:off x="179388" y="908050"/>
            <a:ext cx="84963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Exhibits</a:t>
            </a:r>
          </a:p>
          <a:p>
            <a:pPr eaLnBrk="1" hangingPunct="1">
              <a:spcBef>
                <a:spcPct val="0"/>
              </a:spcBef>
              <a:buClrTx/>
              <a:buFontTx/>
              <a:buNone/>
            </a:pPr>
            <a:endParaRPr lang="en-GB" altLang="en-US" sz="1200"/>
          </a:p>
          <a:p>
            <a:pPr eaLnBrk="1" hangingPunct="1">
              <a:spcBef>
                <a:spcPct val="0"/>
              </a:spcBef>
              <a:buClrTx/>
              <a:buFontTx/>
              <a:buNone/>
            </a:pPr>
            <a:r>
              <a:rPr lang="en-GB" altLang="en-US" sz="2200"/>
              <a:t>You will certainly need to introduce exhibits during the interview</a:t>
            </a:r>
          </a:p>
          <a:p>
            <a:pPr eaLnBrk="1" hangingPunct="1">
              <a:spcBef>
                <a:spcPct val="0"/>
              </a:spcBef>
              <a:buClrTx/>
              <a:buFontTx/>
              <a:buNone/>
            </a:pPr>
            <a:endParaRPr lang="en-GB" altLang="en-US" sz="2200"/>
          </a:p>
          <a:p>
            <a:pPr eaLnBrk="1" hangingPunct="1">
              <a:spcBef>
                <a:spcPct val="0"/>
              </a:spcBef>
              <a:buClrTx/>
              <a:buFontTx/>
              <a:buNone/>
            </a:pPr>
            <a:r>
              <a:rPr lang="en-GB" altLang="en-US" sz="2200"/>
              <a:t>You should only try and introduce one exhibit at a time; having multiple exhibits on the table at once can get confusing for everyone, especially the person listening to the recording afterwards!</a:t>
            </a:r>
          </a:p>
          <a:p>
            <a:pPr eaLnBrk="1" hangingPunct="1">
              <a:spcBef>
                <a:spcPct val="0"/>
              </a:spcBef>
              <a:buClrTx/>
              <a:buFontTx/>
              <a:buNone/>
            </a:pPr>
            <a:endParaRPr lang="en-GB" altLang="en-US" sz="2200"/>
          </a:p>
          <a:p>
            <a:pPr eaLnBrk="1" hangingPunct="1">
              <a:spcBef>
                <a:spcPct val="0"/>
              </a:spcBef>
              <a:buClrTx/>
              <a:buFontTx/>
              <a:buNone/>
            </a:pPr>
            <a:r>
              <a:rPr lang="en-GB" altLang="en-US" sz="2200"/>
              <a:t>Once introduced into the interview, always refer to the exhibit by its reference number (i.e. not </a:t>
            </a:r>
            <a:r>
              <a:rPr lang="en-GB" altLang="en-US" sz="2200" i="1"/>
              <a:t>“this exhibit here”</a:t>
            </a:r>
            <a:r>
              <a:rPr lang="en-GB" altLang="en-US" sz="2200"/>
              <a:t> or </a:t>
            </a:r>
            <a:r>
              <a:rPr lang="en-GB" altLang="en-US" sz="2200" i="1"/>
              <a:t>“that exhibit we just showed you”)</a:t>
            </a:r>
            <a:endParaRPr lang="en-GB" altLang="en-US" sz="2200"/>
          </a:p>
        </p:txBody>
      </p:sp>
      <p:sp>
        <p:nvSpPr>
          <p:cNvPr id="54275" name="Title 1">
            <a:extLst>
              <a:ext uri="{FF2B5EF4-FFF2-40B4-BE49-F238E27FC236}">
                <a16:creationId xmlns:a16="http://schemas.microsoft.com/office/drawing/2014/main" id="{A9EAA28C-AA25-47B5-BAAF-69ED3594AAEC}"/>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Box 7">
            <a:extLst>
              <a:ext uri="{FF2B5EF4-FFF2-40B4-BE49-F238E27FC236}">
                <a16:creationId xmlns:a16="http://schemas.microsoft.com/office/drawing/2014/main" id="{94842F21-1439-4617-B574-D64BC967C4CE}"/>
              </a:ext>
            </a:extLst>
          </p:cNvPr>
          <p:cNvSpPr txBox="1">
            <a:spLocks noChangeArrowheads="1"/>
          </p:cNvSpPr>
          <p:nvPr/>
        </p:nvSpPr>
        <p:spPr bwMode="auto">
          <a:xfrm>
            <a:off x="179388" y="908050"/>
            <a:ext cx="8496300" cy="509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sz="2500" b="1">
                <a:solidFill>
                  <a:srgbClr val="00B050"/>
                </a:solidFill>
              </a:rPr>
              <a:t>‘No comment’ interviews</a:t>
            </a:r>
            <a:endParaRPr lang="en-GB" altLang="en-US" b="1">
              <a:solidFill>
                <a:srgbClr val="00B050"/>
              </a:solidFill>
            </a:endParaRPr>
          </a:p>
          <a:p>
            <a:pPr eaLnBrk="1" hangingPunct="1">
              <a:spcBef>
                <a:spcPct val="0"/>
              </a:spcBef>
              <a:buClrTx/>
              <a:buFontTx/>
              <a:buNone/>
            </a:pPr>
            <a:endParaRPr lang="en-GB" altLang="en-US" sz="1200"/>
          </a:p>
          <a:p>
            <a:pPr eaLnBrk="1" hangingPunct="1">
              <a:spcBef>
                <a:spcPct val="0"/>
              </a:spcBef>
              <a:buClrTx/>
              <a:buFontTx/>
              <a:buNone/>
            </a:pPr>
            <a:r>
              <a:rPr lang="en-GB" altLang="en-US" sz="2200"/>
              <a:t>It is a suspect’s right to no comment in an interview</a:t>
            </a:r>
          </a:p>
          <a:p>
            <a:pPr eaLnBrk="1" hangingPunct="1">
              <a:spcBef>
                <a:spcPct val="0"/>
              </a:spcBef>
              <a:buClrTx/>
              <a:buFontTx/>
              <a:buNone/>
            </a:pPr>
            <a:endParaRPr lang="en-GB" altLang="en-US" sz="2200"/>
          </a:p>
          <a:p>
            <a:pPr eaLnBrk="1" hangingPunct="1">
              <a:spcBef>
                <a:spcPct val="0"/>
              </a:spcBef>
              <a:buClrTx/>
              <a:buFontTx/>
              <a:buNone/>
            </a:pPr>
            <a:r>
              <a:rPr lang="en-GB" altLang="en-US" sz="2200"/>
              <a:t>Whilst it can be frustrating, you should remain calm and stick to delivering your interview plan</a:t>
            </a:r>
          </a:p>
          <a:p>
            <a:pPr eaLnBrk="1" hangingPunct="1">
              <a:spcBef>
                <a:spcPct val="0"/>
              </a:spcBef>
              <a:buClrTx/>
              <a:buFontTx/>
              <a:buNone/>
            </a:pPr>
            <a:endParaRPr lang="en-GB" altLang="en-US" sz="2200"/>
          </a:p>
          <a:p>
            <a:pPr eaLnBrk="1" hangingPunct="1">
              <a:spcBef>
                <a:spcPct val="0"/>
              </a:spcBef>
              <a:buClrTx/>
              <a:buFontTx/>
              <a:buNone/>
            </a:pPr>
            <a:r>
              <a:rPr lang="en-GB" altLang="en-US" sz="2200"/>
              <a:t>Remember, the court could draw an adverse inference from the suspect’s decision to respond </a:t>
            </a:r>
            <a:r>
              <a:rPr lang="en-GB" altLang="en-US" sz="2200" i="1"/>
              <a:t>“no comment”</a:t>
            </a:r>
            <a:r>
              <a:rPr lang="en-GB" altLang="en-US" sz="2200"/>
              <a:t> to a particular question, particularly if it is a question relating to a crucial piece of evidence</a:t>
            </a:r>
          </a:p>
          <a:p>
            <a:pPr eaLnBrk="1" hangingPunct="1">
              <a:spcBef>
                <a:spcPct val="0"/>
              </a:spcBef>
              <a:buClrTx/>
              <a:buFontTx/>
              <a:buNone/>
            </a:pPr>
            <a:endParaRPr lang="en-GB" altLang="en-US" sz="2200"/>
          </a:p>
          <a:p>
            <a:pPr eaLnBrk="1" hangingPunct="1">
              <a:spcBef>
                <a:spcPct val="0"/>
              </a:spcBef>
              <a:buClrTx/>
              <a:buFont typeface="Arial" panose="020B0604020202020204" pitchFamily="34" charset="0"/>
              <a:buNone/>
            </a:pPr>
            <a:r>
              <a:rPr lang="en-GB" altLang="en-US" sz="2200"/>
              <a:t>You should persevere with </a:t>
            </a:r>
            <a:r>
              <a:rPr lang="en-GB" altLang="en-US" sz="2200" i="1"/>
              <a:t>all </a:t>
            </a:r>
            <a:r>
              <a:rPr lang="en-GB" altLang="en-US" sz="2200"/>
              <a:t>the questions you planned to ask the suspect, otherwise the adverse inference can not be drawn</a:t>
            </a:r>
          </a:p>
          <a:p>
            <a:pPr eaLnBrk="1" hangingPunct="1">
              <a:spcBef>
                <a:spcPct val="0"/>
              </a:spcBef>
              <a:buClrTx/>
              <a:buFontTx/>
              <a:buNone/>
            </a:pPr>
            <a:endParaRPr lang="en-GB" altLang="en-US"/>
          </a:p>
        </p:txBody>
      </p:sp>
      <p:sp>
        <p:nvSpPr>
          <p:cNvPr id="55299" name="Title 1">
            <a:extLst>
              <a:ext uri="{FF2B5EF4-FFF2-40B4-BE49-F238E27FC236}">
                <a16:creationId xmlns:a16="http://schemas.microsoft.com/office/drawing/2014/main" id="{952AC049-324E-415C-AF54-742D08777367}"/>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Box 7">
            <a:extLst>
              <a:ext uri="{FF2B5EF4-FFF2-40B4-BE49-F238E27FC236}">
                <a16:creationId xmlns:a16="http://schemas.microsoft.com/office/drawing/2014/main" id="{403AF4D7-160F-4DB4-A501-19E3AE7A2EBA}"/>
              </a:ext>
            </a:extLst>
          </p:cNvPr>
          <p:cNvSpPr txBox="1">
            <a:spLocks noChangeArrowheads="1"/>
          </p:cNvSpPr>
          <p:nvPr/>
        </p:nvSpPr>
        <p:spPr bwMode="auto">
          <a:xfrm>
            <a:off x="179388" y="908050"/>
            <a:ext cx="8496300" cy="423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‘No comment’ interviews</a:t>
            </a:r>
          </a:p>
          <a:p>
            <a:pPr eaLnBrk="1" hangingPunct="1">
              <a:spcBef>
                <a:spcPct val="0"/>
              </a:spcBef>
              <a:buClrTx/>
              <a:buFontTx/>
              <a:buNone/>
            </a:pPr>
            <a:endParaRPr lang="en-GB" altLang="en-US" sz="1200"/>
          </a:p>
          <a:p>
            <a:pPr eaLnBrk="1" hangingPunct="1">
              <a:spcBef>
                <a:spcPct val="0"/>
              </a:spcBef>
              <a:buClrTx/>
              <a:buFontTx/>
              <a:buNone/>
            </a:pPr>
            <a:r>
              <a:rPr lang="en-GB" altLang="en-US" sz="2200"/>
              <a:t>If a suspect starts ‘no commenting’ to your questions, you are entitled to ask them why they are doing this, and you should remind them of the caution (</a:t>
            </a:r>
            <a:r>
              <a:rPr lang="en-GB" altLang="en-US" sz="2200" i="1"/>
              <a:t>“…but it may harm your defence if you do not mention when questioned something which you later rely on in court…”</a:t>
            </a:r>
            <a:r>
              <a:rPr lang="en-GB" altLang="en-US" sz="2200"/>
              <a:t>)</a:t>
            </a:r>
          </a:p>
          <a:p>
            <a:pPr eaLnBrk="1" hangingPunct="1">
              <a:spcBef>
                <a:spcPct val="0"/>
              </a:spcBef>
              <a:buClrTx/>
              <a:buFontTx/>
              <a:buNone/>
            </a:pPr>
            <a:endParaRPr lang="en-GB" altLang="en-US" sz="1200"/>
          </a:p>
          <a:p>
            <a:pPr eaLnBrk="1" hangingPunct="1">
              <a:spcBef>
                <a:spcPct val="0"/>
              </a:spcBef>
              <a:buClrTx/>
              <a:buFontTx/>
              <a:buNone/>
            </a:pPr>
            <a:r>
              <a:rPr lang="en-GB" altLang="en-US" sz="2200"/>
              <a:t>If a suspect begins ‘no commenting’ to your questions in the Challenge Phase, having responded openly in Account, this is a potentially significant adverse inference for the court to consider</a:t>
            </a:r>
          </a:p>
          <a:p>
            <a:pPr eaLnBrk="1" hangingPunct="1">
              <a:spcBef>
                <a:spcPct val="0"/>
              </a:spcBef>
              <a:buClrTx/>
              <a:buFontTx/>
              <a:buNone/>
            </a:pPr>
            <a:r>
              <a:rPr lang="en-GB" altLang="en-US" sz="2200"/>
              <a:t>(why did they suddenly start ‘no commenting’, having been so cooperative earlier on?)</a:t>
            </a:r>
          </a:p>
        </p:txBody>
      </p:sp>
      <p:sp>
        <p:nvSpPr>
          <p:cNvPr id="56323" name="Title 1">
            <a:extLst>
              <a:ext uri="{FF2B5EF4-FFF2-40B4-BE49-F238E27FC236}">
                <a16:creationId xmlns:a16="http://schemas.microsoft.com/office/drawing/2014/main" id="{1D63B591-E84A-44D6-A8F5-6A2A95BF72A1}"/>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7">
            <a:extLst>
              <a:ext uri="{FF2B5EF4-FFF2-40B4-BE49-F238E27FC236}">
                <a16:creationId xmlns:a16="http://schemas.microsoft.com/office/drawing/2014/main" id="{674831F6-6053-41BB-8FBB-F23B08A08C78}"/>
              </a:ext>
            </a:extLst>
          </p:cNvPr>
          <p:cNvSpPr txBox="1">
            <a:spLocks noChangeArrowheads="1"/>
          </p:cNvSpPr>
          <p:nvPr/>
        </p:nvSpPr>
        <p:spPr bwMode="auto">
          <a:xfrm>
            <a:off x="179388" y="908050"/>
            <a:ext cx="84963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charset="0"/>
              <a:buChar char="•"/>
              <a:defRPr sz="2400">
                <a:solidFill>
                  <a:schemeClr val="tx1"/>
                </a:solidFill>
                <a:latin typeface="Arial" charset="0"/>
                <a:cs typeface="Arial" charset="0"/>
              </a:defRPr>
            </a:lvl1pPr>
            <a:lvl2pPr marL="742950" indent="-285750" eaLnBrk="0" hangingPunct="0">
              <a:spcBef>
                <a:spcPct val="20000"/>
              </a:spcBef>
              <a:buClr>
                <a:srgbClr val="878800"/>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rgbClr val="878800"/>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FontTx/>
              <a:buNone/>
              <a:defRPr/>
            </a:pPr>
            <a:r>
              <a:rPr lang="en-GB" altLang="en-US" b="1" dirty="0">
                <a:solidFill>
                  <a:srgbClr val="00B050"/>
                </a:solidFill>
              </a:rPr>
              <a:t>Interview recording</a:t>
            </a:r>
          </a:p>
          <a:p>
            <a:pPr eaLnBrk="1" hangingPunct="1">
              <a:spcBef>
                <a:spcPct val="0"/>
              </a:spcBef>
              <a:buClrTx/>
              <a:buFontTx/>
              <a:buNone/>
              <a:defRPr/>
            </a:pPr>
            <a:r>
              <a:rPr lang="en-GB" altLang="en-US" dirty="0"/>
              <a:t>Interviews can either be:</a:t>
            </a:r>
          </a:p>
          <a:p>
            <a:pPr eaLnBrk="1" hangingPunct="1">
              <a:spcBef>
                <a:spcPct val="0"/>
              </a:spcBef>
              <a:buClrTx/>
              <a:buFontTx/>
              <a:buNone/>
              <a:defRPr/>
            </a:pPr>
            <a:endParaRPr lang="en-GB" altLang="en-US" sz="600" dirty="0"/>
          </a:p>
          <a:p>
            <a:pPr marL="342900" indent="-342900" eaLnBrk="1" hangingPunct="1">
              <a:spcBef>
                <a:spcPct val="0"/>
              </a:spcBef>
              <a:buClrTx/>
              <a:defRPr/>
            </a:pPr>
            <a:r>
              <a:rPr lang="en-GB" altLang="en-US" dirty="0"/>
              <a:t>written recorded (notebook or MG15)</a:t>
            </a:r>
          </a:p>
          <a:p>
            <a:pPr marL="171450" indent="-171450" eaLnBrk="1" hangingPunct="1">
              <a:spcBef>
                <a:spcPct val="0"/>
              </a:spcBef>
              <a:buClrTx/>
              <a:defRPr/>
            </a:pPr>
            <a:endParaRPr lang="en-GB" altLang="en-US" sz="600" dirty="0"/>
          </a:p>
          <a:p>
            <a:pPr marL="342900" indent="-342900" eaLnBrk="1" hangingPunct="1">
              <a:spcBef>
                <a:spcPct val="0"/>
              </a:spcBef>
              <a:buClrTx/>
              <a:defRPr/>
            </a:pPr>
            <a:r>
              <a:rPr lang="en-GB" altLang="en-US" dirty="0"/>
              <a:t>electronically recorded (tape, CD or video)</a:t>
            </a:r>
          </a:p>
          <a:p>
            <a:pPr eaLnBrk="1" hangingPunct="1">
              <a:spcBef>
                <a:spcPct val="0"/>
              </a:spcBef>
              <a:buClrTx/>
              <a:buFontTx/>
              <a:buNone/>
              <a:defRPr/>
            </a:pPr>
            <a:endParaRPr lang="en-GB" altLang="en-US" sz="1400" dirty="0"/>
          </a:p>
          <a:p>
            <a:pPr eaLnBrk="1" hangingPunct="1">
              <a:spcBef>
                <a:spcPct val="0"/>
              </a:spcBef>
              <a:buClrTx/>
              <a:buFontTx/>
              <a:buNone/>
              <a:defRPr/>
            </a:pPr>
            <a:r>
              <a:rPr lang="en-GB" altLang="en-US" dirty="0"/>
              <a:t>The same principles apply to both	</a:t>
            </a:r>
          </a:p>
          <a:p>
            <a:pPr eaLnBrk="1" hangingPunct="1">
              <a:spcBef>
                <a:spcPct val="0"/>
              </a:spcBef>
              <a:buClrTx/>
              <a:buFontTx/>
              <a:buNone/>
              <a:defRPr/>
            </a:pPr>
            <a:endParaRPr lang="en-GB" altLang="en-US" sz="1400" dirty="0"/>
          </a:p>
          <a:p>
            <a:pPr eaLnBrk="1" hangingPunct="1">
              <a:spcBef>
                <a:spcPct val="0"/>
              </a:spcBef>
              <a:buClrTx/>
              <a:buFontTx/>
              <a:buNone/>
              <a:defRPr/>
            </a:pPr>
            <a:r>
              <a:rPr lang="en-GB" altLang="en-US" dirty="0"/>
              <a:t>Written interviews are normally done </a:t>
            </a:r>
            <a:r>
              <a:rPr lang="en-GB" altLang="en-US" i="1" dirty="0"/>
              <a:t>in situ </a:t>
            </a:r>
            <a:r>
              <a:rPr lang="en-GB" altLang="en-US" dirty="0"/>
              <a:t>upon discovery of an offence</a:t>
            </a:r>
          </a:p>
          <a:p>
            <a:pPr eaLnBrk="1" hangingPunct="1">
              <a:spcBef>
                <a:spcPct val="0"/>
              </a:spcBef>
              <a:buClrTx/>
              <a:buFontTx/>
              <a:buNone/>
              <a:defRPr/>
            </a:pPr>
            <a:endParaRPr lang="en-GB" altLang="en-US" sz="1400" dirty="0"/>
          </a:p>
          <a:p>
            <a:pPr eaLnBrk="1" hangingPunct="1">
              <a:spcBef>
                <a:spcPct val="0"/>
              </a:spcBef>
              <a:buClrTx/>
              <a:buFontTx/>
              <a:buNone/>
              <a:defRPr/>
            </a:pPr>
            <a:r>
              <a:rPr lang="en-GB" altLang="en-US" dirty="0"/>
              <a:t>Electronic interviews are conducted at a later time, carried out in the office and on invitation</a:t>
            </a:r>
          </a:p>
          <a:p>
            <a:pPr eaLnBrk="1" hangingPunct="1">
              <a:spcBef>
                <a:spcPct val="0"/>
              </a:spcBef>
              <a:buClrTx/>
              <a:buFontTx/>
              <a:buNone/>
              <a:defRPr/>
            </a:pPr>
            <a:endParaRPr lang="en-GB" altLang="en-US" sz="1400" dirty="0"/>
          </a:p>
          <a:p>
            <a:pPr eaLnBrk="1" hangingPunct="1">
              <a:spcBef>
                <a:spcPct val="0"/>
              </a:spcBef>
              <a:buClrTx/>
              <a:buFontTx/>
              <a:buNone/>
              <a:defRPr/>
            </a:pPr>
            <a:r>
              <a:rPr lang="en-GB" altLang="en-US" dirty="0"/>
              <a:t>There are advantages and disadvantages to both</a:t>
            </a:r>
          </a:p>
        </p:txBody>
      </p:sp>
      <p:sp>
        <p:nvSpPr>
          <p:cNvPr id="12291" name="Title 1">
            <a:extLst>
              <a:ext uri="{FF2B5EF4-FFF2-40B4-BE49-F238E27FC236}">
                <a16:creationId xmlns:a16="http://schemas.microsoft.com/office/drawing/2014/main" id="{7035C9CF-B646-45A9-B367-91FF9570C4CA}"/>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Box 7">
            <a:extLst>
              <a:ext uri="{FF2B5EF4-FFF2-40B4-BE49-F238E27FC236}">
                <a16:creationId xmlns:a16="http://schemas.microsoft.com/office/drawing/2014/main" id="{67834354-0E2D-4D7C-92FA-28272EF9FA95}"/>
              </a:ext>
            </a:extLst>
          </p:cNvPr>
          <p:cNvSpPr txBox="1">
            <a:spLocks noChangeArrowheads="1"/>
          </p:cNvSpPr>
          <p:nvPr/>
        </p:nvSpPr>
        <p:spPr bwMode="auto">
          <a:xfrm>
            <a:off x="179388" y="908050"/>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sz="2500" b="1" dirty="0">
                <a:solidFill>
                  <a:srgbClr val="00B050"/>
                </a:solidFill>
              </a:rPr>
              <a:t>Absolute don’ts in interview</a:t>
            </a:r>
            <a:endParaRPr lang="en-GB" altLang="en-US" b="1" dirty="0">
              <a:solidFill>
                <a:srgbClr val="00B050"/>
              </a:solidFill>
            </a:endParaRPr>
          </a:p>
          <a:p>
            <a:pPr eaLnBrk="1" hangingPunct="1">
              <a:spcBef>
                <a:spcPct val="0"/>
              </a:spcBef>
              <a:buClrTx/>
              <a:buFontTx/>
              <a:buNone/>
            </a:pPr>
            <a:endParaRPr lang="en-GB" altLang="en-US" sz="1200" dirty="0"/>
          </a:p>
          <a:p>
            <a:pPr eaLnBrk="1" hangingPunct="1">
              <a:spcBef>
                <a:spcPct val="0"/>
              </a:spcBef>
              <a:buClrTx/>
              <a:buFontTx/>
              <a:buNone/>
            </a:pPr>
            <a:r>
              <a:rPr lang="en-GB" altLang="en-US" sz="2200" dirty="0"/>
              <a:t>Don’t offer inducements to a suspect, such as suggesting the interview will be done quicker if they admit the offences</a:t>
            </a:r>
          </a:p>
          <a:p>
            <a:pPr eaLnBrk="1" hangingPunct="1">
              <a:spcBef>
                <a:spcPct val="0"/>
              </a:spcBef>
              <a:buClrTx/>
              <a:buFontTx/>
              <a:buNone/>
            </a:pPr>
            <a:endParaRPr lang="en-GB" altLang="en-US" sz="1200" dirty="0"/>
          </a:p>
          <a:p>
            <a:pPr eaLnBrk="1" hangingPunct="1">
              <a:spcBef>
                <a:spcPct val="0"/>
              </a:spcBef>
              <a:buClrTx/>
              <a:buFontTx/>
              <a:buNone/>
            </a:pPr>
            <a:r>
              <a:rPr lang="en-GB" altLang="en-US" sz="2200" dirty="0"/>
              <a:t>Don’t be aggressive towards the suspect, even if they are 	to you; this will only make you look unprofessional and could render the interview inadmissible if deemed oppressive</a:t>
            </a:r>
          </a:p>
          <a:p>
            <a:pPr eaLnBrk="1" hangingPunct="1">
              <a:spcBef>
                <a:spcPct val="0"/>
              </a:spcBef>
              <a:buClrTx/>
              <a:buFontTx/>
              <a:buNone/>
            </a:pPr>
            <a:endParaRPr lang="en-GB" altLang="en-US" sz="1200" dirty="0"/>
          </a:p>
          <a:p>
            <a:pPr eaLnBrk="1" hangingPunct="1">
              <a:spcBef>
                <a:spcPct val="0"/>
              </a:spcBef>
              <a:buClrTx/>
              <a:buFontTx/>
              <a:buNone/>
            </a:pPr>
            <a:r>
              <a:rPr lang="en-GB" altLang="en-US" sz="2200" dirty="0"/>
              <a:t>Don’t ask the same question repeatedly just because you don’t believe the suspect’s answer</a:t>
            </a:r>
          </a:p>
          <a:p>
            <a:pPr eaLnBrk="1" hangingPunct="1">
              <a:spcBef>
                <a:spcPct val="0"/>
              </a:spcBef>
              <a:buClrTx/>
              <a:buFontTx/>
              <a:buNone/>
            </a:pPr>
            <a:endParaRPr lang="en-GB" altLang="en-US" sz="400" dirty="0"/>
          </a:p>
          <a:p>
            <a:pPr lvl="1" eaLnBrk="1" hangingPunct="1">
              <a:spcBef>
                <a:spcPct val="0"/>
              </a:spcBef>
              <a:buClrTx/>
            </a:pPr>
            <a:r>
              <a:rPr lang="en-GB" altLang="en-US" sz="1800" dirty="0"/>
              <a:t>you can return to questions for more information or to challenge, but if they are insisting on a particular explanation (however implausible), then move on(to pursue it could be deemed to be oppressive)</a:t>
            </a:r>
          </a:p>
        </p:txBody>
      </p:sp>
      <p:sp>
        <p:nvSpPr>
          <p:cNvPr id="57347" name="Title 1">
            <a:extLst>
              <a:ext uri="{FF2B5EF4-FFF2-40B4-BE49-F238E27FC236}">
                <a16:creationId xmlns:a16="http://schemas.microsoft.com/office/drawing/2014/main" id="{D13A7DDE-6ED1-4B8F-9D20-F827D28D3158}"/>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7">
            <a:extLst>
              <a:ext uri="{FF2B5EF4-FFF2-40B4-BE49-F238E27FC236}">
                <a16:creationId xmlns:a16="http://schemas.microsoft.com/office/drawing/2014/main" id="{B812BDEF-CF55-417E-B454-59C0FA69CC94}"/>
              </a:ext>
            </a:extLst>
          </p:cNvPr>
          <p:cNvSpPr txBox="1">
            <a:spLocks noChangeArrowheads="1"/>
          </p:cNvSpPr>
          <p:nvPr/>
        </p:nvSpPr>
        <p:spPr bwMode="auto">
          <a:xfrm>
            <a:off x="179388" y="908050"/>
            <a:ext cx="84963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Notebook interviews</a:t>
            </a:r>
          </a:p>
          <a:p>
            <a:pPr eaLnBrk="1" hangingPunct="1">
              <a:spcBef>
                <a:spcPct val="0"/>
              </a:spcBef>
              <a:buClrTx/>
              <a:buFontTx/>
              <a:buNone/>
            </a:pPr>
            <a:endParaRPr lang="en-GB" altLang="en-US" sz="1600"/>
          </a:p>
          <a:p>
            <a:pPr eaLnBrk="1" hangingPunct="1">
              <a:spcBef>
                <a:spcPct val="0"/>
              </a:spcBef>
              <a:buClrTx/>
              <a:buFontTx/>
              <a:buNone/>
            </a:pPr>
            <a:r>
              <a:rPr lang="en-GB" altLang="en-US" sz="2200"/>
              <a:t>They are of limited value in gaining information from suspect as they can be restrictive and time-consuming</a:t>
            </a:r>
          </a:p>
          <a:p>
            <a:pPr eaLnBrk="1" hangingPunct="1">
              <a:spcBef>
                <a:spcPct val="0"/>
              </a:spcBef>
              <a:buClrTx/>
              <a:buFontTx/>
              <a:buNone/>
            </a:pPr>
            <a:endParaRPr lang="en-GB" altLang="en-US" sz="1600"/>
          </a:p>
          <a:p>
            <a:pPr eaLnBrk="1" hangingPunct="1">
              <a:spcBef>
                <a:spcPct val="0"/>
              </a:spcBef>
              <a:buClrTx/>
              <a:buFontTx/>
              <a:buNone/>
            </a:pPr>
            <a:r>
              <a:rPr lang="en-GB" altLang="en-US" sz="2200"/>
              <a:t>Useful for straightforward offences discovered during an inspection</a:t>
            </a:r>
          </a:p>
          <a:p>
            <a:pPr eaLnBrk="1" hangingPunct="1">
              <a:spcBef>
                <a:spcPct val="0"/>
              </a:spcBef>
              <a:buClrTx/>
              <a:buFontTx/>
              <a:buNone/>
            </a:pPr>
            <a:endParaRPr lang="en-GB" altLang="en-US" sz="1600"/>
          </a:p>
          <a:p>
            <a:pPr eaLnBrk="1" hangingPunct="1">
              <a:spcBef>
                <a:spcPct val="0"/>
              </a:spcBef>
              <a:buClrTx/>
              <a:buFontTx/>
              <a:buNone/>
            </a:pPr>
            <a:r>
              <a:rPr lang="en-GB" altLang="en-US" sz="2200"/>
              <a:t>Can only really cover the basic mechanics of a PACE interview, with a handful of fundamental questions relating to the offence being investigated</a:t>
            </a:r>
          </a:p>
          <a:p>
            <a:pPr eaLnBrk="1" hangingPunct="1">
              <a:spcBef>
                <a:spcPct val="0"/>
              </a:spcBef>
              <a:buClrTx/>
              <a:buFontTx/>
              <a:buNone/>
            </a:pPr>
            <a:endParaRPr lang="en-GB" altLang="en-US" sz="1600"/>
          </a:p>
          <a:p>
            <a:pPr eaLnBrk="1" hangingPunct="1">
              <a:spcBef>
                <a:spcPct val="0"/>
              </a:spcBef>
              <a:buClrTx/>
              <a:buFontTx/>
              <a:buNone/>
            </a:pPr>
            <a:r>
              <a:rPr lang="en-GB" altLang="en-US" sz="2200"/>
              <a:t>You must be sure the suspect is legally responsible for the 	offence being investigated (e.g. don’t interview a crew member for a fisheries offence)</a:t>
            </a:r>
          </a:p>
          <a:p>
            <a:pPr eaLnBrk="1" hangingPunct="1">
              <a:spcBef>
                <a:spcPct val="0"/>
              </a:spcBef>
              <a:buClrTx/>
              <a:buFontTx/>
              <a:buNone/>
            </a:pPr>
            <a:endParaRPr lang="en-GB" altLang="en-US" sz="2200"/>
          </a:p>
          <a:p>
            <a:pPr eaLnBrk="1" hangingPunct="1">
              <a:spcBef>
                <a:spcPct val="0"/>
              </a:spcBef>
              <a:buClrTx/>
              <a:buFontTx/>
              <a:buNone/>
            </a:pPr>
            <a:r>
              <a:rPr lang="en-GB" altLang="en-US" sz="2200"/>
              <a:t>The advantage is the suspect does not have time to go away and think about the evidence and what happened.</a:t>
            </a:r>
          </a:p>
        </p:txBody>
      </p:sp>
      <p:sp>
        <p:nvSpPr>
          <p:cNvPr id="13315" name="Title 1">
            <a:extLst>
              <a:ext uri="{FF2B5EF4-FFF2-40B4-BE49-F238E27FC236}">
                <a16:creationId xmlns:a16="http://schemas.microsoft.com/office/drawing/2014/main" id="{F2604B48-6BAF-4C14-8971-E9E7B66904C4}"/>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7">
            <a:extLst>
              <a:ext uri="{FF2B5EF4-FFF2-40B4-BE49-F238E27FC236}">
                <a16:creationId xmlns:a16="http://schemas.microsoft.com/office/drawing/2014/main" id="{6D642039-2812-43B8-B4EF-1714D780C96A}"/>
              </a:ext>
            </a:extLst>
          </p:cNvPr>
          <p:cNvSpPr txBox="1">
            <a:spLocks noChangeArrowheads="1"/>
          </p:cNvSpPr>
          <p:nvPr/>
        </p:nvSpPr>
        <p:spPr bwMode="auto">
          <a:xfrm>
            <a:off x="179388" y="908050"/>
            <a:ext cx="84963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a:solidFill>
                  <a:srgbClr val="00B050"/>
                </a:solidFill>
              </a:rPr>
              <a:t>The Caution</a:t>
            </a:r>
          </a:p>
          <a:p>
            <a:pPr eaLnBrk="1" hangingPunct="1">
              <a:spcBef>
                <a:spcPct val="0"/>
              </a:spcBef>
              <a:buClrTx/>
              <a:buFontTx/>
              <a:buNone/>
            </a:pPr>
            <a:endParaRPr lang="en-GB" altLang="en-US" sz="1600"/>
          </a:p>
          <a:p>
            <a:pPr eaLnBrk="1" hangingPunct="1">
              <a:spcBef>
                <a:spcPct val="0"/>
              </a:spcBef>
              <a:buClrTx/>
              <a:buFontTx/>
              <a:buNone/>
            </a:pPr>
            <a:r>
              <a:rPr lang="en-GB" altLang="en-US" i="1"/>
              <a:t>“You do not have to say anything, but it may harm your defence if you do not mention when questioned something that you later rely on in court. Anything you do say may be given in evidence.”</a:t>
            </a:r>
          </a:p>
          <a:p>
            <a:pPr eaLnBrk="1" hangingPunct="1">
              <a:spcBef>
                <a:spcPct val="0"/>
              </a:spcBef>
              <a:buClrTx/>
              <a:buFontTx/>
              <a:buNone/>
            </a:pPr>
            <a:endParaRPr lang="en-GB" altLang="en-US" sz="1600"/>
          </a:p>
          <a:p>
            <a:pPr eaLnBrk="1" hangingPunct="1">
              <a:spcBef>
                <a:spcPct val="0"/>
              </a:spcBef>
              <a:buClrTx/>
              <a:buFontTx/>
              <a:buNone/>
            </a:pPr>
            <a:r>
              <a:rPr lang="en-GB" altLang="en-US"/>
              <a:t>You must ask the suspect if they understand the caution</a:t>
            </a:r>
          </a:p>
          <a:p>
            <a:pPr eaLnBrk="1" hangingPunct="1">
              <a:spcBef>
                <a:spcPct val="0"/>
              </a:spcBef>
              <a:buClrTx/>
              <a:buFontTx/>
              <a:buNone/>
            </a:pPr>
            <a:endParaRPr lang="en-GB" altLang="en-US" sz="1600"/>
          </a:p>
          <a:p>
            <a:pPr eaLnBrk="1" hangingPunct="1">
              <a:spcBef>
                <a:spcPct val="0"/>
              </a:spcBef>
              <a:buClrTx/>
              <a:buFontTx/>
              <a:buNone/>
            </a:pPr>
            <a:r>
              <a:rPr lang="en-GB" altLang="en-US"/>
              <a:t>For notebook interviews, you must get the suspect to confirm their understanding by signing your notebook</a:t>
            </a:r>
          </a:p>
          <a:p>
            <a:pPr eaLnBrk="1" hangingPunct="1">
              <a:spcBef>
                <a:spcPct val="0"/>
              </a:spcBef>
              <a:buClrTx/>
              <a:buFontTx/>
              <a:buNone/>
            </a:pPr>
            <a:endParaRPr lang="en-GB" altLang="en-US" sz="1600"/>
          </a:p>
          <a:p>
            <a:pPr eaLnBrk="1" hangingPunct="1">
              <a:spcBef>
                <a:spcPct val="0"/>
              </a:spcBef>
              <a:buClrTx/>
              <a:buFontTx/>
              <a:buNone/>
            </a:pPr>
            <a:r>
              <a:rPr lang="en-GB" altLang="en-US"/>
              <a:t>For electronic interviews, best practice is to explain the caution regardless of the suspect’s apparent comprehension</a:t>
            </a:r>
          </a:p>
        </p:txBody>
      </p:sp>
      <p:sp>
        <p:nvSpPr>
          <p:cNvPr id="14339" name="Title 1">
            <a:extLst>
              <a:ext uri="{FF2B5EF4-FFF2-40B4-BE49-F238E27FC236}">
                <a16:creationId xmlns:a16="http://schemas.microsoft.com/office/drawing/2014/main" id="{3AD117AF-9196-4B03-825B-017231B372E7}"/>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7">
            <a:extLst>
              <a:ext uri="{FF2B5EF4-FFF2-40B4-BE49-F238E27FC236}">
                <a16:creationId xmlns:a16="http://schemas.microsoft.com/office/drawing/2014/main" id="{0FE0153F-D16B-48DA-ACFE-306EC1A26DCF}"/>
              </a:ext>
            </a:extLst>
          </p:cNvPr>
          <p:cNvSpPr txBox="1">
            <a:spLocks noChangeArrowheads="1"/>
          </p:cNvSpPr>
          <p:nvPr/>
        </p:nvSpPr>
        <p:spPr bwMode="auto">
          <a:xfrm>
            <a:off x="179388" y="908050"/>
            <a:ext cx="8496300" cy="547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878800"/>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rgbClr val="878800"/>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rgbClr val="878800"/>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dirty="0">
                <a:solidFill>
                  <a:srgbClr val="00B050"/>
                </a:solidFill>
              </a:rPr>
              <a:t>Suspect’s rights</a:t>
            </a:r>
          </a:p>
          <a:p>
            <a:pPr eaLnBrk="1" hangingPunct="1">
              <a:spcBef>
                <a:spcPct val="0"/>
              </a:spcBef>
              <a:buClrTx/>
              <a:buFontTx/>
              <a:buNone/>
            </a:pPr>
            <a:endParaRPr lang="en-GB" altLang="en-US" sz="1400" dirty="0"/>
          </a:p>
          <a:p>
            <a:pPr eaLnBrk="1" hangingPunct="1">
              <a:spcBef>
                <a:spcPct val="0"/>
              </a:spcBef>
              <a:buClrTx/>
              <a:buFontTx/>
              <a:buNone/>
            </a:pPr>
            <a:r>
              <a:rPr lang="en-GB" altLang="en-US" sz="2000" dirty="0"/>
              <a:t>	</a:t>
            </a:r>
            <a:r>
              <a:rPr lang="en-GB" altLang="en-US" sz="2000" i="1" dirty="0"/>
              <a:t>“You are not under arrest”</a:t>
            </a:r>
          </a:p>
          <a:p>
            <a:pPr eaLnBrk="1" hangingPunct="1">
              <a:spcBef>
                <a:spcPct val="0"/>
              </a:spcBef>
              <a:buClrTx/>
              <a:buFontTx/>
              <a:buNone/>
            </a:pPr>
            <a:endParaRPr lang="en-GB" altLang="en-US" sz="1000" i="1" dirty="0"/>
          </a:p>
          <a:p>
            <a:pPr eaLnBrk="1" hangingPunct="1">
              <a:spcBef>
                <a:spcPct val="0"/>
              </a:spcBef>
              <a:buClrTx/>
              <a:buFontTx/>
              <a:buNone/>
            </a:pPr>
            <a:r>
              <a:rPr lang="en-GB" altLang="en-US" sz="2000" i="1" dirty="0"/>
              <a:t>	“You do not have to remain with me”</a:t>
            </a:r>
          </a:p>
          <a:p>
            <a:pPr eaLnBrk="1" hangingPunct="1">
              <a:spcBef>
                <a:spcPct val="0"/>
              </a:spcBef>
              <a:buClrTx/>
              <a:buFontTx/>
              <a:buNone/>
            </a:pPr>
            <a:endParaRPr lang="en-GB" altLang="en-US" sz="1000" i="1" dirty="0"/>
          </a:p>
          <a:p>
            <a:pPr eaLnBrk="1" hangingPunct="1">
              <a:spcBef>
                <a:spcPct val="0"/>
              </a:spcBef>
              <a:buClrTx/>
              <a:buFontTx/>
              <a:buNone/>
            </a:pPr>
            <a:r>
              <a:rPr lang="en-GB" altLang="en-US" sz="2000" i="1" dirty="0"/>
              <a:t>	“You can terminate this interview at any time”</a:t>
            </a:r>
          </a:p>
          <a:p>
            <a:pPr eaLnBrk="1" hangingPunct="1">
              <a:spcBef>
                <a:spcPct val="0"/>
              </a:spcBef>
              <a:buClrTx/>
              <a:buFontTx/>
              <a:buNone/>
            </a:pPr>
            <a:endParaRPr lang="en-GB" altLang="en-US" sz="1000" i="1" dirty="0"/>
          </a:p>
          <a:p>
            <a:pPr eaLnBrk="1" hangingPunct="1">
              <a:spcBef>
                <a:spcPct val="0"/>
              </a:spcBef>
              <a:buClrTx/>
              <a:buFontTx/>
              <a:buNone/>
            </a:pPr>
            <a:r>
              <a:rPr lang="en-GB" altLang="en-US" sz="2000" i="1" dirty="0"/>
              <a:t>	“You have the right to seek legal advice if you wish, but payment 	would be a matter for you to arrange with a solicitor”</a:t>
            </a:r>
          </a:p>
          <a:p>
            <a:pPr eaLnBrk="1" hangingPunct="1">
              <a:spcBef>
                <a:spcPct val="0"/>
              </a:spcBef>
              <a:buClrTx/>
              <a:buFontTx/>
              <a:buNone/>
            </a:pPr>
            <a:endParaRPr lang="en-GB" altLang="en-US" sz="1000" i="1" dirty="0"/>
          </a:p>
          <a:p>
            <a:pPr eaLnBrk="1" hangingPunct="1">
              <a:spcBef>
                <a:spcPct val="0"/>
              </a:spcBef>
              <a:buClrTx/>
              <a:buFontTx/>
              <a:buNone/>
            </a:pPr>
            <a:r>
              <a:rPr lang="en-GB" altLang="en-US" sz="2000" i="1" dirty="0"/>
              <a:t>	“You have the right to an interpreter”</a:t>
            </a:r>
          </a:p>
          <a:p>
            <a:pPr eaLnBrk="1" hangingPunct="1">
              <a:spcBef>
                <a:spcPct val="0"/>
              </a:spcBef>
              <a:buClrTx/>
              <a:buFontTx/>
              <a:buNone/>
            </a:pPr>
            <a:r>
              <a:rPr lang="en-GB" altLang="en-US" sz="2000" i="1" dirty="0"/>
              <a:t>		</a:t>
            </a:r>
            <a:r>
              <a:rPr lang="en-GB" altLang="en-US" sz="2000" dirty="0"/>
              <a:t>(if English is not their first language)</a:t>
            </a:r>
          </a:p>
          <a:p>
            <a:pPr eaLnBrk="1" hangingPunct="1">
              <a:spcBef>
                <a:spcPct val="0"/>
              </a:spcBef>
              <a:buClrTx/>
              <a:buFontTx/>
              <a:buNone/>
            </a:pPr>
            <a:endParaRPr lang="en-GB" altLang="en-US" sz="1600" i="1" dirty="0"/>
          </a:p>
          <a:p>
            <a:pPr eaLnBrk="1" hangingPunct="1">
              <a:spcBef>
                <a:spcPct val="0"/>
              </a:spcBef>
              <a:buClrTx/>
              <a:buFontTx/>
              <a:buNone/>
            </a:pPr>
            <a:r>
              <a:rPr lang="en-GB" altLang="en-US" sz="2000" dirty="0"/>
              <a:t>You must ask the suspect if they understand their rights and if they wish to exercise any of them</a:t>
            </a:r>
          </a:p>
          <a:p>
            <a:pPr eaLnBrk="1" hangingPunct="1">
              <a:spcBef>
                <a:spcPct val="0"/>
              </a:spcBef>
              <a:buClrTx/>
              <a:buFontTx/>
              <a:buNone/>
            </a:pPr>
            <a:endParaRPr lang="en-GB" altLang="en-US" sz="1200" dirty="0"/>
          </a:p>
          <a:p>
            <a:pPr eaLnBrk="1" hangingPunct="1">
              <a:spcBef>
                <a:spcPct val="0"/>
              </a:spcBef>
              <a:buClrTx/>
              <a:buFontTx/>
              <a:buNone/>
            </a:pPr>
            <a:r>
              <a:rPr lang="en-GB" altLang="en-US" sz="2000" dirty="0"/>
              <a:t>For notebook interviews, you must get the suspect to confirm their understanding by signing your notebook</a:t>
            </a:r>
          </a:p>
          <a:p>
            <a:pPr eaLnBrk="1" hangingPunct="1">
              <a:spcBef>
                <a:spcPct val="0"/>
              </a:spcBef>
              <a:buClrTx/>
              <a:buFontTx/>
              <a:buNone/>
            </a:pPr>
            <a:endParaRPr lang="en-GB" altLang="en-US" dirty="0"/>
          </a:p>
        </p:txBody>
      </p:sp>
      <p:sp>
        <p:nvSpPr>
          <p:cNvPr id="15363" name="Title 1">
            <a:extLst>
              <a:ext uri="{FF2B5EF4-FFF2-40B4-BE49-F238E27FC236}">
                <a16:creationId xmlns:a16="http://schemas.microsoft.com/office/drawing/2014/main" id="{C13FC9B0-4DDB-4210-B5E1-715459A21D4A}"/>
              </a:ext>
            </a:extLst>
          </p:cNvPr>
          <p:cNvSpPr>
            <a:spLocks noGrp="1"/>
          </p:cNvSpPr>
          <p:nvPr>
            <p:ph type="title"/>
          </p:nvPr>
        </p:nvSpPr>
        <p:spPr>
          <a:xfrm>
            <a:off x="468313" y="260350"/>
            <a:ext cx="8064500" cy="647700"/>
          </a:xfrm>
        </p:spPr>
        <p:txBody>
          <a:bodyPr/>
          <a:lstStyle/>
          <a:p>
            <a:pPr algn="ctr" eaLnBrk="1" hangingPunct="1"/>
            <a:r>
              <a:rPr lang="en-GB" altLang="en-US" b="1"/>
              <a:t>Interviewing</a:t>
            </a:r>
            <a:endParaRPr lang="en-GB" altLang="en-US"/>
          </a:p>
        </p:txBody>
      </p:sp>
    </p:spTree>
    <p:custDataLst>
      <p:tags r:id="rId1"/>
    </p:custData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Box 7"/>
          <p:cNvSpPr txBox="1">
            <a:spLocks noChangeArrowheads="1"/>
          </p:cNvSpPr>
          <p:nvPr/>
        </p:nvSpPr>
        <p:spPr bwMode="auto">
          <a:xfrm>
            <a:off x="179388" y="1143000"/>
            <a:ext cx="8496300"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b="1" dirty="0">
                <a:solidFill>
                  <a:srgbClr val="00B050"/>
                </a:solidFill>
              </a:rPr>
              <a:t>Legal Advice</a:t>
            </a:r>
          </a:p>
          <a:p>
            <a:pPr eaLnBrk="1" hangingPunct="1">
              <a:spcBef>
                <a:spcPct val="0"/>
              </a:spcBef>
              <a:buClrTx/>
              <a:buFontTx/>
              <a:buNone/>
            </a:pPr>
            <a:endParaRPr lang="en-GB" altLang="en-US" sz="2000" i="1" dirty="0"/>
          </a:p>
          <a:p>
            <a:pPr eaLnBrk="1" hangingPunct="1">
              <a:spcBef>
                <a:spcPct val="0"/>
              </a:spcBef>
              <a:buClrTx/>
              <a:buFontTx/>
              <a:buNone/>
            </a:pPr>
            <a:endParaRPr lang="en-GB" altLang="en-US" sz="1000" i="1" dirty="0"/>
          </a:p>
          <a:p>
            <a:pPr eaLnBrk="1" hangingPunct="1">
              <a:spcBef>
                <a:spcPct val="0"/>
              </a:spcBef>
              <a:buClrTx/>
              <a:buFontTx/>
              <a:buNone/>
            </a:pPr>
            <a:r>
              <a:rPr lang="en-GB" altLang="en-US" sz="2000" i="1" dirty="0"/>
              <a:t>	“You have the right to seek legal advice if you wish, but 			payment would be a matter for you to arrange with a 			solicitor.”</a:t>
            </a:r>
          </a:p>
          <a:p>
            <a:pPr eaLnBrk="1" hangingPunct="1">
              <a:spcBef>
                <a:spcPct val="0"/>
              </a:spcBef>
              <a:buClrTx/>
              <a:buFontTx/>
              <a:buNone/>
            </a:pPr>
            <a:endParaRPr lang="en-GB" altLang="en-US" sz="1000" i="1" dirty="0"/>
          </a:p>
          <a:p>
            <a:pPr eaLnBrk="1" hangingPunct="1">
              <a:spcBef>
                <a:spcPct val="0"/>
              </a:spcBef>
              <a:buClrTx/>
              <a:buFontTx/>
              <a:buNone/>
            </a:pPr>
            <a:r>
              <a:rPr lang="en-GB" altLang="en-US" sz="2000" i="1" dirty="0"/>
              <a:t>		</a:t>
            </a:r>
            <a:endParaRPr lang="en-GB" altLang="en-US" sz="1600" i="1" dirty="0"/>
          </a:p>
          <a:p>
            <a:pPr eaLnBrk="1" hangingPunct="1">
              <a:spcBef>
                <a:spcPct val="0"/>
              </a:spcBef>
              <a:buClrTx/>
              <a:buFontTx/>
              <a:buNone/>
            </a:pPr>
            <a:r>
              <a:rPr lang="en-GB" altLang="en-US" sz="2000" dirty="0"/>
              <a:t>	The suspect may be entitled to free legal advice, however as they 	are not under arrest, they would not qualify for the duty solicitor 	scheme. Therefore the advice is likely to be limited to an initial 	consultation. It is up to them to arrange this, the </a:t>
            </a:r>
            <a:r>
              <a:rPr lang="en-GB" altLang="en-US" sz="2000" dirty="0">
                <a:hlinkClick r:id="rId4"/>
              </a:rPr>
              <a:t>Law Society</a:t>
            </a:r>
            <a:r>
              <a:rPr lang="en-GB" altLang="en-US" sz="2000" dirty="0"/>
              <a:t> will 	be able to offer advice regarding legal aid.</a:t>
            </a:r>
          </a:p>
          <a:p>
            <a:pPr eaLnBrk="1" hangingPunct="1">
              <a:spcBef>
                <a:spcPct val="0"/>
              </a:spcBef>
              <a:buClrTx/>
              <a:buFontTx/>
              <a:buNone/>
            </a:pPr>
            <a:endParaRPr lang="en-GB" altLang="en-US" sz="2000" dirty="0"/>
          </a:p>
          <a:p>
            <a:pPr eaLnBrk="1" hangingPunct="1">
              <a:spcBef>
                <a:spcPct val="0"/>
              </a:spcBef>
              <a:buClrTx/>
              <a:buFontTx/>
              <a:buNone/>
            </a:pPr>
            <a:r>
              <a:rPr lang="en-GB" altLang="en-US" sz="2000" dirty="0"/>
              <a:t>	If the suspect does wish to get legal advice, the interview should 	be postponed for a reasonable and agreed period of time.</a:t>
            </a:r>
          </a:p>
        </p:txBody>
      </p:sp>
      <p:sp>
        <p:nvSpPr>
          <p:cNvPr id="45059" name="Title 1"/>
          <p:cNvSpPr>
            <a:spLocks noGrp="1"/>
          </p:cNvSpPr>
          <p:nvPr>
            <p:ph type="title"/>
          </p:nvPr>
        </p:nvSpPr>
        <p:spPr>
          <a:xfrm>
            <a:off x="468313" y="260350"/>
            <a:ext cx="8064500" cy="647700"/>
          </a:xfrm>
        </p:spPr>
        <p:txBody>
          <a:bodyPr/>
          <a:lstStyle/>
          <a:p>
            <a:pPr algn="ctr" eaLnBrk="1" hangingPunct="1"/>
            <a:r>
              <a:rPr lang="en-GB" altLang="en-US" b="1" dirty="0"/>
              <a:t>Interviewing</a:t>
            </a:r>
            <a:endParaRPr lang="en-GB" altLang="en-US" dirty="0">
              <a:solidFill>
                <a:srgbClr val="0070C0"/>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4099">
                                            <p:txEl>
                                              <p:pRg st="3" end="3"/>
                                            </p:txEl>
                                          </p:spTgt>
                                        </p:tgtEl>
                                        <p:attrNameLst>
                                          <p:attrName>ppt_c</p:attrName>
                                        </p:attrNameLst>
                                      </p:cBhvr>
                                      <p:to>
                                        <a:srgbClr val="87880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4099">
                                            <p:txEl>
                                              <p:pRg st="5" end="5"/>
                                            </p:txEl>
                                          </p:spTgt>
                                        </p:tgtEl>
                                        <p:attrNameLst>
                                          <p:attrName>ppt_c</p:attrName>
                                        </p:attrNameLst>
                                      </p:cBhvr>
                                      <p:to>
                                        <a:srgbClr val="87880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4099">
                                            <p:txEl>
                                              <p:pRg st="6" end="6"/>
                                            </p:txEl>
                                          </p:spTgt>
                                        </p:tgtEl>
                                        <p:attrNameLst>
                                          <p:attrName>ppt_c</p:attrName>
                                        </p:attrNameLst>
                                      </p:cBhvr>
                                      <p:to>
                                        <a:srgbClr val="878800"/>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4099">
                                            <p:txEl>
                                              <p:pRg st="8" end="8"/>
                                            </p:txEl>
                                          </p:spTgt>
                                        </p:tgtEl>
                                        <p:attrNameLst>
                                          <p:attrName>ppt_c</p:attrName>
                                        </p:attrNameLst>
                                      </p:cBhvr>
                                      <p:to>
                                        <a:srgbClr val="8788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AG_BACKING_FORM_KEY" val="592348-c:\users\m306333\desktop\unit 4\4.2.1\interviewing.ppt"/>
  <p:tag name="ARTICULATE_USED_PAGE_ORIENTATION" val="1"/>
  <p:tag name="ARTICULATE_USED_PAGE_SIZE" val="1"/>
  <p:tag name="ARTICULATE_PROJECT_OPEN" val="1"/>
  <p:tag name="ARTICULATE_PRESENTATION_ID" val="3763"/>
  <p:tag name="ARTICULATE_PRESENTER_VERSION" val="7"/>
  <p:tag name="ARTICULATE_SLIDE_COUNT" val="49"/>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xml><?xml version="1.0" encoding="utf-8"?>
<p:tagLst xmlns:a="http://schemas.openxmlformats.org/drawingml/2006/main" xmlns:r="http://schemas.openxmlformats.org/officeDocument/2006/relationships" xmlns:p="http://schemas.openxmlformats.org/presentationml/2006/main">
  <p:tag name="ARTICULATE_USED_LAYOUT"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USED_LAYOUT" val="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2040</TotalTime>
  <Words>4462</Words>
  <Application>Microsoft Office PowerPoint</Application>
  <PresentationFormat>On-screen Show (4:3)</PresentationFormat>
  <Paragraphs>668</Paragraphs>
  <Slides>50</Slides>
  <Notes>49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50</vt:i4>
      </vt:variant>
    </vt:vector>
  </HeadingPairs>
  <TitlesOfParts>
    <vt:vector size="53" baseType="lpstr">
      <vt:lpstr>Arial</vt:lpstr>
      <vt:lpstr>Calibri</vt:lpstr>
      <vt:lpstr>Office Theme</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lpstr>Interviewing</vt:lpstr>
    </vt:vector>
  </TitlesOfParts>
  <Company>Defra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Whitford, Annika</cp:lastModifiedBy>
  <cp:revision>151</cp:revision>
  <dcterms:created xsi:type="dcterms:W3CDTF">2013-02-22T12:19:06Z</dcterms:created>
  <dcterms:modified xsi:type="dcterms:W3CDTF">2021-02-17T14:26:14Z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C2ACE35A-F3BF-4F1A-A078-9B865B778D04</vt:lpwstr>
  </property>
  <property fmtid="{D5CDD505-2E9C-101B-9397-08002B2CF9AE}" pid="3" name="ArticulatePath">
    <vt:lpwstr>http://mmointranet/tools/templates_new/plymouth</vt:lpwstr>
  </property>
  <property fmtid="{D5CDD505-2E9C-101B-9397-08002B2CF9AE}" pid="4" name="ArticulateProjectVersion">
    <vt:lpwstr>7</vt:lpwstr>
  </property>
  <property fmtid="{D5CDD505-2E9C-101B-9397-08002B2CF9AE}" pid="5" name="ArticulateUseProject">
    <vt:lpwstr>1</vt:lpwstr>
  </property>
  <property fmtid="{D5CDD505-2E9C-101B-9397-08002B2CF9AE}" pid="6" name="ArticulateProjectFull">
    <vt:lpwstr>C:\Users\M306333\Desktop\unit 4\4.2.1\Interviewing.ppta</vt:lpwstr>
  </property>
</Properties>
</file>