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tags/tag7.xml" ContentType="application/vnd.openxmlformats-officedocument.presentationml.tags+xml"/>
  <Override PartName="/ppt/notesSlides/notesSlide7.xml" ContentType="application/vnd.openxmlformats-officedocument.presentationml.notesSlide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tags/tag11.xml" ContentType="application/vnd.openxmlformats-officedocument.presentationml.tags+xml"/>
  <Override PartName="/ppt/notesSlides/notesSlide11.xml" ContentType="application/vnd.openxmlformats-officedocument.presentationml.notesSlide+xml"/>
  <Override PartName="/ppt/tags/tag12.xml" ContentType="application/vnd.openxmlformats-officedocument.presentationml.tags+xml"/>
  <Override PartName="/ppt/notesSlides/notesSlide12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13.xml" ContentType="application/vnd.openxmlformats-officedocument.presentationml.notesSlide+xml"/>
  <Override PartName="/ppt/tags/tag15.xml" ContentType="application/vnd.openxmlformats-officedocument.presentationml.tag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15.xml" ContentType="application/vnd.openxmlformats-officedocument.presentationml.notesSlide+xml"/>
  <Override PartName="/ppt/tags/tag17.xml" ContentType="application/vnd.openxmlformats-officedocument.presentationml.tags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26"/>
  </p:notesMasterIdLst>
  <p:handoutMasterIdLst>
    <p:handoutMasterId r:id="rId27"/>
  </p:handoutMasterIdLst>
  <p:sldIdLst>
    <p:sldId id="256" r:id="rId6"/>
    <p:sldId id="257" r:id="rId7"/>
    <p:sldId id="258" r:id="rId8"/>
    <p:sldId id="276" r:id="rId9"/>
    <p:sldId id="269" r:id="rId10"/>
    <p:sldId id="260" r:id="rId11"/>
    <p:sldId id="270" r:id="rId12"/>
    <p:sldId id="279" r:id="rId13"/>
    <p:sldId id="273" r:id="rId14"/>
    <p:sldId id="277" r:id="rId15"/>
    <p:sldId id="274" r:id="rId16"/>
    <p:sldId id="271" r:id="rId17"/>
    <p:sldId id="272" r:id="rId18"/>
    <p:sldId id="278" r:id="rId19"/>
    <p:sldId id="261" r:id="rId20"/>
    <p:sldId id="262" r:id="rId21"/>
    <p:sldId id="263" r:id="rId22"/>
    <p:sldId id="264" r:id="rId23"/>
    <p:sldId id="265" r:id="rId24"/>
    <p:sldId id="266" r:id="rId25"/>
  </p:sldIdLst>
  <p:sldSz cx="9144000" cy="6858000" type="screen4x3"/>
  <p:notesSz cx="6858000" cy="9144000"/>
  <p:custDataLst>
    <p:tags r:id="rId2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8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3" d="100"/>
          <a:sy n="123" d="100"/>
        </p:scale>
        <p:origin x="125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204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ags" Target="tags/tag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B48A9DD-368C-46F5-939D-936915C52952}" type="datetimeFigureOut">
              <a:rPr lang="en-GB"/>
              <a:pPr>
                <a:defRPr/>
              </a:pPr>
              <a:t>17/02/2021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panose="020F0502020204030204" pitchFamily="34" charset="0"/>
              </a:defRPr>
            </a:lvl1pPr>
          </a:lstStyle>
          <a:p>
            <a:fld id="{77DB6C7A-77E1-4795-96E2-25234D289FE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756710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8C197BC4-3865-4D0A-AFE2-C9AA6AA41705}" type="datetimeFigureOut">
              <a:rPr lang="en-GB"/>
              <a:pPr>
                <a:defRPr/>
              </a:pPr>
              <a:t>17/02/2021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549CF8A-3DFC-4717-A292-40EDAA06825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138847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400" u="sng" baseline="0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9CF8A-3DFC-4717-A292-40EDAA068259}" type="slidenum">
              <a:rPr lang="en-GB" altLang="en-US" smtClean="0"/>
              <a:pPr/>
              <a:t>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70981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dirty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E7DD201-C556-418E-AE28-07CAB770E966}" type="slidenum">
              <a:rPr lang="en-GB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2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9975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dirty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B23A6C2-E8FA-479F-8293-8198884CF447}" type="slidenum">
              <a:rPr lang="en-GB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3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6987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549CF8A-3DFC-4717-A292-40EDAA068259}" type="slidenum">
              <a:rPr lang="en-GB" altLang="en-US" smtClean="0"/>
              <a:pPr/>
              <a:t>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207950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30A9E71-DC23-4B2F-B614-6C9B051F4CF2}" type="slidenum">
              <a:rPr lang="en-GB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5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6998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dirty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A07B111-58CC-4146-A582-51975BA94AF6}" type="slidenum">
              <a:rPr lang="en-GB" altLang="en-US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6</a:t>
            </a:fld>
            <a:endParaRPr lang="en-GB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65939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dirty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A07B111-58CC-4146-A582-51975BA94AF6}" type="slidenum">
              <a:rPr lang="en-GB" altLang="en-US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7</a:t>
            </a:fld>
            <a:endParaRPr lang="en-GB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12973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dirty="0"/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4CECED6-2D4A-433E-960C-6B7FA31C222A}" type="slidenum">
              <a:rPr lang="en-GB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9</a:t>
            </a:fld>
            <a:endParaRPr lang="en-GB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6609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baseline="0" dirty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4B1F43B-3BBE-4377-9DBF-A7EA5129FD40}" type="slidenum">
              <a:rPr lang="en-GB" altLang="en-US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11</a:t>
            </a:fld>
            <a:endParaRPr lang="en-GB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290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A07B111-58CC-4146-A582-51975BA94AF6}" type="slidenum">
              <a:rPr lang="en-GB" altLang="en-US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12</a:t>
            </a:fld>
            <a:endParaRPr lang="en-GB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30407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dirty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A07B111-58CC-4146-A582-51975BA94AF6}" type="slidenum">
              <a:rPr lang="en-GB" altLang="en-US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13</a:t>
            </a:fld>
            <a:endParaRPr lang="en-GB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01538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dirty="0"/>
          </a:p>
        </p:txBody>
      </p:sp>
      <p:sp>
        <p:nvSpPr>
          <p:cNvPr id="204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AF3A073-703B-4887-90C3-15CB775A3E4F}" type="slidenum">
              <a:rPr lang="en-GB" altLang="en-US"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</a:pPr>
              <a:t>15</a:t>
            </a:fld>
            <a:endParaRPr lang="en-GB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298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dirty="0"/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27B2F1D-9240-4950-A6A0-632CBB7EDC7A}" type="slidenum">
              <a:rPr lang="en-GB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17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3079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dirty="0"/>
          </a:p>
          <a:p>
            <a:pPr eaLnBrk="1" hangingPunct="1">
              <a:spcBef>
                <a:spcPct val="0"/>
              </a:spcBef>
            </a:pPr>
            <a:endParaRPr lang="en-GB" altLang="en-US" dirty="0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C388B0B-92EA-4A0F-A386-1212A6295008}" type="slidenum">
              <a:rPr lang="en-GB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18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5702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A85AD75-577F-4994-9A13-BC2047C6C51C}" type="slidenum">
              <a:rPr lang="en-GB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19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5559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dirty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83C6774-0781-4CD2-A1D3-4BD1F21CC6C6}" type="slidenum">
              <a:rPr lang="en-GB" altLang="en-US">
                <a:solidFill>
                  <a:srgbClr val="000000"/>
                </a:solidFill>
              </a:rPr>
              <a:pPr eaLnBrk="1" hangingPunct="1">
                <a:spcBef>
                  <a:spcPct val="0"/>
                </a:spcBef>
              </a:pPr>
              <a:t>20</a:t>
            </a:fld>
            <a:endParaRPr lang="en-GB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0332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m311386\Desktop\MMO_582_AW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8" y="260350"/>
            <a:ext cx="2519362" cy="199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4149081"/>
            <a:ext cx="8568952" cy="936104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5536" y="5157192"/>
            <a:ext cx="8568952" cy="648072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327523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064896" cy="648072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/>
          </p:nvPr>
        </p:nvSpPr>
        <p:spPr>
          <a:xfrm>
            <a:off x="468313" y="981075"/>
            <a:ext cx="7991475" cy="540067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681639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80728"/>
            <a:ext cx="3970784" cy="54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980728"/>
            <a:ext cx="3960440" cy="54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064896" cy="648072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15527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80728"/>
            <a:ext cx="3970784" cy="639762"/>
          </a:xfrm>
        </p:spPr>
        <p:txBody>
          <a:bodyPr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0" y="980728"/>
            <a:ext cx="3887415" cy="639762"/>
          </a:xfrm>
        </p:spPr>
        <p:txBody>
          <a:bodyPr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half" idx="10"/>
          </p:nvPr>
        </p:nvSpPr>
        <p:spPr>
          <a:xfrm>
            <a:off x="457200" y="1772816"/>
            <a:ext cx="3970784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772816"/>
            <a:ext cx="3960440" cy="4608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3" name="Title Placeholder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064896" cy="648072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7416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064896" cy="648072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75388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72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68313" y="260350"/>
            <a:ext cx="8064500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GB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95288" y="908050"/>
            <a:ext cx="8075612" cy="547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8893175" y="0"/>
            <a:ext cx="250825" cy="6858000"/>
          </a:xfrm>
          <a:prstGeom prst="rect">
            <a:avLst/>
          </a:prstGeom>
          <a:solidFill>
            <a:srgbClr val="007C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0" r:id="rId2"/>
    <p:sldLayoutId id="2147483721" r:id="rId3"/>
    <p:sldLayoutId id="2147483722" r:id="rId4"/>
    <p:sldLayoutId id="2147483723" r:id="rId5"/>
    <p:sldLayoutId id="2147483724" r:id="rId6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8.xml"/><Relationship Id="rId4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9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2.xml"/><Relationship Id="rId4" Type="http://schemas.openxmlformats.org/officeDocument/2006/relationships/image" Target="../media/image15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35"/>
          <a:stretch>
            <a:fillRect/>
          </a:stretch>
        </p:blipFill>
        <p:spPr bwMode="auto">
          <a:xfrm>
            <a:off x="3101975" y="-15875"/>
            <a:ext cx="5837238" cy="695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4149725"/>
            <a:ext cx="9144000" cy="1584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grpSp>
        <p:nvGrpSpPr>
          <p:cNvPr id="3076" name="Group 5"/>
          <p:cNvGrpSpPr>
            <a:grpSpLocks/>
          </p:cNvGrpSpPr>
          <p:nvPr/>
        </p:nvGrpSpPr>
        <p:grpSpPr bwMode="auto">
          <a:xfrm>
            <a:off x="107950" y="6308725"/>
            <a:ext cx="2898775" cy="490538"/>
            <a:chOff x="88985" y="6309320"/>
            <a:chExt cx="2898839" cy="489776"/>
          </a:xfrm>
        </p:grpSpPr>
        <p:pic>
          <p:nvPicPr>
            <p:cNvPr id="3078" name="Picture 6" descr="OCL_P07_F06_Ocean Logo EMS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985" y="6309320"/>
              <a:ext cx="1428146" cy="489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9" name="Picture 7" descr="OCL_P07_F05_Ocean Logo QMS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74385" y="6309320"/>
              <a:ext cx="1413439" cy="4838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77" name="Title 1"/>
          <p:cNvSpPr>
            <a:spLocks noGrp="1"/>
          </p:cNvSpPr>
          <p:nvPr>
            <p:ph type="ctrTitle"/>
          </p:nvPr>
        </p:nvSpPr>
        <p:spPr>
          <a:xfrm>
            <a:off x="395288" y="4221163"/>
            <a:ext cx="8569325" cy="1439862"/>
          </a:xfrm>
        </p:spPr>
        <p:txBody>
          <a:bodyPr/>
          <a:lstStyle/>
          <a:p>
            <a:pPr eaLnBrk="1" hangingPunct="1"/>
            <a:r>
              <a:rPr lang="en-GB" altLang="en-US" sz="4400" b="1" dirty="0">
                <a:solidFill>
                  <a:srgbClr val="00B050"/>
                </a:solidFill>
              </a:rPr>
              <a:t>Evidence Handling</a:t>
            </a: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7"/>
          <p:cNvSpPr txBox="1">
            <a:spLocks noChangeArrowheads="1"/>
          </p:cNvSpPr>
          <p:nvPr/>
        </p:nvSpPr>
        <p:spPr bwMode="auto">
          <a:xfrm>
            <a:off x="179388" y="1143000"/>
            <a:ext cx="8496300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 b="1" dirty="0">
                <a:solidFill>
                  <a:srgbClr val="00B050"/>
                </a:solidFill>
              </a:rPr>
              <a:t>What is an exhibit?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600" dirty="0">
              <a:solidFill>
                <a:srgbClr val="000000"/>
              </a:solidFill>
            </a:endParaRPr>
          </a:p>
          <a:p>
            <a:pPr marL="342900" indent="-342900" eaLnBrk="1" hangingPunct="1">
              <a:spcBef>
                <a:spcPct val="0"/>
              </a:spcBef>
              <a:buClrTx/>
            </a:pPr>
            <a:r>
              <a:rPr lang="en-GB" altLang="en-US" dirty="0">
                <a:solidFill>
                  <a:srgbClr val="000000"/>
                </a:solidFill>
              </a:rPr>
              <a:t>A material object or document produced and identified                              in court or before an examiner for use as evidence</a:t>
            </a:r>
          </a:p>
          <a:p>
            <a:pPr eaLnBrk="1" hangingPunct="1">
              <a:spcBef>
                <a:spcPct val="0"/>
              </a:spcBef>
              <a:buClrTx/>
              <a:buNone/>
            </a:pPr>
            <a:endParaRPr lang="en-GB" altLang="en-US" dirty="0">
              <a:solidFill>
                <a:srgbClr val="000000"/>
              </a:solidFill>
            </a:endParaRPr>
          </a:p>
          <a:p>
            <a:pPr marL="285750" indent="-285750" eaLnBrk="1" hangingPunct="1">
              <a:spcBef>
                <a:spcPct val="0"/>
              </a:spcBef>
              <a:buClrTx/>
            </a:pPr>
            <a:endParaRPr lang="en-GB" altLang="en-US" sz="1600" dirty="0">
              <a:solidFill>
                <a:srgbClr val="000000"/>
              </a:solidFill>
            </a:endParaRPr>
          </a:p>
          <a:p>
            <a:pPr marL="342900" indent="-342900" eaLnBrk="1" hangingPunct="1">
              <a:spcBef>
                <a:spcPct val="0"/>
              </a:spcBef>
              <a:buClrTx/>
            </a:pPr>
            <a:r>
              <a:rPr lang="en-GB" altLang="en-US" dirty="0">
                <a:solidFill>
                  <a:srgbClr val="000000"/>
                </a:solidFill>
              </a:rPr>
              <a:t>Duty of those investigating to retain for use in court anything which may be evidence of a crime and which has come into the possession of the investigation.</a:t>
            </a:r>
          </a:p>
        </p:txBody>
      </p:sp>
      <p:sp>
        <p:nvSpPr>
          <p:cNvPr id="4099" name="Title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064500" cy="647700"/>
          </a:xfrm>
        </p:spPr>
        <p:txBody>
          <a:bodyPr/>
          <a:lstStyle/>
          <a:p>
            <a:pPr algn="ctr" eaLnBrk="1" hangingPunct="1"/>
            <a:r>
              <a:rPr lang="en-GB" altLang="en-US" b="1">
                <a:solidFill>
                  <a:srgbClr val="0070C0"/>
                </a:solidFill>
              </a:rPr>
              <a:t>Exhibit Handling</a:t>
            </a:r>
            <a:endParaRPr lang="en-GB" altLang="en-US">
              <a:solidFill>
                <a:srgbClr val="0070C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Box 7"/>
          <p:cNvSpPr txBox="1">
            <a:spLocks noChangeArrowheads="1"/>
          </p:cNvSpPr>
          <p:nvPr/>
        </p:nvSpPr>
        <p:spPr bwMode="auto">
          <a:xfrm>
            <a:off x="179388" y="1143000"/>
            <a:ext cx="8496300" cy="486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 b="1">
                <a:solidFill>
                  <a:srgbClr val="00B050"/>
                </a:solidFill>
              </a:rPr>
              <a:t>Your responsibility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60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>
                <a:solidFill>
                  <a:srgbClr val="000000"/>
                </a:solidFill>
              </a:rPr>
              <a:t>	As a general rule the court entrusts the prosecution 	with exhibits pending trial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60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>
                <a:solidFill>
                  <a:srgbClr val="000000"/>
                </a:solidFill>
              </a:rPr>
              <a:t>	Prosecution’s duty is to: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00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>
                <a:solidFill>
                  <a:srgbClr val="000000"/>
                </a:solidFill>
              </a:rPr>
              <a:t>		- take all proper care to preserve the exhibits 			safe from loss or damage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00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>
                <a:solidFill>
                  <a:srgbClr val="000000"/>
                </a:solidFill>
              </a:rPr>
              <a:t>		- cooperate with the defence in order to allow 			them reasonable access to exhibits for the 			purpose of inspection and examination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00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>
                <a:solidFill>
                  <a:srgbClr val="000000"/>
                </a:solidFill>
              </a:rPr>
              <a:t>		- produce relevant exhibits at the trial</a:t>
            </a:r>
          </a:p>
        </p:txBody>
      </p:sp>
      <p:sp>
        <p:nvSpPr>
          <p:cNvPr id="5123" name="Title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064500" cy="647700"/>
          </a:xfrm>
        </p:spPr>
        <p:txBody>
          <a:bodyPr/>
          <a:lstStyle/>
          <a:p>
            <a:pPr algn="ctr" eaLnBrk="1" hangingPunct="1"/>
            <a:r>
              <a:rPr lang="en-GB" altLang="en-US" b="1">
                <a:solidFill>
                  <a:srgbClr val="0070C0"/>
                </a:solidFill>
              </a:rPr>
              <a:t>Exhibit Handling</a:t>
            </a:r>
            <a:endParaRPr lang="en-GB" altLang="en-US">
              <a:solidFill>
                <a:srgbClr val="0070C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FB2DC6-E9CB-4C73-A002-A0A5AEF0F4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60648"/>
            <a:ext cx="7884368" cy="5913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445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7"/>
          <p:cNvSpPr txBox="1">
            <a:spLocks noChangeArrowheads="1"/>
          </p:cNvSpPr>
          <p:nvPr/>
        </p:nvSpPr>
        <p:spPr bwMode="auto">
          <a:xfrm>
            <a:off x="179388" y="1143000"/>
            <a:ext cx="8496300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 b="1" dirty="0">
                <a:solidFill>
                  <a:srgbClr val="00B050"/>
                </a:solidFill>
              </a:rPr>
              <a:t>Exhibit referencing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600" dirty="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 dirty="0">
                <a:solidFill>
                  <a:srgbClr val="000000"/>
                </a:solidFill>
              </a:rPr>
              <a:t>	Relevant material should be given an exhibit number 	as soon as practicably possible by the person whose 	possession it came into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600" dirty="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 dirty="0">
                <a:solidFill>
                  <a:srgbClr val="000000"/>
                </a:solidFill>
              </a:rPr>
              <a:t>	Exhibit numbering should be person’s full initials 	followed by numbers in sequential order-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 dirty="0">
                <a:solidFill>
                  <a:srgbClr val="000000"/>
                </a:solidFill>
              </a:rPr>
              <a:t>           DCL001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600" dirty="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 dirty="0">
                <a:solidFill>
                  <a:srgbClr val="000000"/>
                </a:solidFill>
              </a:rPr>
              <a:t>	Ensure nobody else likely to produce exhibits as part 	of same investigation has same initials</a:t>
            </a:r>
          </a:p>
        </p:txBody>
      </p:sp>
      <p:sp>
        <p:nvSpPr>
          <p:cNvPr id="6147" name="Title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064500" cy="647700"/>
          </a:xfrm>
        </p:spPr>
        <p:txBody>
          <a:bodyPr/>
          <a:lstStyle/>
          <a:p>
            <a:pPr algn="ctr" eaLnBrk="1" hangingPunct="1"/>
            <a:r>
              <a:rPr lang="en-GB" altLang="en-US" b="1" dirty="0">
                <a:solidFill>
                  <a:srgbClr val="0070C0"/>
                </a:solidFill>
              </a:rPr>
              <a:t>Exhibit Handling</a:t>
            </a:r>
            <a:endParaRPr lang="en-GB" altLang="en-US" dirty="0">
              <a:solidFill>
                <a:srgbClr val="0070C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84881139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7"/>
          <p:cNvSpPr txBox="1">
            <a:spLocks noChangeArrowheads="1"/>
          </p:cNvSpPr>
          <p:nvPr/>
        </p:nvSpPr>
        <p:spPr bwMode="auto">
          <a:xfrm>
            <a:off x="179512" y="1124744"/>
            <a:ext cx="8496300" cy="2554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 b="1" dirty="0">
                <a:solidFill>
                  <a:srgbClr val="00B050"/>
                </a:solidFill>
              </a:rPr>
              <a:t>Sources of exhibits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600" dirty="0"/>
          </a:p>
          <a:p>
            <a:pPr marL="342900" indent="-342900" eaLnBrk="1" hangingPunct="1">
              <a:spcBef>
                <a:spcPct val="0"/>
              </a:spcBef>
              <a:buClrTx/>
            </a:pPr>
            <a:r>
              <a:rPr lang="en-GB" altLang="en-US" dirty="0"/>
              <a:t>Seized from a premises or potential offender</a:t>
            </a:r>
          </a:p>
          <a:p>
            <a:pPr eaLnBrk="1" hangingPunct="1">
              <a:spcBef>
                <a:spcPct val="0"/>
              </a:spcBef>
              <a:buClrTx/>
              <a:buNone/>
            </a:pPr>
            <a:endParaRPr lang="en-GB" altLang="en-US" dirty="0"/>
          </a:p>
          <a:p>
            <a:pPr marL="342900" indent="-342900" eaLnBrk="1" hangingPunct="1">
              <a:spcBef>
                <a:spcPct val="0"/>
              </a:spcBef>
              <a:buClrTx/>
            </a:pPr>
            <a:r>
              <a:rPr lang="en-GB" altLang="en-US" dirty="0"/>
              <a:t>Produced from databases or records</a:t>
            </a:r>
          </a:p>
          <a:p>
            <a:pPr eaLnBrk="1" hangingPunct="1">
              <a:spcBef>
                <a:spcPct val="0"/>
              </a:spcBef>
              <a:buClrTx/>
              <a:buNone/>
            </a:pPr>
            <a:endParaRPr lang="en-GB" altLang="en-US" dirty="0"/>
          </a:p>
          <a:p>
            <a:pPr marL="342900" indent="-342900" eaLnBrk="1" hangingPunct="1">
              <a:spcBef>
                <a:spcPct val="0"/>
              </a:spcBef>
              <a:buClrTx/>
            </a:pPr>
            <a:r>
              <a:rPr lang="en-GB" altLang="en-US" dirty="0"/>
              <a:t>Created by the investigator or third party</a:t>
            </a:r>
          </a:p>
        </p:txBody>
      </p:sp>
      <p:sp>
        <p:nvSpPr>
          <p:cNvPr id="7171" name="Title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064500" cy="647700"/>
          </a:xfrm>
        </p:spPr>
        <p:txBody>
          <a:bodyPr/>
          <a:lstStyle/>
          <a:p>
            <a:pPr algn="ctr" eaLnBrk="1" hangingPunct="1"/>
            <a:r>
              <a:rPr lang="en-GB" altLang="en-US" b="1">
                <a:solidFill>
                  <a:srgbClr val="0070C0"/>
                </a:solidFill>
              </a:rPr>
              <a:t>Exhibit Handling</a:t>
            </a:r>
            <a:endParaRPr lang="en-GB" altLang="en-US">
              <a:solidFill>
                <a:srgbClr val="0070C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7"/>
          <p:cNvSpPr txBox="1">
            <a:spLocks noChangeArrowheads="1"/>
          </p:cNvSpPr>
          <p:nvPr/>
        </p:nvSpPr>
        <p:spPr bwMode="auto">
          <a:xfrm>
            <a:off x="179512" y="1124744"/>
            <a:ext cx="8496300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 b="1" dirty="0">
                <a:solidFill>
                  <a:srgbClr val="00B050"/>
                </a:solidFill>
              </a:rPr>
              <a:t>Seized exhibits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600" dirty="0"/>
          </a:p>
          <a:p>
            <a:pPr marL="342900" indent="-342900" eaLnBrk="1" hangingPunct="1">
              <a:spcBef>
                <a:spcPct val="0"/>
              </a:spcBef>
              <a:buClrTx/>
            </a:pPr>
            <a:r>
              <a:rPr lang="en-GB" altLang="en-US" dirty="0"/>
              <a:t>Should be put in an evidence bag</a:t>
            </a:r>
          </a:p>
          <a:p>
            <a:pPr marL="342900" indent="-342900" eaLnBrk="1" hangingPunct="1">
              <a:spcBef>
                <a:spcPct val="0"/>
              </a:spcBef>
              <a:buClrTx/>
            </a:pPr>
            <a:endParaRPr lang="en-GB" altLang="en-US" sz="2000" dirty="0"/>
          </a:p>
          <a:p>
            <a:pPr marL="342900" indent="-342900" eaLnBrk="1" hangingPunct="1">
              <a:spcBef>
                <a:spcPct val="0"/>
              </a:spcBef>
              <a:buClrTx/>
            </a:pPr>
            <a:r>
              <a:rPr lang="en-GB" altLang="en-US" dirty="0"/>
              <a:t>A receipt should be given to the appropriate person</a:t>
            </a:r>
          </a:p>
          <a:p>
            <a:pPr marL="342900" indent="-342900" eaLnBrk="1" hangingPunct="1">
              <a:spcBef>
                <a:spcPct val="0"/>
              </a:spcBef>
              <a:buClrTx/>
            </a:pPr>
            <a:endParaRPr lang="en-GB" altLang="en-US" sz="2000" dirty="0"/>
          </a:p>
          <a:p>
            <a:pPr marL="342900" indent="-342900" eaLnBrk="1" hangingPunct="1">
              <a:spcBef>
                <a:spcPct val="0"/>
              </a:spcBef>
              <a:buClrTx/>
            </a:pPr>
            <a:r>
              <a:rPr lang="en-GB" altLang="en-US" dirty="0"/>
              <a:t>A code B notice should be provided (searches only)</a:t>
            </a:r>
          </a:p>
          <a:p>
            <a:pPr marL="342900" indent="-342900" eaLnBrk="1" hangingPunct="1">
              <a:spcBef>
                <a:spcPct val="0"/>
              </a:spcBef>
              <a:buClrTx/>
            </a:pPr>
            <a:endParaRPr lang="en-GB" altLang="en-US" sz="2000" dirty="0"/>
          </a:p>
          <a:p>
            <a:pPr marL="342900" indent="-342900" eaLnBrk="1" hangingPunct="1">
              <a:spcBef>
                <a:spcPct val="0"/>
              </a:spcBef>
              <a:buClrTx/>
            </a:pPr>
            <a:r>
              <a:rPr lang="en-GB" altLang="en-US" dirty="0"/>
              <a:t>If using power of seize and sift a CJPA section 52 notice should be provided as well. </a:t>
            </a:r>
          </a:p>
          <a:p>
            <a:pPr marL="342900" indent="-342900" eaLnBrk="1" hangingPunct="1">
              <a:spcBef>
                <a:spcPct val="0"/>
              </a:spcBef>
              <a:buClrTx/>
            </a:pPr>
            <a:endParaRPr lang="en-GB" altLang="en-US" sz="2000" dirty="0"/>
          </a:p>
          <a:p>
            <a:pPr marL="342900" indent="-342900" eaLnBrk="1" hangingPunct="1">
              <a:spcBef>
                <a:spcPct val="0"/>
              </a:spcBef>
              <a:buClrTx/>
            </a:pPr>
            <a:r>
              <a:rPr lang="en-GB" altLang="en-US" dirty="0"/>
              <a:t>Put into secure storage on return to the office</a:t>
            </a:r>
          </a:p>
        </p:txBody>
      </p:sp>
      <p:sp>
        <p:nvSpPr>
          <p:cNvPr id="7171" name="Title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064500" cy="647700"/>
          </a:xfrm>
        </p:spPr>
        <p:txBody>
          <a:bodyPr/>
          <a:lstStyle/>
          <a:p>
            <a:pPr algn="ctr" eaLnBrk="1" hangingPunct="1"/>
            <a:r>
              <a:rPr lang="en-GB" altLang="en-US" b="1" dirty="0">
                <a:solidFill>
                  <a:srgbClr val="0070C0"/>
                </a:solidFill>
              </a:rPr>
              <a:t>Exhibit Handling</a:t>
            </a:r>
            <a:endParaRPr lang="en-GB" altLang="en-US" dirty="0">
              <a:solidFill>
                <a:srgbClr val="0070C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45461401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5DC2A-9CAF-4824-8CD1-F8D53517C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altLang="en-US" b="1" dirty="0">
                <a:solidFill>
                  <a:srgbClr val="0070C0"/>
                </a:solidFill>
              </a:rPr>
              <a:t>Exhibit Handling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E71EB4-562D-40F9-8860-BF762F4BD7E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49EC26-024C-4D49-A78D-8F1891826A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832" y="908720"/>
            <a:ext cx="7596336" cy="56972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FB6B55D-617E-4C2F-A527-CDE538A011FB}"/>
              </a:ext>
            </a:extLst>
          </p:cNvPr>
          <p:cNvSpPr txBox="1"/>
          <p:nvPr/>
        </p:nvSpPr>
        <p:spPr>
          <a:xfrm>
            <a:off x="5796136" y="4797152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What do you do with this?</a:t>
            </a:r>
          </a:p>
        </p:txBody>
      </p:sp>
    </p:spTree>
    <p:extLst>
      <p:ext uri="{BB962C8B-B14F-4D97-AF65-F5344CB8AC3E}">
        <p14:creationId xmlns:p14="http://schemas.microsoft.com/office/powerpoint/2010/main" val="15447646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Box 7"/>
          <p:cNvSpPr txBox="1">
            <a:spLocks noChangeArrowheads="1"/>
          </p:cNvSpPr>
          <p:nvPr/>
        </p:nvSpPr>
        <p:spPr bwMode="auto">
          <a:xfrm>
            <a:off x="179388" y="1052513"/>
            <a:ext cx="4464050" cy="4462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 b="1" dirty="0">
                <a:solidFill>
                  <a:srgbClr val="00B050"/>
                </a:solidFill>
              </a:rPr>
              <a:t>Seizing material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600" dirty="0">
              <a:solidFill>
                <a:srgbClr val="00B05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 dirty="0"/>
              <a:t>Seized materials should be bagged securely and details noted in PNB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400" dirty="0"/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 dirty="0"/>
              <a:t>Complete evidence bag before placing items in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400" dirty="0">
              <a:solidFill>
                <a:srgbClr val="00B05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 dirty="0"/>
              <a:t>Continuity of evidence is paramount to an investigation; strict procedures must be adhered to</a:t>
            </a:r>
          </a:p>
        </p:txBody>
      </p:sp>
      <p:sp>
        <p:nvSpPr>
          <p:cNvPr id="35843" name="Title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064500" cy="647700"/>
          </a:xfrm>
        </p:spPr>
        <p:txBody>
          <a:bodyPr/>
          <a:lstStyle/>
          <a:p>
            <a:pPr algn="ctr" eaLnBrk="1" hangingPunct="1"/>
            <a:r>
              <a:rPr lang="en-GB" altLang="en-US" b="1" dirty="0">
                <a:solidFill>
                  <a:srgbClr val="0070C0"/>
                </a:solidFill>
              </a:rPr>
              <a:t>Exhibit Handling</a:t>
            </a:r>
            <a:endParaRPr lang="en-GB" altLang="en-US" dirty="0">
              <a:solidFill>
                <a:srgbClr val="0070C0"/>
              </a:solidFill>
            </a:endParaRPr>
          </a:p>
        </p:txBody>
      </p:sp>
      <p:pic>
        <p:nvPicPr>
          <p:cNvPr id="35844" name="Picture 2" descr="C:\Users\m302035\Desktop\Evidence ba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5" y="857250"/>
            <a:ext cx="4143375" cy="586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76946234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C117B0B-F506-4EE0-ADD7-79E23E26D0A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1173425"/>
            <a:ext cx="3970338" cy="5015975"/>
          </a:xfrm>
          <a:prstGeom prst="rect">
            <a:avLst/>
          </a:prstGeom>
        </p:spPr>
      </p:pic>
      <p:pic>
        <p:nvPicPr>
          <p:cNvPr id="2" name="Content Placeholder 1">
            <a:extLst>
              <a:ext uri="{FF2B5EF4-FFF2-40B4-BE49-F238E27FC236}">
                <a16:creationId xmlns:a16="http://schemas.microsoft.com/office/drawing/2014/main" id="{F8A329B2-BF04-45A4-BCCA-B1F058A5FA7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571627" y="1384011"/>
            <a:ext cx="3960813" cy="4089977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D0A20A0B-9930-40C1-B291-D3329E3CB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53051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Box 7"/>
          <p:cNvSpPr txBox="1">
            <a:spLocks noChangeArrowheads="1"/>
          </p:cNvSpPr>
          <p:nvPr/>
        </p:nvSpPr>
        <p:spPr bwMode="auto">
          <a:xfrm>
            <a:off x="179388" y="1000125"/>
            <a:ext cx="2892425" cy="555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 sz="1400">
                <a:solidFill>
                  <a:srgbClr val="00B050"/>
                </a:solidFill>
              </a:rPr>
              <a:t>MMO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 sz="1400">
                <a:solidFill>
                  <a:srgbClr val="00B050"/>
                </a:solidFill>
              </a:rPr>
              <a:t>Exhibit ref (e.g. MJT001)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400">
              <a:solidFill>
                <a:srgbClr val="00B05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400">
              <a:solidFill>
                <a:srgbClr val="00B05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400">
              <a:solidFill>
                <a:srgbClr val="00B05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400">
              <a:solidFill>
                <a:srgbClr val="00B05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 sz="1400">
                <a:solidFill>
                  <a:srgbClr val="00B050"/>
                </a:solidFill>
              </a:rPr>
              <a:t>e.g. 2015 diary with blue cover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500">
              <a:solidFill>
                <a:srgbClr val="00B05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400">
              <a:solidFill>
                <a:srgbClr val="00B05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200">
              <a:solidFill>
                <a:srgbClr val="00B05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 sz="1400">
                <a:solidFill>
                  <a:srgbClr val="00B050"/>
                </a:solidFill>
              </a:rPr>
              <a:t>Time and date seized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600">
              <a:solidFill>
                <a:srgbClr val="00B05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600">
              <a:solidFill>
                <a:srgbClr val="00B05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 sz="1400">
                <a:solidFill>
                  <a:srgbClr val="00B050"/>
                </a:solidFill>
              </a:rPr>
              <a:t>Location where seized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600">
              <a:solidFill>
                <a:srgbClr val="00B05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600">
              <a:solidFill>
                <a:srgbClr val="00B05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600">
              <a:solidFill>
                <a:srgbClr val="00B05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600">
              <a:solidFill>
                <a:srgbClr val="00B05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300">
              <a:solidFill>
                <a:srgbClr val="00B05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 sz="1400">
                <a:solidFill>
                  <a:srgbClr val="00B050"/>
                </a:solidFill>
              </a:rPr>
              <a:t>Officer who seized it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600">
              <a:solidFill>
                <a:srgbClr val="00B05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600">
              <a:solidFill>
                <a:srgbClr val="00B05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 sz="1400">
                <a:solidFill>
                  <a:srgbClr val="00B050"/>
                </a:solidFill>
              </a:rPr>
              <a:t>Officer’s signature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300">
              <a:solidFill>
                <a:srgbClr val="00B05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 sz="1400">
                <a:solidFill>
                  <a:srgbClr val="00B050"/>
                </a:solidFill>
              </a:rPr>
              <a:t>PFV number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400">
              <a:solidFill>
                <a:srgbClr val="00B05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400">
              <a:solidFill>
                <a:srgbClr val="00B05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 sz="1400">
                <a:solidFill>
                  <a:srgbClr val="00B050"/>
                </a:solidFill>
              </a:rPr>
              <a:t>To be completed whenever opened (the evidence and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 sz="1400">
                <a:solidFill>
                  <a:srgbClr val="00B050"/>
                </a:solidFill>
              </a:rPr>
              <a:t>original evidence bag must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 sz="1400">
                <a:solidFill>
                  <a:srgbClr val="00B050"/>
                </a:solidFill>
              </a:rPr>
              <a:t>then be sealed in a new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 sz="1400">
                <a:solidFill>
                  <a:srgbClr val="00B050"/>
                </a:solidFill>
              </a:rPr>
              <a:t>evidence bag)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 sz="1400">
                <a:solidFill>
                  <a:srgbClr val="00B050"/>
                </a:solidFill>
              </a:rPr>
              <a:t>Needs to be witnessed</a:t>
            </a:r>
          </a:p>
        </p:txBody>
      </p:sp>
      <p:sp>
        <p:nvSpPr>
          <p:cNvPr id="37891" name="Title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064500" cy="647700"/>
          </a:xfrm>
        </p:spPr>
        <p:txBody>
          <a:bodyPr/>
          <a:lstStyle/>
          <a:p>
            <a:pPr algn="ctr" eaLnBrk="1" hangingPunct="1"/>
            <a:r>
              <a:rPr lang="en-GB" altLang="en-US" b="1" dirty="0">
                <a:solidFill>
                  <a:srgbClr val="0070C0"/>
                </a:solidFill>
              </a:rPr>
              <a:t>Exhibit Handling</a:t>
            </a:r>
            <a:endParaRPr lang="en-GB" altLang="en-US" dirty="0">
              <a:solidFill>
                <a:srgbClr val="0070C0"/>
              </a:solidFill>
            </a:endParaRPr>
          </a:p>
        </p:txBody>
      </p:sp>
      <p:pic>
        <p:nvPicPr>
          <p:cNvPr id="3789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1000125"/>
            <a:ext cx="5429250" cy="558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2" name="Straight Arrow Connector 11"/>
          <p:cNvCxnSpPr/>
          <p:nvPr/>
        </p:nvCxnSpPr>
        <p:spPr>
          <a:xfrm>
            <a:off x="857250" y="1143000"/>
            <a:ext cx="2214563" cy="1588"/>
          </a:xfrm>
          <a:prstGeom prst="straightConnector1">
            <a:avLst/>
          </a:prstGeom>
          <a:ln w="127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2286000" y="1357313"/>
            <a:ext cx="785813" cy="1587"/>
          </a:xfrm>
          <a:prstGeom prst="straightConnector1">
            <a:avLst/>
          </a:prstGeom>
          <a:ln w="127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2714625" y="2286000"/>
            <a:ext cx="357188" cy="1588"/>
          </a:xfrm>
          <a:prstGeom prst="straightConnector1">
            <a:avLst/>
          </a:prstGeom>
          <a:ln w="127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2000250" y="3000375"/>
            <a:ext cx="1071563" cy="1588"/>
          </a:xfrm>
          <a:prstGeom prst="straightConnector1">
            <a:avLst/>
          </a:prstGeom>
          <a:ln w="127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2143125" y="3357563"/>
            <a:ext cx="928688" cy="1587"/>
          </a:xfrm>
          <a:prstGeom prst="straightConnector1">
            <a:avLst/>
          </a:prstGeom>
          <a:ln w="127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1928813" y="4000500"/>
            <a:ext cx="1143000" cy="1588"/>
          </a:xfrm>
          <a:prstGeom prst="straightConnector1">
            <a:avLst/>
          </a:prstGeom>
          <a:ln w="127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1785938" y="4357688"/>
            <a:ext cx="1285875" cy="1587"/>
          </a:xfrm>
          <a:prstGeom prst="straightConnector1">
            <a:avLst/>
          </a:prstGeom>
          <a:ln w="127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1357313" y="4643438"/>
            <a:ext cx="1714500" cy="1587"/>
          </a:xfrm>
          <a:prstGeom prst="straightConnector1">
            <a:avLst/>
          </a:prstGeom>
          <a:ln w="127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904" name="TextBox 34"/>
          <p:cNvSpPr txBox="1">
            <a:spLocks noChangeArrowheads="1"/>
          </p:cNvSpPr>
          <p:nvPr/>
        </p:nvSpPr>
        <p:spPr bwMode="auto">
          <a:xfrm>
            <a:off x="3143250" y="5286375"/>
            <a:ext cx="5429250" cy="508000"/>
          </a:xfrm>
          <a:prstGeom prst="rect">
            <a:avLst/>
          </a:prstGeom>
          <a:noFill/>
          <a:ln w="28575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800"/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900"/>
          </a:p>
        </p:txBody>
      </p:sp>
      <p:cxnSp>
        <p:nvCxnSpPr>
          <p:cNvPr id="37" name="Straight Arrow Connector 36"/>
          <p:cNvCxnSpPr/>
          <p:nvPr/>
        </p:nvCxnSpPr>
        <p:spPr>
          <a:xfrm>
            <a:off x="2500313" y="5500688"/>
            <a:ext cx="571500" cy="1587"/>
          </a:xfrm>
          <a:prstGeom prst="straightConnector1">
            <a:avLst/>
          </a:prstGeom>
          <a:ln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492025888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7"/>
          <p:cNvSpPr txBox="1">
            <a:spLocks noChangeArrowheads="1"/>
          </p:cNvSpPr>
          <p:nvPr/>
        </p:nvSpPr>
        <p:spPr bwMode="auto">
          <a:xfrm>
            <a:off x="179512" y="1124744"/>
            <a:ext cx="8496300" cy="3662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 b="1" dirty="0">
                <a:solidFill>
                  <a:srgbClr val="00B050"/>
                </a:solidFill>
              </a:rPr>
              <a:t>Produced exhibits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600" dirty="0"/>
          </a:p>
          <a:p>
            <a:pPr marL="342900" indent="-342900" eaLnBrk="1" hangingPunct="1">
              <a:spcBef>
                <a:spcPct val="0"/>
              </a:spcBef>
              <a:buClrTx/>
            </a:pPr>
            <a:r>
              <a:rPr lang="en-GB" altLang="en-US" dirty="0"/>
              <a:t>Should be printed out by the person producing the exhibit </a:t>
            </a:r>
          </a:p>
          <a:p>
            <a:pPr marL="342900" indent="-342900" eaLnBrk="1" hangingPunct="1">
              <a:spcBef>
                <a:spcPct val="0"/>
              </a:spcBef>
              <a:buClrTx/>
            </a:pPr>
            <a:endParaRPr lang="en-GB" altLang="en-US" dirty="0"/>
          </a:p>
          <a:p>
            <a:pPr marL="342900" indent="-342900" eaLnBrk="1" hangingPunct="1">
              <a:spcBef>
                <a:spcPct val="0"/>
              </a:spcBef>
              <a:buClrTx/>
            </a:pPr>
            <a:r>
              <a:rPr lang="en-GB" altLang="en-US" dirty="0"/>
              <a:t>They should create a label</a:t>
            </a:r>
          </a:p>
          <a:p>
            <a:pPr marL="342900" indent="-342900" eaLnBrk="1" hangingPunct="1">
              <a:spcBef>
                <a:spcPct val="0"/>
              </a:spcBef>
              <a:buClrTx/>
            </a:pPr>
            <a:endParaRPr lang="en-GB" altLang="en-US" dirty="0"/>
          </a:p>
          <a:p>
            <a:pPr marL="342900" indent="-342900" eaLnBrk="1" hangingPunct="1">
              <a:spcBef>
                <a:spcPct val="0"/>
              </a:spcBef>
              <a:buClrTx/>
            </a:pPr>
            <a:r>
              <a:rPr lang="en-GB" altLang="en-US" dirty="0"/>
              <a:t>These should be handed over to the investigations team</a:t>
            </a:r>
          </a:p>
          <a:p>
            <a:pPr marL="342900" indent="-342900" eaLnBrk="1" hangingPunct="1">
              <a:spcBef>
                <a:spcPct val="0"/>
              </a:spcBef>
              <a:buClrTx/>
            </a:pPr>
            <a:endParaRPr lang="en-GB" altLang="en-US" dirty="0"/>
          </a:p>
          <a:p>
            <a:pPr marL="342900" indent="-342900" eaLnBrk="1" hangingPunct="1">
              <a:spcBef>
                <a:spcPct val="0"/>
              </a:spcBef>
              <a:buClrTx/>
            </a:pPr>
            <a:r>
              <a:rPr lang="en-GB" altLang="en-US" dirty="0"/>
              <a:t>They should be handed to the exhibits officer, logged and put into secure storage.</a:t>
            </a:r>
          </a:p>
        </p:txBody>
      </p:sp>
      <p:sp>
        <p:nvSpPr>
          <p:cNvPr id="7171" name="Title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064500" cy="647700"/>
          </a:xfrm>
        </p:spPr>
        <p:txBody>
          <a:bodyPr/>
          <a:lstStyle/>
          <a:p>
            <a:pPr algn="ctr" eaLnBrk="1" hangingPunct="1"/>
            <a:r>
              <a:rPr lang="en-GB" altLang="en-US" b="1">
                <a:solidFill>
                  <a:srgbClr val="0070C0"/>
                </a:solidFill>
              </a:rPr>
              <a:t>Exhibit Handling</a:t>
            </a:r>
            <a:endParaRPr lang="en-GB" altLang="en-US">
              <a:solidFill>
                <a:srgbClr val="0070C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41730390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7"/>
          <p:cNvSpPr txBox="1">
            <a:spLocks noChangeArrowheads="1"/>
          </p:cNvSpPr>
          <p:nvPr/>
        </p:nvSpPr>
        <p:spPr bwMode="auto">
          <a:xfrm>
            <a:off x="179512" y="1124744"/>
            <a:ext cx="8496300" cy="3662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 b="1" dirty="0">
                <a:solidFill>
                  <a:srgbClr val="00B050"/>
                </a:solidFill>
              </a:rPr>
              <a:t>Created by investigator exhibits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600" dirty="0"/>
          </a:p>
          <a:p>
            <a:pPr marL="342900" indent="-342900" eaLnBrk="1" hangingPunct="1">
              <a:spcBef>
                <a:spcPct val="0"/>
              </a:spcBef>
              <a:buClrTx/>
            </a:pPr>
            <a:r>
              <a:rPr lang="en-GB" altLang="en-US" dirty="0"/>
              <a:t>You may produce explanatory diagrams or tables</a:t>
            </a:r>
          </a:p>
          <a:p>
            <a:pPr marL="342900" indent="-342900" eaLnBrk="1" hangingPunct="1">
              <a:spcBef>
                <a:spcPct val="0"/>
              </a:spcBef>
              <a:buClrTx/>
            </a:pPr>
            <a:endParaRPr lang="en-GB" altLang="en-US" dirty="0"/>
          </a:p>
          <a:p>
            <a:pPr marL="342900" indent="-342900" eaLnBrk="1" hangingPunct="1">
              <a:spcBef>
                <a:spcPct val="0"/>
              </a:spcBef>
              <a:buClrTx/>
            </a:pPr>
            <a:r>
              <a:rPr lang="en-GB" altLang="en-US" dirty="0"/>
              <a:t>You should print them out</a:t>
            </a:r>
          </a:p>
          <a:p>
            <a:pPr marL="342900" indent="-342900" eaLnBrk="1" hangingPunct="1">
              <a:spcBef>
                <a:spcPct val="0"/>
              </a:spcBef>
              <a:buClrTx/>
            </a:pPr>
            <a:endParaRPr lang="en-GB" altLang="en-US" dirty="0"/>
          </a:p>
          <a:p>
            <a:pPr marL="342900" indent="-342900" eaLnBrk="1" hangingPunct="1">
              <a:spcBef>
                <a:spcPct val="0"/>
              </a:spcBef>
              <a:buClrTx/>
            </a:pPr>
            <a:r>
              <a:rPr lang="en-GB" altLang="en-US" dirty="0"/>
              <a:t>Make a label </a:t>
            </a:r>
          </a:p>
          <a:p>
            <a:pPr marL="342900" indent="-342900" eaLnBrk="1" hangingPunct="1">
              <a:spcBef>
                <a:spcPct val="0"/>
              </a:spcBef>
              <a:buClrTx/>
            </a:pPr>
            <a:endParaRPr lang="en-GB" altLang="en-US" dirty="0"/>
          </a:p>
          <a:p>
            <a:pPr marL="342900" indent="-342900" eaLnBrk="1" hangingPunct="1">
              <a:spcBef>
                <a:spcPct val="0"/>
              </a:spcBef>
              <a:buClrTx/>
            </a:pPr>
            <a:r>
              <a:rPr lang="en-GB" altLang="en-US" dirty="0"/>
              <a:t>Hand to the exhibits officer and get them logged into secure storage. </a:t>
            </a:r>
          </a:p>
        </p:txBody>
      </p:sp>
      <p:sp>
        <p:nvSpPr>
          <p:cNvPr id="7171" name="Title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064500" cy="647700"/>
          </a:xfrm>
        </p:spPr>
        <p:txBody>
          <a:bodyPr/>
          <a:lstStyle/>
          <a:p>
            <a:pPr algn="ctr" eaLnBrk="1" hangingPunct="1"/>
            <a:r>
              <a:rPr lang="en-GB" altLang="en-US" b="1">
                <a:solidFill>
                  <a:srgbClr val="0070C0"/>
                </a:solidFill>
              </a:rPr>
              <a:t>Exhibit Handling</a:t>
            </a:r>
            <a:endParaRPr lang="en-GB" altLang="en-US">
              <a:solidFill>
                <a:srgbClr val="0070C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33053910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D47926-AD30-48AC-81DF-68A37BD2BF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700808"/>
            <a:ext cx="8244408" cy="2674759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D1126C4-71E4-4141-BA06-FFC20B9D37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1508779"/>
              </p:ext>
            </p:extLst>
          </p:nvPr>
        </p:nvGraphicFramePr>
        <p:xfrm>
          <a:off x="1115616" y="4509120"/>
          <a:ext cx="5725160" cy="20653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31290">
                  <a:extLst>
                    <a:ext uri="{9D8B030D-6E8A-4147-A177-3AD203B41FA5}">
                      <a16:colId xmlns:a16="http://schemas.microsoft.com/office/drawing/2014/main" val="3330598711"/>
                    </a:ext>
                  </a:extLst>
                </a:gridCol>
                <a:gridCol w="1431290">
                  <a:extLst>
                    <a:ext uri="{9D8B030D-6E8A-4147-A177-3AD203B41FA5}">
                      <a16:colId xmlns:a16="http://schemas.microsoft.com/office/drawing/2014/main" val="2233304729"/>
                    </a:ext>
                  </a:extLst>
                </a:gridCol>
                <a:gridCol w="1431290">
                  <a:extLst>
                    <a:ext uri="{9D8B030D-6E8A-4147-A177-3AD203B41FA5}">
                      <a16:colId xmlns:a16="http://schemas.microsoft.com/office/drawing/2014/main" val="3192554462"/>
                    </a:ext>
                  </a:extLst>
                </a:gridCol>
                <a:gridCol w="1431290">
                  <a:extLst>
                    <a:ext uri="{9D8B030D-6E8A-4147-A177-3AD203B41FA5}">
                      <a16:colId xmlns:a16="http://schemas.microsoft.com/office/drawing/2014/main" val="4097577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Unique label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Length (meters)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Width (meters)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Area (m</a:t>
                      </a:r>
                      <a:r>
                        <a:rPr lang="en-GB" sz="1100" baseline="30000">
                          <a:effectLst/>
                        </a:rPr>
                        <a:t>2</a:t>
                      </a:r>
                      <a:r>
                        <a:rPr lang="en-GB" sz="1100">
                          <a:effectLst/>
                        </a:rPr>
                        <a:t>)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(length x width)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356062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Section 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13.5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1.4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18.9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46758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Section 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16.4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32.8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699525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Section 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5.5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1.4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7.7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722838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Finger 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9.6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1.6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15.36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885713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Finger 1 (side section)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338000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Finger 2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7.6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7.6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882290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Finger 3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7.6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7.6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600614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Finger 4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7.6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7.6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139534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Finger 5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5.6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1.1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6.16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240786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Finger 6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5.6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1.1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6.16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383599731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73541998-96A0-4F38-B6DF-D4FB88C0BC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2639" y="283543"/>
            <a:ext cx="1902614" cy="2065338"/>
          </a:xfrm>
          <a:prstGeom prst="rect">
            <a:avLst/>
          </a:prstGeom>
        </p:spPr>
      </p:pic>
      <p:sp>
        <p:nvSpPr>
          <p:cNvPr id="6" name="Text Box 2">
            <a:extLst>
              <a:ext uri="{FF2B5EF4-FFF2-40B4-BE49-F238E27FC236}">
                <a16:creationId xmlns:a16="http://schemas.microsoft.com/office/drawing/2014/main" id="{7D9D526B-FD8C-4215-8475-771A10BFAF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648" y="317220"/>
            <a:ext cx="936103" cy="5915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8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Court Exhibit No.</a:t>
            </a:r>
            <a:endParaRPr lang="en-GB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1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6992080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itle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064500" cy="647700"/>
          </a:xfrm>
        </p:spPr>
        <p:txBody>
          <a:bodyPr/>
          <a:lstStyle/>
          <a:p>
            <a:pPr algn="ctr" eaLnBrk="1" hangingPunct="1"/>
            <a:r>
              <a:rPr lang="en-GB" altLang="en-US" b="1">
                <a:solidFill>
                  <a:srgbClr val="0070C0"/>
                </a:solidFill>
              </a:rPr>
              <a:t>Exhibit Handling</a:t>
            </a:r>
            <a:endParaRPr lang="en-GB" altLang="en-US">
              <a:solidFill>
                <a:srgbClr val="0070C0"/>
              </a:solidFill>
            </a:endParaRPr>
          </a:p>
        </p:txBody>
      </p:sp>
      <p:sp>
        <p:nvSpPr>
          <p:cNvPr id="8202" name="TextBox 7"/>
          <p:cNvSpPr txBox="1">
            <a:spLocks noChangeArrowheads="1"/>
          </p:cNvSpPr>
          <p:nvPr/>
        </p:nvSpPr>
        <p:spPr bwMode="auto">
          <a:xfrm>
            <a:off x="179388" y="1143000"/>
            <a:ext cx="84963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 b="1" dirty="0">
                <a:solidFill>
                  <a:srgbClr val="00B050"/>
                </a:solidFill>
              </a:rPr>
              <a:t>Exhibit labels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837650"/>
            <a:ext cx="5445795" cy="4084346"/>
          </a:xfrm>
          <a:prstGeom prst="rect">
            <a:avLst/>
          </a:prstGeom>
        </p:spPr>
      </p:pic>
      <p:cxnSp>
        <p:nvCxnSpPr>
          <p:cNvPr id="4" name="Straight Connector 3"/>
          <p:cNvCxnSpPr>
            <a:stCxn id="5" idx="1"/>
          </p:cNvCxnSpPr>
          <p:nvPr/>
        </p:nvCxnSpPr>
        <p:spPr>
          <a:xfrm flipH="1">
            <a:off x="6156176" y="2810545"/>
            <a:ext cx="1440160" cy="690463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596336" y="2348880"/>
            <a:ext cx="1512168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Description matches statement</a:t>
            </a:r>
          </a:p>
        </p:txBody>
      </p:sp>
      <p:cxnSp>
        <p:nvCxnSpPr>
          <p:cNvPr id="16" name="Straight Connector 15"/>
          <p:cNvCxnSpPr>
            <a:stCxn id="17" idx="3"/>
          </p:cNvCxnSpPr>
          <p:nvPr/>
        </p:nvCxnSpPr>
        <p:spPr>
          <a:xfrm>
            <a:off x="1701081" y="3722549"/>
            <a:ext cx="422647" cy="282515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88913" y="3399383"/>
            <a:ext cx="1512168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Exhibit number</a:t>
            </a:r>
          </a:p>
        </p:txBody>
      </p:sp>
      <p:cxnSp>
        <p:nvCxnSpPr>
          <p:cNvPr id="20" name="Straight Connector 19"/>
          <p:cNvCxnSpPr>
            <a:stCxn id="21" idx="2"/>
          </p:cNvCxnSpPr>
          <p:nvPr/>
        </p:nvCxnSpPr>
        <p:spPr>
          <a:xfrm flipH="1">
            <a:off x="6155396" y="1620594"/>
            <a:ext cx="972888" cy="1148612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372200" y="1251262"/>
            <a:ext cx="1512168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Leave blank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0" y="4681014"/>
            <a:ext cx="1835696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Signature of whose statement it is produced in.</a:t>
            </a:r>
          </a:p>
        </p:txBody>
      </p:sp>
      <p:cxnSp>
        <p:nvCxnSpPr>
          <p:cNvPr id="28" name="Straight Connector 27"/>
          <p:cNvCxnSpPr>
            <a:stCxn id="27" idx="3"/>
          </p:cNvCxnSpPr>
          <p:nvPr/>
        </p:nvCxnSpPr>
        <p:spPr>
          <a:xfrm flipV="1">
            <a:off x="1835696" y="5085184"/>
            <a:ext cx="288032" cy="195995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stCxn id="32" idx="1"/>
          </p:cNvCxnSpPr>
          <p:nvPr/>
        </p:nvCxnSpPr>
        <p:spPr>
          <a:xfrm flipH="1">
            <a:off x="5724129" y="4923826"/>
            <a:ext cx="1702852" cy="124723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426981" y="4462161"/>
            <a:ext cx="1512168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Date the label is made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23728" y="5659807"/>
            <a:ext cx="2520280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Additional signature when exhibit received by another officer</a:t>
            </a:r>
          </a:p>
        </p:txBody>
      </p:sp>
      <p:cxnSp>
        <p:nvCxnSpPr>
          <p:cNvPr id="18" name="Straight Connector 17"/>
          <p:cNvCxnSpPr/>
          <p:nvPr/>
        </p:nvCxnSpPr>
        <p:spPr>
          <a:xfrm flipV="1">
            <a:off x="2771800" y="5589240"/>
            <a:ext cx="0" cy="60036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 flipV="1">
            <a:off x="5004048" y="5560419"/>
            <a:ext cx="1008112" cy="320924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5292080" y="5881343"/>
            <a:ext cx="1512168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Date exhibit received. </a:t>
            </a:r>
          </a:p>
        </p:txBody>
      </p:sp>
    </p:spTree>
    <p:custDataLst>
      <p:tags r:id="rId1"/>
    </p:custData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1042988" y="2492375"/>
            <a:ext cx="6851650" cy="1368425"/>
          </a:xfrm>
        </p:spPr>
        <p:txBody>
          <a:bodyPr/>
          <a:lstStyle/>
          <a:p>
            <a:pPr marL="0" indent="0" algn="ctr">
              <a:buFont typeface="Arial" panose="020B0604020202020204" pitchFamily="34" charset="0"/>
              <a:buNone/>
            </a:pPr>
            <a:r>
              <a:rPr lang="en-GB" altLang="en-US" sz="7200" b="1">
                <a:solidFill>
                  <a:srgbClr val="FF0000"/>
                </a:solidFill>
              </a:rPr>
              <a:t>CONTINUITY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7"/>
          <p:cNvSpPr txBox="1">
            <a:spLocks noChangeArrowheads="1"/>
          </p:cNvSpPr>
          <p:nvPr/>
        </p:nvSpPr>
        <p:spPr bwMode="auto">
          <a:xfrm>
            <a:off x="179388" y="1143000"/>
            <a:ext cx="8496300" cy="514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 b="1">
                <a:solidFill>
                  <a:srgbClr val="00B050"/>
                </a:solidFill>
              </a:rPr>
              <a:t>Exhibit log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60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>
                <a:solidFill>
                  <a:srgbClr val="000000"/>
                </a:solidFill>
              </a:rPr>
              <a:t>    	Created and maintained by Exhibits Officer for every 	investigation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20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>
                <a:solidFill>
                  <a:srgbClr val="000000"/>
                </a:solidFill>
              </a:rPr>
              <a:t>		- Location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20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>
                <a:solidFill>
                  <a:srgbClr val="000000"/>
                </a:solidFill>
              </a:rPr>
              <a:t>		- Description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20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>
                <a:solidFill>
                  <a:srgbClr val="000000"/>
                </a:solidFill>
              </a:rPr>
              <a:t>		- Where seized / received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20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>
                <a:solidFill>
                  <a:srgbClr val="000000"/>
                </a:solidFill>
              </a:rPr>
              <a:t>		- When seized / received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20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>
                <a:solidFill>
                  <a:srgbClr val="000000"/>
                </a:solidFill>
              </a:rPr>
              <a:t>		- Who seized / received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20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>
                <a:solidFill>
                  <a:srgbClr val="000000"/>
                </a:solidFill>
              </a:rPr>
              <a:t>		- Movements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>
                <a:solidFill>
                  <a:srgbClr val="000000"/>
                </a:solidFill>
              </a:rPr>
              <a:t>		(e.g. sent for external forensic analysis)</a:t>
            </a:r>
          </a:p>
        </p:txBody>
      </p:sp>
      <p:sp>
        <p:nvSpPr>
          <p:cNvPr id="10243" name="Title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064500" cy="647700"/>
          </a:xfrm>
        </p:spPr>
        <p:txBody>
          <a:bodyPr/>
          <a:lstStyle/>
          <a:p>
            <a:pPr algn="ctr" eaLnBrk="1" hangingPunct="1"/>
            <a:r>
              <a:rPr lang="en-GB" altLang="en-US" b="1">
                <a:solidFill>
                  <a:srgbClr val="0070C0"/>
                </a:solidFill>
              </a:rPr>
              <a:t>Exhibit Handling</a:t>
            </a:r>
            <a:endParaRPr lang="en-GB" altLang="en-US">
              <a:solidFill>
                <a:srgbClr val="0070C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7"/>
          <p:cNvSpPr txBox="1">
            <a:spLocks noChangeArrowheads="1"/>
          </p:cNvSpPr>
          <p:nvPr/>
        </p:nvSpPr>
        <p:spPr bwMode="auto">
          <a:xfrm>
            <a:off x="179388" y="1143000"/>
            <a:ext cx="8496300" cy="514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 b="1">
                <a:solidFill>
                  <a:srgbClr val="00B050"/>
                </a:solidFill>
              </a:rPr>
              <a:t>Storing exhibits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60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>
                <a:solidFill>
                  <a:srgbClr val="000000"/>
                </a:solidFill>
              </a:rPr>
              <a:t>	Should be kept in a sealed exhibit bag in secure 	storage with restricted access maintained by Exhibits 	Officer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20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>
                <a:solidFill>
                  <a:srgbClr val="000000"/>
                </a:solidFill>
              </a:rPr>
              <a:t>	When seized, should be sealed in bag preferably in 	front of owner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20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>
                <a:solidFill>
                  <a:srgbClr val="000000"/>
                </a:solidFill>
              </a:rPr>
              <a:t>	If opening, should be witnessed by another officer and 	then exhibit and original bag should be sealed in 	another exhibit bag which must be relabelled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20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>
                <a:solidFill>
                  <a:srgbClr val="000000"/>
                </a:solidFill>
              </a:rPr>
              <a:t>	Use of originals should be kept to minimum; use 	working copies when practicable</a:t>
            </a:r>
          </a:p>
        </p:txBody>
      </p:sp>
      <p:sp>
        <p:nvSpPr>
          <p:cNvPr id="11267" name="Title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064500" cy="647700"/>
          </a:xfrm>
        </p:spPr>
        <p:txBody>
          <a:bodyPr/>
          <a:lstStyle/>
          <a:p>
            <a:pPr algn="ctr" eaLnBrk="1" hangingPunct="1"/>
            <a:r>
              <a:rPr lang="en-GB" altLang="en-US" b="1">
                <a:solidFill>
                  <a:srgbClr val="0070C0"/>
                </a:solidFill>
              </a:rPr>
              <a:t>Exhibit Handling</a:t>
            </a:r>
            <a:endParaRPr lang="en-GB" altLang="en-US">
              <a:solidFill>
                <a:srgbClr val="0070C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7"/>
          <p:cNvSpPr txBox="1">
            <a:spLocks noChangeArrowheads="1"/>
          </p:cNvSpPr>
          <p:nvPr/>
        </p:nvSpPr>
        <p:spPr bwMode="auto">
          <a:xfrm>
            <a:off x="179388" y="1143000"/>
            <a:ext cx="8496300" cy="483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 b="1">
                <a:solidFill>
                  <a:srgbClr val="00B050"/>
                </a:solidFill>
              </a:rPr>
              <a:t>Use of exhibits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60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>
                <a:solidFill>
                  <a:srgbClr val="000000"/>
                </a:solidFill>
              </a:rPr>
              <a:t>	Potential evidence given an exhibit number does not 	</a:t>
            </a:r>
            <a:r>
              <a:rPr lang="en-GB" altLang="en-US" i="1">
                <a:solidFill>
                  <a:srgbClr val="000000"/>
                </a:solidFill>
              </a:rPr>
              <a:t>have</a:t>
            </a:r>
            <a:r>
              <a:rPr lang="en-GB" altLang="en-US">
                <a:solidFill>
                  <a:srgbClr val="000000"/>
                </a:solidFill>
              </a:rPr>
              <a:t> to be produced in a witness statement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60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>
                <a:solidFill>
                  <a:srgbClr val="000000"/>
                </a:solidFill>
              </a:rPr>
              <a:t>	Only exhibits that the prosecution intend to rely upon 	as evidence need to be produced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60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>
                <a:solidFill>
                  <a:srgbClr val="000000"/>
                </a:solidFill>
              </a:rPr>
              <a:t>	Relevant material with exhibit numbers that are not 	used should be detailed in either: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00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>
                <a:solidFill>
                  <a:srgbClr val="000000"/>
                </a:solidFill>
              </a:rPr>
              <a:t>		- Schedule of non-sensitive unused material 			(MG6C)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00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>
                <a:solidFill>
                  <a:srgbClr val="000000"/>
                </a:solidFill>
              </a:rPr>
              <a:t>		- Schedule of sensitive material (MG6D)</a:t>
            </a:r>
          </a:p>
        </p:txBody>
      </p:sp>
      <p:sp>
        <p:nvSpPr>
          <p:cNvPr id="12291" name="Title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064500" cy="647700"/>
          </a:xfrm>
        </p:spPr>
        <p:txBody>
          <a:bodyPr/>
          <a:lstStyle/>
          <a:p>
            <a:pPr algn="ctr" eaLnBrk="1" hangingPunct="1"/>
            <a:r>
              <a:rPr lang="en-GB" altLang="en-US" b="1">
                <a:solidFill>
                  <a:srgbClr val="0070C0"/>
                </a:solidFill>
              </a:rPr>
              <a:t>Exhibit Handling</a:t>
            </a:r>
            <a:endParaRPr lang="en-GB" altLang="en-US">
              <a:solidFill>
                <a:srgbClr val="0070C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7"/>
          <p:cNvSpPr txBox="1">
            <a:spLocks noChangeArrowheads="1"/>
          </p:cNvSpPr>
          <p:nvPr/>
        </p:nvSpPr>
        <p:spPr bwMode="auto">
          <a:xfrm>
            <a:off x="179388" y="1143000"/>
            <a:ext cx="8496300" cy="4094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 b="1">
                <a:solidFill>
                  <a:srgbClr val="00B050"/>
                </a:solidFill>
              </a:rPr>
              <a:t>Inspection by defence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60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>
                <a:solidFill>
                  <a:srgbClr val="000000"/>
                </a:solidFill>
              </a:rPr>
              <a:t>	Requests by defence to inspect exhibits should be 	ordinarily granted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60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>
                <a:solidFill>
                  <a:srgbClr val="000000"/>
                </a:solidFill>
              </a:rPr>
              <a:t>	Make arrangements with defence to facilitate 	inspection within reasonable timeframe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60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>
                <a:solidFill>
                  <a:srgbClr val="000000"/>
                </a:solidFill>
              </a:rPr>
              <a:t>	You are still in control of exhibit, do not leave with 	defence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GB" altLang="en-US" sz="1600">
              <a:solidFill>
                <a:srgbClr val="00000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>
                <a:solidFill>
                  <a:srgbClr val="000000"/>
                </a:solidFill>
              </a:rPr>
              <a:t>	Speak to MMO Legal if unsure</a:t>
            </a:r>
          </a:p>
        </p:txBody>
      </p:sp>
      <p:sp>
        <p:nvSpPr>
          <p:cNvPr id="13315" name="Title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064500" cy="647700"/>
          </a:xfrm>
        </p:spPr>
        <p:txBody>
          <a:bodyPr/>
          <a:lstStyle/>
          <a:p>
            <a:pPr algn="ctr" eaLnBrk="1" hangingPunct="1"/>
            <a:r>
              <a:rPr lang="en-GB" altLang="en-US" b="1">
                <a:solidFill>
                  <a:srgbClr val="0070C0"/>
                </a:solidFill>
              </a:rPr>
              <a:t>Exhibit Handling</a:t>
            </a:r>
            <a:endParaRPr lang="en-GB" altLang="en-US">
              <a:solidFill>
                <a:srgbClr val="0070C0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1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4B164C3DF689C4086366DC293CA522A" ma:contentTypeVersion="11" ma:contentTypeDescription="Create a new document." ma:contentTypeScope="" ma:versionID="78cb7db1c7d0e2b45f3e4a7a6821960d">
  <xsd:schema xmlns:xsd="http://www.w3.org/2001/XMLSchema" xmlns:p="http://schemas.microsoft.com/office/2006/metadata/properties" xmlns:ns2="928e590f-9697-441d-95b7-4d4ce7c8b5fb" targetNamespace="http://schemas.microsoft.com/office/2006/metadata/properties" ma:root="true" ma:fieldsID="b2c1e875c8ce3ec955689efd5786f43a" ns2:_="">
    <xsd:import namespace="928e590f-9697-441d-95b7-4d4ce7c8b5fb"/>
    <xsd:element name="properties">
      <xsd:complexType>
        <xsd:sequence>
          <xsd:element name="documentManagement">
            <xsd:complexType>
              <xsd:all>
                <xsd:element ref="ns2:Type_x0020_of_x0020_material" minOccurs="0"/>
                <xsd:element ref="ns2:LMS_x0020_updated" minOccurs="0"/>
                <xsd:element ref="ns2:Subject_x0020_number" minOccurs="0"/>
                <xsd:element ref="ns2:Description0" minOccurs="0"/>
                <xsd:element ref="ns2:Subject_x0020_lead" minOccurs="0"/>
                <xsd:element ref="ns2:Course_x0020_used_x0020_on" minOccurs="0"/>
                <xsd:element ref="ns2:Changes_x0020_will_x0020_effect" minOccurs="0"/>
                <xsd:element ref="ns2:Last_x0020_updated" minOccurs="0"/>
                <xsd:element ref="ns2:Updated_x0020_by" minOccurs="0"/>
                <xsd:element ref="ns2:Ownership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928e590f-9697-441d-95b7-4d4ce7c8b5fb" elementFormDefault="qualified">
    <xsd:import namespace="http://schemas.microsoft.com/office/2006/documentManagement/types"/>
    <xsd:element name="Type_x0020_of_x0020_material" ma:index="8" nillable="true" ma:displayName="Type of material" ma:format="Dropdown" ma:internalName="Type_x0020_of_x0020_material">
      <xsd:simpleType>
        <xsd:restriction base="dms:Choice">
          <xsd:enumeration value="Presentation"/>
          <xsd:enumeration value="Guidance"/>
          <xsd:enumeration value="Video"/>
          <xsd:enumeration value="LMS"/>
          <xsd:enumeration value="Reference material"/>
        </xsd:restriction>
      </xsd:simpleType>
    </xsd:element>
    <xsd:element name="LMS_x0020_updated" ma:index="9" nillable="true" ma:displayName="LMS updated" ma:format="DateOnly" ma:internalName="LMS_x0020_updated">
      <xsd:simpleType>
        <xsd:restriction base="dms:DateTime"/>
      </xsd:simpleType>
    </xsd:element>
    <xsd:element name="Subject_x0020_number" ma:index="10" nillable="true" ma:displayName="Subject number" ma:format="Dropdown" ma:internalName="Subject_x0020_number">
      <xsd:simpleType>
        <xsd:restriction base="dms:Choice">
          <xsd:enumeration value="Fish010"/>
          <xsd:enumeration value="MLic020"/>
          <xsd:enumeration value="MCon030"/>
          <xsd:enumeration value="GenLeg040"/>
          <xsd:enumeration value="Intel050"/>
          <xsd:enumeration value="Inves060"/>
          <xsd:enumeration value="Database070"/>
          <xsd:enumeration value="Powers080"/>
          <xsd:enumeration value="RIPA090"/>
          <xsd:enumeration value="IUU100"/>
          <xsd:enumeration value="Blue110"/>
          <xsd:enumeration value="HR120"/>
          <xsd:enumeration value="H&amp;S130"/>
          <xsd:enumeration value="MPlan140"/>
          <xsd:enumeration value="Fin150"/>
          <xsd:enumeration value="Stats160"/>
          <xsd:enumeration value="Other170"/>
        </xsd:restriction>
      </xsd:simpleType>
    </xsd:element>
    <xsd:element name="Description0" ma:index="11" nillable="true" ma:displayName="Description" ma:internalName="Description0">
      <xsd:simpleType>
        <xsd:restriction base="dms:Note"/>
      </xsd:simpleType>
    </xsd:element>
    <xsd:element name="Subject_x0020_lead" ma:index="12" nillable="true" ma:displayName="Subject lead" ma:format="Dropdown" ma:internalName="Subject_x0020_lead">
      <xsd:simpleType>
        <xsd:restriction base="dms:Choice">
          <xsd:enumeration value="James Windebank"/>
          <xsd:enumeration value="Simon McCusker"/>
          <xsd:enumeration value="Annika Whitford"/>
          <xsd:enumeration value="Rory Lane"/>
          <xsd:enumeration value="Gary Owen"/>
          <xsd:enumeration value="Steve Johnston"/>
          <xsd:enumeration value="Jane Wilson"/>
          <xsd:enumeration value="Non-OTT"/>
        </xsd:restriction>
      </xsd:simpleType>
    </xsd:element>
    <xsd:element name="Course_x0020_used_x0020_on" ma:index="13" nillable="true" ma:displayName="Course used on" ma:internalName="Course_x0020_used_x0020_on">
      <xsd:complexType>
        <xsd:complexContent>
          <xsd:extension base="dms:MultiChoice">
            <xsd:sequence>
              <xsd:element name="Value" maxOccurs="unbounded" minOccurs="0" nillable="true">
                <xsd:simpleType>
                  <xsd:restriction base="dms:Choice">
                    <xsd:enumeration value="Air Crew"/>
                    <xsd:enumeration value="Blue Belt"/>
                    <xsd:enumeration value="Boarding Officer"/>
                    <xsd:enumeration value="Defra Fisheries"/>
                    <xsd:enumeration value="Environmental Enforcement"/>
                    <xsd:enumeration value="Finance"/>
                    <xsd:enumeration value="Fisheries Enforcement"/>
                    <xsd:enumeration value="Fisheries Management"/>
                    <xsd:enumeration value="Health and Safety"/>
                    <xsd:enumeration value="HR"/>
                    <xsd:enumeration value="Intelligence"/>
                    <xsd:enumeration value="Investigations"/>
                    <xsd:enumeration value="IUU"/>
                    <xsd:enumeration value="LMS"/>
                    <xsd:enumeration value="Manual Handling"/>
                    <xsd:enumeration value="Marine Licensing Monitoring Training"/>
                    <xsd:enumeration value="Marine Conservation"/>
                    <xsd:enumeration value="Marine Planning"/>
                    <xsd:enumeration value="Marine Pollution"/>
                    <xsd:enumeration value="RIPA Awareness"/>
                    <xsd:enumeration value="Royal Navy"/>
                    <xsd:enumeration value="Stats"/>
                  </xsd:restriction>
                </xsd:simpleType>
              </xsd:element>
            </xsd:sequence>
          </xsd:extension>
        </xsd:complexContent>
      </xsd:complexType>
    </xsd:element>
    <xsd:element name="Changes_x0020_will_x0020_effect" ma:index="14" nillable="true" ma:displayName="Changes will effect" ma:internalName="Changes_x0020_will_x0020_effect">
      <xsd:complexType>
        <xsd:complexContent>
          <xsd:extension base="dms:MultiChoiceFillIn">
            <xsd:sequence>
              <xsd:element name="Value" maxOccurs="unbounded" minOccurs="0" nillable="true">
                <xsd:simpleType>
                  <xsd:union memberTypes="dms:Text">
                    <xsd:simpleType>
                      <xsd:restriction base="dms:Choice">
                        <xsd:enumeration value="Air Crew"/>
                        <xsd:enumeration value="Blue Belt"/>
                        <xsd:enumeration value="Boarding Officer"/>
                        <xsd:enumeration value="Defra Fisheries"/>
                        <xsd:enumeration value="Environmental Enforcement"/>
                        <xsd:enumeration value="Finance"/>
                        <xsd:enumeration value="Fisheries Enforcement"/>
                        <xsd:enumeration value="Fisheries Management"/>
                        <xsd:enumeration value="Health and Safety"/>
                        <xsd:enumeration value="HR"/>
                        <xsd:enumeration value="Intelligence"/>
                        <xsd:enumeration value="Investigations"/>
                        <xsd:enumeration value="IUU"/>
                        <xsd:enumeration value="LMS"/>
                        <xsd:enumeration value="Manual Handling"/>
                        <xsd:enumeration value="Marine Conservation"/>
                        <xsd:enumeration value="Marine Licensing Monitoring Training"/>
                        <xsd:enumeration value="Marine Planning"/>
                        <xsd:enumeration value="Marine Pollution"/>
                        <xsd:enumeration value="MEO Training Programme"/>
                        <xsd:enumeration value="RIPA Awareness"/>
                        <xsd:enumeration value="Royal Navy"/>
                        <xsd:enumeration value="Stats"/>
                      </xsd:restriction>
                    </xsd:simpleType>
                  </xsd:union>
                </xsd:simpleType>
              </xsd:element>
            </xsd:sequence>
          </xsd:extension>
        </xsd:complexContent>
      </xsd:complexType>
    </xsd:element>
    <xsd:element name="Last_x0020_updated" ma:index="15" nillable="true" ma:displayName="Last updated" ma:format="DateOnly" ma:internalName="Last_x0020_updated">
      <xsd:simpleType>
        <xsd:restriction base="dms:DateTime"/>
      </xsd:simpleType>
    </xsd:element>
    <xsd:element name="Updated_x0020_by" ma:index="16" nillable="true" ma:displayName="Updated by" ma:format="Dropdown" ma:internalName="Updated_x0020_by">
      <xsd:simpleType>
        <xsd:union memberTypes="dms:Text">
          <xsd:simpleType>
            <xsd:restriction base="dms:Choice">
              <xsd:enumeration value="James Windebank"/>
              <xsd:enumeration value="Simon McCusker"/>
              <xsd:enumeration value="Annika Whitford"/>
              <xsd:enumeration value="Rory Lane"/>
              <xsd:enumeration value="Gary Owen"/>
              <xsd:enumeration value="Steve Johnston"/>
              <xsd:enumeration value="Jane Wilson"/>
            </xsd:restriction>
          </xsd:simpleType>
        </xsd:union>
      </xsd:simpleType>
    </xsd:element>
    <xsd:element name="Ownership" ma:index="17" nillable="true" ma:displayName="Ownership" ma:format="Dropdown" ma:internalName="Ownership">
      <xsd:simpleType>
        <xsd:restriction base="dms:Choice">
          <xsd:enumeration value="James Windebank"/>
          <xsd:enumeration value="Simon McCusker"/>
          <xsd:enumeration value="Annika Whitford"/>
          <xsd:enumeration value="Rory Lane"/>
          <xsd:enumeration value="Gary Owen"/>
          <xsd:enumeration value="Steve Johnston"/>
          <xsd:enumeration value="Jane Wilson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wnership xmlns="928e590f-9697-441d-95b7-4d4ce7c8b5fb">Jane Wilson</Ownership>
    <Changes_x0020_will_x0020_effect xmlns="928e590f-9697-441d-95b7-4d4ce7c8b5fb">
      <Value>Investigations</Value>
    </Changes_x0020_will_x0020_effect>
    <Subject_x0020_number xmlns="928e590f-9697-441d-95b7-4d4ce7c8b5fb">Inves060</Subject_x0020_number>
    <Description0 xmlns="928e590f-9697-441d-95b7-4d4ce7c8b5fb" xsi:nil="true"/>
    <Course_x0020_used_x0020_on xmlns="928e590f-9697-441d-95b7-4d4ce7c8b5fb">
      <Value>Investigations</Value>
    </Course_x0020_used_x0020_on>
    <Type_x0020_of_x0020_material xmlns="928e590f-9697-441d-95b7-4d4ce7c8b5fb">Presentation</Type_x0020_of_x0020_material>
    <Updated_x0020_by xmlns="928e590f-9697-441d-95b7-4d4ce7c8b5fb">Jane Wilson</Updated_x0020_by>
    <Subject_x0020_lead xmlns="928e590f-9697-441d-95b7-4d4ce7c8b5fb">Jane Wilson</Subject_x0020_lead>
    <LMS_x0020_updated xmlns="928e590f-9697-441d-95b7-4d4ce7c8b5fb">2019-02-26T00:00:00+00:00</LMS_x0020_updated>
    <Last_x0020_updated xmlns="928e590f-9697-441d-95b7-4d4ce7c8b5fb">2019-06-23T23:00:00+00:00</Last_x0020_updated>
  </documentManagement>
</p:properties>
</file>

<file path=customXml/item4.xml><?xml version="1.0" encoding="utf-8"?>
<LongProperties xmlns="http://schemas.microsoft.com/office/2006/metadata/longProperties"/>
</file>

<file path=customXml/itemProps1.xml><?xml version="1.0" encoding="utf-8"?>
<ds:datastoreItem xmlns:ds="http://schemas.openxmlformats.org/officeDocument/2006/customXml" ds:itemID="{142838C4-072E-47FE-A9C9-736D6903CB2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28e590f-9697-441d-95b7-4d4ce7c8b5fb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customXml/itemProps2.xml><?xml version="1.0" encoding="utf-8"?>
<ds:datastoreItem xmlns:ds="http://schemas.openxmlformats.org/officeDocument/2006/customXml" ds:itemID="{6A48EDD1-8402-405E-BCB7-F6BE3CD27EC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DD998F2-6796-4D26-A76D-13BD7A2C7C8B}">
  <ds:schemaRefs>
    <ds:schemaRef ds:uri="http://schemas.microsoft.com/office/2006/documentManagement/types"/>
    <ds:schemaRef ds:uri="928e590f-9697-441d-95b7-4d4ce7c8b5fb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www.w3.org/XML/1998/namespace"/>
    <ds:schemaRef ds:uri="http://purl.org/dc/terms/"/>
    <ds:schemaRef ds:uri="http://purl.org/dc/elements/1.1/"/>
  </ds:schemaRefs>
</ds:datastoreItem>
</file>

<file path=customXml/itemProps4.xml><?xml version="1.0" encoding="utf-8"?>
<ds:datastoreItem xmlns:ds="http://schemas.openxmlformats.org/officeDocument/2006/customXml" ds:itemID="{D1028145-2028-4883-8146-6D648A1AC836}">
  <ds:schemaRefs>
    <ds:schemaRef ds:uri="http://schemas.microsoft.com/office/2006/metadata/long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488</TotalTime>
  <Words>879</Words>
  <Application>Microsoft Office PowerPoint</Application>
  <PresentationFormat>On-screen Show (4:3)</PresentationFormat>
  <Paragraphs>234</Paragraphs>
  <Slides>20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Evidence Handling</vt:lpstr>
      <vt:lpstr>Exhibit Handling</vt:lpstr>
      <vt:lpstr>Exhibit Handling</vt:lpstr>
      <vt:lpstr>PowerPoint Presentation</vt:lpstr>
      <vt:lpstr>Exhibit Handling</vt:lpstr>
      <vt:lpstr>Exhibit Handling</vt:lpstr>
      <vt:lpstr>Exhibit Handling</vt:lpstr>
      <vt:lpstr>Exhibit Handling</vt:lpstr>
      <vt:lpstr>Exhibit Handling</vt:lpstr>
      <vt:lpstr>PowerPoint Presentation</vt:lpstr>
      <vt:lpstr>Exhibit Handling</vt:lpstr>
      <vt:lpstr>Exhibit Handling</vt:lpstr>
      <vt:lpstr>Exhibit Handling</vt:lpstr>
      <vt:lpstr>PowerPoint Presentation</vt:lpstr>
      <vt:lpstr>Exhibit Handling</vt:lpstr>
      <vt:lpstr>PowerPoint Presentation</vt:lpstr>
      <vt:lpstr>Exhibit Handling</vt:lpstr>
      <vt:lpstr>Exhibit Handling</vt:lpstr>
      <vt:lpstr>Exhibit Handling</vt:lpstr>
      <vt:lpstr>Exhibit Handling</vt:lpstr>
    </vt:vector>
  </TitlesOfParts>
  <Company>Defra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Steven Proctor</dc:creator>
  <cp:lastModifiedBy>Whitford, Annika</cp:lastModifiedBy>
  <cp:revision>75</cp:revision>
  <dcterms:created xsi:type="dcterms:W3CDTF">2013-02-22T12:19:06Z</dcterms:created>
  <dcterms:modified xsi:type="dcterms:W3CDTF">2021-02-17T12:54:55Z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02CB0AEC-79FC-4E59-B529-3C6B032FB181</vt:lpwstr>
  </property>
  <property fmtid="{D5CDD505-2E9C-101B-9397-08002B2CF9AE}" pid="3" name="ArticulatePath">
    <vt:lpwstr>http://mmointranet/tools/templates_new/recreation1</vt:lpwstr>
  </property>
  <property fmtid="{D5CDD505-2E9C-101B-9397-08002B2CF9AE}" pid="4" name="ContentType">
    <vt:lpwstr>Document</vt:lpwstr>
  </property>
  <property fmtid="{D5CDD505-2E9C-101B-9397-08002B2CF9AE}" pid="5" name="ContentTypeId">
    <vt:lpwstr>0x01010024B164C3DF689C4086366DC293CA522A</vt:lpwstr>
  </property>
</Properties>
</file>