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3" r:id="rId3"/>
    <p:sldId id="272" r:id="rId4"/>
    <p:sldId id="273" r:id="rId5"/>
    <p:sldId id="257" r:id="rId6"/>
    <p:sldId id="258" r:id="rId7"/>
    <p:sldId id="275" r:id="rId8"/>
    <p:sldId id="259" r:id="rId9"/>
    <p:sldId id="260" r:id="rId10"/>
    <p:sldId id="261" r:id="rId11"/>
    <p:sldId id="276" r:id="rId12"/>
    <p:sldId id="262" r:id="rId13"/>
    <p:sldId id="266" r:id="rId14"/>
    <p:sldId id="267" r:id="rId15"/>
    <p:sldId id="268" r:id="rId16"/>
    <p:sldId id="274" r:id="rId17"/>
    <p:sldId id="277" r:id="rId18"/>
    <p:sldId id="269" r:id="rId19"/>
    <p:sldId id="270" r:id="rId20"/>
    <p:sldId id="271" r:id="rId21"/>
  </p:sldIdLst>
  <p:sldSz cx="12192000" cy="6858000"/>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27" autoAdjust="0"/>
  </p:normalViewPr>
  <p:slideViewPr>
    <p:cSldViewPr>
      <p:cViewPr varScale="1">
        <p:scale>
          <a:sx n="109" d="100"/>
          <a:sy n="109" d="100"/>
        </p:scale>
        <p:origin x="636" y="114"/>
      </p:cViewPr>
      <p:guideLst>
        <p:guide orient="horz" pos="2160"/>
        <p:guide pos="3840"/>
      </p:guideLst>
    </p:cSldViewPr>
  </p:slid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9F734E-827D-4D97-ACDB-9BCC4EE4F47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539324B4-4306-4043-9658-E57BA1ED4C6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5F95DC8-1915-4EBF-AA82-7222D79A2DD8}" type="datetimeFigureOut">
              <a:rPr lang="en-GB"/>
              <a:pPr>
                <a:defRPr/>
              </a:pPr>
              <a:t>13/08/2021</a:t>
            </a:fld>
            <a:endParaRPr lang="en-GB"/>
          </a:p>
        </p:txBody>
      </p:sp>
      <p:sp>
        <p:nvSpPr>
          <p:cNvPr id="4" name="Footer Placeholder 3">
            <a:extLst>
              <a:ext uri="{FF2B5EF4-FFF2-40B4-BE49-F238E27FC236}">
                <a16:creationId xmlns:a16="http://schemas.microsoft.com/office/drawing/2014/main" id="{CA843F79-D046-4C88-AE5B-FC2F2EE2995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83E6886C-926F-424F-B419-08ECAD650ED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DB65E3B-D60B-4B87-B1F4-00FCF015E50B}"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E1C12F-2402-4CC4-923B-053A317F740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76777B01-E46A-4586-AF79-B1C5B4F0BCE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91D78AA-5029-4951-BBBA-D19E8083A7B7}" type="datetimeFigureOut">
              <a:rPr lang="en-US"/>
              <a:pPr>
                <a:defRPr/>
              </a:pPr>
              <a:t>8/13/2021</a:t>
            </a:fld>
            <a:endParaRPr lang="en-GB"/>
          </a:p>
        </p:txBody>
      </p:sp>
      <p:sp>
        <p:nvSpPr>
          <p:cNvPr id="4" name="Slide Image Placeholder 3">
            <a:extLst>
              <a:ext uri="{FF2B5EF4-FFF2-40B4-BE49-F238E27FC236}">
                <a16:creationId xmlns:a16="http://schemas.microsoft.com/office/drawing/2014/main" id="{E00565CD-6EB7-4F9A-A671-2E88B6A76AB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4A97DCE-469E-4FB6-81E2-77939997310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CD0485A-525E-4DEC-B317-FCF793DA02E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9B50FE0A-C906-4A42-A95F-885C865332F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D955A1B-FC9B-46A3-9A5F-EF7F88336E5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C81EBAA-FF38-477E-8C13-10BB093DD46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5182E87-8ED2-43A5-9007-4BDB01028B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 notion of a “private life” is a broad one. The ECHR has interpreted it going beyond the one’s “inner circle” and includes activities of a business or professional nature. </a:t>
            </a:r>
          </a:p>
          <a:p>
            <a:pPr eaLnBrk="1" hangingPunct="1">
              <a:spcBef>
                <a:spcPct val="0"/>
              </a:spcBef>
            </a:pPr>
            <a:endParaRPr lang="en-GB" altLang="en-US" dirty="0"/>
          </a:p>
          <a:p>
            <a:pPr eaLnBrk="1" hangingPunct="1">
              <a:spcBef>
                <a:spcPct val="0"/>
              </a:spcBef>
            </a:pPr>
            <a:r>
              <a:rPr lang="en-GB" altLang="en-US" dirty="0"/>
              <a:t>The main purpose of the RIPA is to ensure that surveillance (and other techniques) undertaken is a infringement of Article 8 of the European Convention on Human Rights (ECHR) (the right to privacy).</a:t>
            </a:r>
          </a:p>
          <a:p>
            <a:pPr eaLnBrk="1" hangingPunct="1">
              <a:spcBef>
                <a:spcPct val="0"/>
              </a:spcBef>
            </a:pPr>
            <a:endParaRPr lang="en-GB" altLang="en-US" dirty="0"/>
          </a:p>
          <a:p>
            <a:pPr eaLnBrk="1" hangingPunct="1">
              <a:spcBef>
                <a:spcPct val="0"/>
              </a:spcBef>
            </a:pPr>
            <a:r>
              <a:rPr lang="en-GB" altLang="en-US" dirty="0"/>
              <a:t>The Human Rights Act 1998 gives effect in domestic law to the rights and freedoms protected by the European Convention on Human Rights.</a:t>
            </a:r>
          </a:p>
          <a:p>
            <a:pPr eaLnBrk="1" hangingPunct="1">
              <a:spcBef>
                <a:spcPct val="0"/>
              </a:spcBef>
            </a:pPr>
            <a:endParaRPr lang="en-GB" altLang="en-US" dirty="0"/>
          </a:p>
          <a:p>
            <a:pPr eaLnBrk="1" hangingPunct="1">
              <a:spcBef>
                <a:spcPct val="0"/>
              </a:spcBef>
            </a:pPr>
            <a:r>
              <a:rPr lang="en-GB" altLang="en-US" dirty="0"/>
              <a:t>It is unlawful for any public authority, including a court or tribunal, to act  (including failure to act) in a manner which is incompatible with a Convention right.</a:t>
            </a:r>
          </a:p>
          <a:p>
            <a:pPr eaLnBrk="1" hangingPunct="1">
              <a:spcBef>
                <a:spcPct val="0"/>
              </a:spcBef>
            </a:pPr>
            <a:r>
              <a:rPr lang="en-GB" altLang="en-US" b="1" dirty="0"/>
              <a:t>(Human Rights Act, section 6)</a:t>
            </a:r>
          </a:p>
        </p:txBody>
      </p:sp>
      <p:sp>
        <p:nvSpPr>
          <p:cNvPr id="25604" name="Slide Number Placeholder 3">
            <a:extLst>
              <a:ext uri="{FF2B5EF4-FFF2-40B4-BE49-F238E27FC236}">
                <a16:creationId xmlns:a16="http://schemas.microsoft.com/office/drawing/2014/main" id="{D668FBEA-4594-4E73-8CF8-E40BF1BB67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5D2EDD-5271-4118-8A5B-2AAB7065B773}" type="slidenum">
              <a:rPr lang="en-GB" altLang="en-US">
                <a:latin typeface="Arial" panose="020B0604020202020204" pitchFamily="34" charset="0"/>
              </a:rPr>
              <a:pPr eaLnBrk="1" hangingPunct="1">
                <a:spcBef>
                  <a:spcPct val="0"/>
                </a:spcBef>
              </a:pPr>
              <a:t>2</a:t>
            </a:fld>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C8B8D3F-18E2-441B-889D-82DAE540C47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79404DB-E098-4847-9D00-2146603FA8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a:extLst>
              <a:ext uri="{FF2B5EF4-FFF2-40B4-BE49-F238E27FC236}">
                <a16:creationId xmlns:a16="http://schemas.microsoft.com/office/drawing/2014/main" id="{01DFBC7E-0E9D-4E55-9CC1-CCA114DC46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61BDD7-31E2-447C-A531-DB40E33C75D0}" type="slidenum">
              <a:rPr lang="en-GB" altLang="en-US">
                <a:latin typeface="Arial" panose="020B0604020202020204" pitchFamily="34" charset="0"/>
              </a:rPr>
              <a:pPr eaLnBrk="1" hangingPunct="1">
                <a:spcBef>
                  <a:spcPct val="0"/>
                </a:spcBef>
              </a:pPr>
              <a:t>11</a:t>
            </a:fld>
            <a:endParaRPr lang="en-GB" altLang="en-US">
              <a:latin typeface="Arial" panose="020B0604020202020204" pitchFamily="34" charset="0"/>
            </a:endParaRPr>
          </a:p>
        </p:txBody>
      </p:sp>
    </p:spTree>
    <p:extLst>
      <p:ext uri="{BB962C8B-B14F-4D97-AF65-F5344CB8AC3E}">
        <p14:creationId xmlns:p14="http://schemas.microsoft.com/office/powerpoint/2010/main" val="3812562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EA7F1BA-731A-488A-8E4F-96E8E040395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4EDB269-84BE-4452-AA2C-E906971C05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228600" indent="-228600" eaLnBrk="1" hangingPunct="1">
              <a:spcBef>
                <a:spcPct val="0"/>
              </a:spcBef>
              <a:buFontTx/>
              <a:buAutoNum type="arabicPeriod"/>
            </a:pPr>
            <a:r>
              <a:rPr lang="en-GB" altLang="en-US" dirty="0"/>
              <a:t>If the device is placed on the outside of the vehicle and is used only for the purpose of tracking the location of the vehicle, it is neither directed or intrusive surveillance (although a property interference warrant under the Police Act would probably be required). However, if the device is used to record private information about the people using the car such as their pattern of use of the vehicle it would be directed surveillance if on the outside of the car, intrusive if the device was inside.</a:t>
            </a:r>
          </a:p>
          <a:p>
            <a:pPr marL="228600" indent="-228600" eaLnBrk="1" hangingPunct="1">
              <a:spcBef>
                <a:spcPct val="0"/>
              </a:spcBef>
              <a:buFontTx/>
              <a:buAutoNum type="arabicPeriod"/>
            </a:pPr>
            <a:endParaRPr lang="en-GB" altLang="en-US" dirty="0"/>
          </a:p>
          <a:p>
            <a:pPr marL="228600" indent="-228600" eaLnBrk="1" hangingPunct="1">
              <a:spcBef>
                <a:spcPct val="0"/>
              </a:spcBef>
              <a:buFontTx/>
              <a:buAutoNum type="arabicPeriod"/>
            </a:pPr>
            <a:r>
              <a:rPr lang="en-GB" altLang="en-US" dirty="0"/>
              <a:t>Common areas are not residential. Hotel rooms, flats, prison cells etc. are residential</a:t>
            </a:r>
          </a:p>
          <a:p>
            <a:pPr marL="228600" indent="-228600" eaLnBrk="1" hangingPunct="1">
              <a:spcBef>
                <a:spcPct val="0"/>
              </a:spcBef>
              <a:buFontTx/>
              <a:buAutoNum type="arabicPeriod"/>
            </a:pPr>
            <a:endParaRPr lang="en-GB" altLang="en-US" dirty="0"/>
          </a:p>
          <a:p>
            <a:pPr marL="228600" indent="-228600" eaLnBrk="1" hangingPunct="1">
              <a:spcBef>
                <a:spcPct val="0"/>
              </a:spcBef>
              <a:buFontTx/>
              <a:buAutoNum type="arabicPeriod"/>
            </a:pPr>
            <a:r>
              <a:rPr lang="en-GB" altLang="en-US" dirty="0"/>
              <a:t>If the purpose is to covertly confirm the identity of the person as part of a criminal investigation, a directed surveillance authorisation would be necessary, as the person has a reasonable expectation that their details are not being recorded. </a:t>
            </a:r>
          </a:p>
          <a:p>
            <a:pPr marL="228600" indent="-228600" eaLnBrk="1" hangingPunct="1">
              <a:spcBef>
                <a:spcPct val="0"/>
              </a:spcBef>
              <a:buFontTx/>
              <a:buAutoNum type="arabicPeriod"/>
            </a:pPr>
            <a:endParaRPr lang="en-GB" altLang="en-US" dirty="0"/>
          </a:p>
          <a:p>
            <a:pPr marL="228600" indent="-228600" eaLnBrk="1" hangingPunct="1">
              <a:spcBef>
                <a:spcPct val="0"/>
              </a:spcBef>
              <a:buFontTx/>
              <a:buAutoNum type="arabicPeriod"/>
            </a:pPr>
            <a:r>
              <a:rPr lang="en-GB" altLang="en-US" dirty="0"/>
              <a:t>Depends! If observation post only allows a limited view of the inside of he premises, it is directed surveillance. However, if for example, a zoom lens was being used which gave a view of that is a good as if you were inside the premises, an intrusive surveillance authorisation is necessary.</a:t>
            </a:r>
          </a:p>
          <a:p>
            <a:pPr marL="228600" indent="-228600" eaLnBrk="1" hangingPunct="1">
              <a:spcBef>
                <a:spcPct val="0"/>
              </a:spcBef>
              <a:buFontTx/>
              <a:buAutoNum type="arabicPeriod"/>
            </a:pPr>
            <a:endParaRPr lang="en-GB" altLang="en-US" dirty="0"/>
          </a:p>
          <a:p>
            <a:pPr marL="228600" indent="-228600" eaLnBrk="1" hangingPunct="1">
              <a:spcBef>
                <a:spcPct val="0"/>
              </a:spcBef>
              <a:buFontTx/>
              <a:buAutoNum type="arabicPeriod"/>
            </a:pPr>
            <a:r>
              <a:rPr lang="en-GB" altLang="en-US" dirty="0"/>
              <a:t>Intrusive! 2010 order provides that any covert surveillance taking place on premises used for legal consultations shall be treated as intrusive surveillance – includes Mag’s courts, prisons, detention centres, police stations, lawyer’s offices.</a:t>
            </a:r>
          </a:p>
        </p:txBody>
      </p:sp>
      <p:sp>
        <p:nvSpPr>
          <p:cNvPr id="24580" name="Slide Number Placeholder 3">
            <a:extLst>
              <a:ext uri="{FF2B5EF4-FFF2-40B4-BE49-F238E27FC236}">
                <a16:creationId xmlns:a16="http://schemas.microsoft.com/office/drawing/2014/main" id="{28121EBD-057E-4F73-8AA2-20D3E00901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80385CE-1354-48B9-A460-FBB928718DDE}" type="slidenum">
              <a:rPr lang="en-GB" altLang="en-US">
                <a:latin typeface="Arial" panose="020B0604020202020204" pitchFamily="34" charset="0"/>
              </a:rPr>
              <a:pPr eaLnBrk="1" hangingPunct="1">
                <a:spcBef>
                  <a:spcPct val="0"/>
                </a:spcBef>
              </a:pPr>
              <a:t>12</a:t>
            </a:fld>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90D32C1-09BD-43DB-BAAB-DE61641D504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01C433E-1721-4A48-8F8F-815D380AA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When making an application for directed surveillance both the applicant and the authorising officer must take account of any private information that will be obtained about anyone who is not the subject of the surveillance.</a:t>
            </a:r>
          </a:p>
          <a:p>
            <a:pPr eaLnBrk="1" hangingPunct="1">
              <a:spcBef>
                <a:spcPct val="0"/>
              </a:spcBef>
            </a:pPr>
            <a:endParaRPr lang="en-GB" altLang="en-US" dirty="0"/>
          </a:p>
          <a:p>
            <a:pPr eaLnBrk="1" hangingPunct="1">
              <a:spcBef>
                <a:spcPct val="0"/>
              </a:spcBef>
            </a:pPr>
            <a:r>
              <a:rPr lang="en-GB" altLang="en-US" dirty="0"/>
              <a:t>Where this possibility exists, consideration must be taken to try and minimise the intrusion of their privacy. </a:t>
            </a:r>
          </a:p>
          <a:p>
            <a:pPr eaLnBrk="1" hangingPunct="1">
              <a:spcBef>
                <a:spcPct val="0"/>
              </a:spcBef>
            </a:pPr>
            <a:endParaRPr lang="en-GB" altLang="en-US" dirty="0"/>
          </a:p>
          <a:p>
            <a:pPr eaLnBrk="1" hangingPunct="1">
              <a:spcBef>
                <a:spcPct val="0"/>
              </a:spcBef>
            </a:pPr>
            <a:r>
              <a:rPr lang="en-GB" altLang="en-US" dirty="0"/>
              <a:t>If collateral intrusion is inevitable, it must be considered whether this is proportionate to the aims of the surveillance operation.</a:t>
            </a:r>
          </a:p>
          <a:p>
            <a:pPr eaLnBrk="1" hangingPunct="1">
              <a:spcBef>
                <a:spcPct val="0"/>
              </a:spcBef>
            </a:pPr>
            <a:endParaRPr lang="en-GB" altLang="en-US" dirty="0"/>
          </a:p>
          <a:p>
            <a:pPr eaLnBrk="1" hangingPunct="1">
              <a:spcBef>
                <a:spcPct val="0"/>
              </a:spcBef>
            </a:pPr>
            <a:r>
              <a:rPr lang="en-GB" altLang="en-US" dirty="0"/>
              <a:t>e.g. DIS intend to conduct directed surveillance against Keith Owen on the grounds that he is hiding assets that should be recovered to pay a Compensation Order. It is assessed however, that such surveillance will result in obtaining information  about his wife and his brother who are not the subjects of the surveillance. The </a:t>
            </a:r>
            <a:r>
              <a:rPr lang="en-GB" altLang="en-US" dirty="0" err="1"/>
              <a:t>proportinality</a:t>
            </a:r>
            <a:r>
              <a:rPr lang="en-GB" altLang="en-US" dirty="0"/>
              <a:t> of this intrusion should be considered – are there ways such as not actually making a record of the surveillance, limit collateral intrusion?</a:t>
            </a:r>
          </a:p>
          <a:p>
            <a:pPr eaLnBrk="1" hangingPunct="1">
              <a:spcBef>
                <a:spcPct val="0"/>
              </a:spcBef>
            </a:pPr>
            <a:endParaRPr lang="en-GB" altLang="en-US" dirty="0"/>
          </a:p>
        </p:txBody>
      </p:sp>
      <p:sp>
        <p:nvSpPr>
          <p:cNvPr id="27652" name="Slide Number Placeholder 3">
            <a:extLst>
              <a:ext uri="{FF2B5EF4-FFF2-40B4-BE49-F238E27FC236}">
                <a16:creationId xmlns:a16="http://schemas.microsoft.com/office/drawing/2014/main" id="{3F2CD1D3-9D8B-435C-BF0D-DDA7DC5C9E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D9A4CA2-C6FF-4D57-9863-E8DAC0EB2578}" type="slidenum">
              <a:rPr lang="en-GB" altLang="en-US">
                <a:latin typeface="Arial" panose="020B0604020202020204" pitchFamily="34" charset="0"/>
              </a:rPr>
              <a:pPr eaLnBrk="1" hangingPunct="1">
                <a:spcBef>
                  <a:spcPct val="0"/>
                </a:spcBef>
              </a:pPr>
              <a:t>13</a:t>
            </a:fld>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094727A-6B0D-404F-8705-84A287F6D64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9F66AD2-DB84-4277-B261-6609A7041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8676" name="Slide Number Placeholder 3">
            <a:extLst>
              <a:ext uri="{FF2B5EF4-FFF2-40B4-BE49-F238E27FC236}">
                <a16:creationId xmlns:a16="http://schemas.microsoft.com/office/drawing/2014/main" id="{B2C6B00A-0622-44F5-A99D-9A4A51F2C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9014FE-18C2-482A-9819-48994615688D}" type="slidenum">
              <a:rPr lang="en-GB" altLang="en-US">
                <a:latin typeface="Arial" panose="020B0604020202020204" pitchFamily="34" charset="0"/>
              </a:rPr>
              <a:pPr eaLnBrk="1" hangingPunct="1">
                <a:spcBef>
                  <a:spcPct val="0"/>
                </a:spcBef>
              </a:pPr>
              <a:t>14</a:t>
            </a:fld>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A0C1652-C145-4C0C-9F68-8B1A9C40030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A73B4A3-BE01-4F8D-8034-A4E6343969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9700" name="Slide Number Placeholder 3">
            <a:extLst>
              <a:ext uri="{FF2B5EF4-FFF2-40B4-BE49-F238E27FC236}">
                <a16:creationId xmlns:a16="http://schemas.microsoft.com/office/drawing/2014/main" id="{D0AA412C-248E-4FB4-8D35-F72E5DEFF3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865D3EA-8388-458F-A4BC-1526FD1E5760}" type="slidenum">
              <a:rPr lang="en-GB" altLang="en-US">
                <a:latin typeface="Arial" panose="020B0604020202020204" pitchFamily="34" charset="0"/>
              </a:rPr>
              <a:pPr eaLnBrk="1" hangingPunct="1">
                <a:spcBef>
                  <a:spcPct val="0"/>
                </a:spcBef>
              </a:pPr>
              <a:t>15</a:t>
            </a:fld>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DC041A6-3816-486C-9A74-D00A606FF7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B3654CC-BCF5-41DA-9F0A-002335D2E1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4340" name="Slide Number Placeholder 3">
            <a:extLst>
              <a:ext uri="{FF2B5EF4-FFF2-40B4-BE49-F238E27FC236}">
                <a16:creationId xmlns:a16="http://schemas.microsoft.com/office/drawing/2014/main" id="{4C28649A-ECE2-416D-B94E-30AF27DCD3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963053-0D1D-4C96-9F12-1D8FE3B5C4BA}" type="slidenum">
              <a:rPr lang="en-GB" altLang="en-US"/>
              <a:pPr/>
              <a:t>16</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C8B8D3F-18E2-441B-889D-82DAE540C47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79404DB-E098-4847-9D00-2146603FA8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a:extLst>
              <a:ext uri="{FF2B5EF4-FFF2-40B4-BE49-F238E27FC236}">
                <a16:creationId xmlns:a16="http://schemas.microsoft.com/office/drawing/2014/main" id="{01DFBC7E-0E9D-4E55-9CC1-CCA114DC46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61BDD7-31E2-447C-A531-DB40E33C75D0}" type="slidenum">
              <a:rPr lang="en-GB" altLang="en-US">
                <a:latin typeface="Arial" panose="020B0604020202020204" pitchFamily="34" charset="0"/>
              </a:rPr>
              <a:pPr eaLnBrk="1" hangingPunct="1">
                <a:spcBef>
                  <a:spcPct val="0"/>
                </a:spcBef>
              </a:pPr>
              <a:t>17</a:t>
            </a:fld>
            <a:endParaRPr lang="en-GB" altLang="en-US">
              <a:latin typeface="Arial" panose="020B0604020202020204" pitchFamily="34" charset="0"/>
            </a:endParaRPr>
          </a:p>
        </p:txBody>
      </p:sp>
    </p:spTree>
    <p:extLst>
      <p:ext uri="{BB962C8B-B14F-4D97-AF65-F5344CB8AC3E}">
        <p14:creationId xmlns:p14="http://schemas.microsoft.com/office/powerpoint/2010/main" val="3899093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99BFE26-CDB2-4661-BF62-B42C93238E6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43FA529-77CC-4495-887B-0CD9A99055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30724" name="Slide Number Placeholder 3">
            <a:extLst>
              <a:ext uri="{FF2B5EF4-FFF2-40B4-BE49-F238E27FC236}">
                <a16:creationId xmlns:a16="http://schemas.microsoft.com/office/drawing/2014/main" id="{E2CF89B0-CB45-468F-8BA3-60CE783E4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4A9B988-FC27-40D8-86B0-D22C70BCBCFE}" type="slidenum">
              <a:rPr lang="en-GB" altLang="en-US">
                <a:latin typeface="Arial" panose="020B0604020202020204" pitchFamily="34" charset="0"/>
              </a:rPr>
              <a:pPr eaLnBrk="1" hangingPunct="1">
                <a:spcBef>
                  <a:spcPct val="0"/>
                </a:spcBef>
              </a:pPr>
              <a:t>18</a:t>
            </a:fld>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CAF4D1B-2CAF-4403-B60B-05FA53B83BC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251BCAE4-0E54-43DE-8303-5C238E440B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31748" name="Slide Number Placeholder 3">
            <a:extLst>
              <a:ext uri="{FF2B5EF4-FFF2-40B4-BE49-F238E27FC236}">
                <a16:creationId xmlns:a16="http://schemas.microsoft.com/office/drawing/2014/main" id="{809DFE39-1864-478C-BC3C-62DFD672C6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14C876-8D20-414A-932E-F80E4CE79CF2}" type="slidenum">
              <a:rPr lang="en-GB" altLang="en-US">
                <a:latin typeface="Arial" panose="020B0604020202020204" pitchFamily="34" charset="0"/>
              </a:rPr>
              <a:pPr eaLnBrk="1" hangingPunct="1">
                <a:spcBef>
                  <a:spcPct val="0"/>
                </a:spcBef>
              </a:pPr>
              <a:t>19</a:t>
            </a:fld>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F34264C-FD4E-4E68-9A95-FC480EF3F48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884AF87-FC92-4CB5-876C-1FEBB6A581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32772" name="Slide Number Placeholder 3">
            <a:extLst>
              <a:ext uri="{FF2B5EF4-FFF2-40B4-BE49-F238E27FC236}">
                <a16:creationId xmlns:a16="http://schemas.microsoft.com/office/drawing/2014/main" id="{4CE72E10-2EC7-4F69-99E3-2411448FF3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B8B54E-6DEA-4B86-888C-5E47ACB9EE43}" type="slidenum">
              <a:rPr lang="en-GB" altLang="en-US">
                <a:latin typeface="Arial" panose="020B0604020202020204" pitchFamily="34" charset="0"/>
              </a:rPr>
              <a:pPr eaLnBrk="1" hangingPunct="1">
                <a:spcBef>
                  <a:spcPct val="0"/>
                </a:spcBef>
              </a:pPr>
              <a:t>20</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F6C8A16-47F3-4989-A3F7-C7504B4F040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90A737C-06E7-461B-92F8-0918BB9C0B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It is important to be familiar with concept of the right to private and family life because it is central to the application of RIPA. Whenever you are considering whether RIPA applies and then applying for authorisation, you are essentially conducting a balancing exercise between somebody’s Art 8 rights and the limited right to interfere with the that.</a:t>
            </a:r>
          </a:p>
        </p:txBody>
      </p:sp>
      <p:sp>
        <p:nvSpPr>
          <p:cNvPr id="26628" name="Slide Number Placeholder 3">
            <a:extLst>
              <a:ext uri="{FF2B5EF4-FFF2-40B4-BE49-F238E27FC236}">
                <a16:creationId xmlns:a16="http://schemas.microsoft.com/office/drawing/2014/main" id="{63A899AD-5760-4FDA-B8A0-E53D23AC6A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3A6426D-93F6-4351-B631-00708251F2AE}" type="slidenum">
              <a:rPr lang="en-GB" altLang="en-US">
                <a:latin typeface="Arial" panose="020B0604020202020204" pitchFamily="34" charset="0"/>
              </a:rPr>
              <a:pPr eaLnBrk="1" hangingPunct="1">
                <a:spcBef>
                  <a:spcPct val="0"/>
                </a:spcBef>
              </a:pPr>
              <a:t>3</a:t>
            </a:fld>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094727A-6B0D-404F-8705-84A287F6D64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9F66AD2-DB84-4277-B261-6609A7041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8676" name="Slide Number Placeholder 3">
            <a:extLst>
              <a:ext uri="{FF2B5EF4-FFF2-40B4-BE49-F238E27FC236}">
                <a16:creationId xmlns:a16="http://schemas.microsoft.com/office/drawing/2014/main" id="{B2C6B00A-0622-44F5-A99D-9A4A51F2C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9014FE-18C2-482A-9819-48994615688D}" type="slidenum">
              <a:rPr lang="en-GB" altLang="en-US">
                <a:latin typeface="Arial" panose="020B0604020202020204" pitchFamily="34" charset="0"/>
              </a:rPr>
              <a:pPr eaLnBrk="1" hangingPunct="1">
                <a:spcBef>
                  <a:spcPct val="0"/>
                </a:spcBef>
              </a:pPr>
              <a:t>4</a:t>
            </a:fld>
            <a:endParaRPr lang="en-GB" altLang="en-US">
              <a:latin typeface="Arial" panose="020B0604020202020204" pitchFamily="34" charset="0"/>
            </a:endParaRPr>
          </a:p>
        </p:txBody>
      </p:sp>
    </p:spTree>
    <p:extLst>
      <p:ext uri="{BB962C8B-B14F-4D97-AF65-F5344CB8AC3E}">
        <p14:creationId xmlns:p14="http://schemas.microsoft.com/office/powerpoint/2010/main" val="26027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0C35C5F-9583-4AE5-9E11-FA23605E656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11FE940-A072-4C64-AEE4-4C414368C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9460" name="Slide Number Placeholder 3">
            <a:extLst>
              <a:ext uri="{FF2B5EF4-FFF2-40B4-BE49-F238E27FC236}">
                <a16:creationId xmlns:a16="http://schemas.microsoft.com/office/drawing/2014/main" id="{55EF9F93-7120-4AA4-ACCD-A18E0421AF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495401F-8061-4690-B3E0-D53F43BC1D91}" type="slidenum">
              <a:rPr lang="en-GB" altLang="en-US">
                <a:latin typeface="Arial" panose="020B0604020202020204" pitchFamily="34" charset="0"/>
              </a:rPr>
              <a:pPr eaLnBrk="1" hangingPunct="1">
                <a:spcBef>
                  <a:spcPct val="0"/>
                </a:spcBef>
              </a:pPr>
              <a:t>5</a:t>
            </a:fld>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85AEF7D-C24F-40C0-B953-7E3547035FA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3D4D049-7EAF-42CE-A395-844E856869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0484" name="Slide Number Placeholder 3">
            <a:extLst>
              <a:ext uri="{FF2B5EF4-FFF2-40B4-BE49-F238E27FC236}">
                <a16:creationId xmlns:a16="http://schemas.microsoft.com/office/drawing/2014/main" id="{43FFEBB0-5504-4B29-AD2C-DE85DF42E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AF9B269-92AD-407F-8066-F1492D478772}" type="slidenum">
              <a:rPr lang="en-GB" altLang="en-US">
                <a:latin typeface="Arial" panose="020B0604020202020204" pitchFamily="34" charset="0"/>
              </a:rPr>
              <a:pPr eaLnBrk="1" hangingPunct="1">
                <a:spcBef>
                  <a:spcPct val="0"/>
                </a:spcBef>
              </a:pPr>
              <a:t>6</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44A2941-D25F-416D-A84F-31387D68DC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D6D32B7-50B5-4F5B-97E9-755C1FD62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Fixed OP – observing from a static position, urban or rural. May use binoculars, cameras with zoom lenses, night scopes, etc. </a:t>
            </a:r>
          </a:p>
          <a:p>
            <a:pPr eaLnBrk="1" hangingPunct="1">
              <a:spcBef>
                <a:spcPct val="0"/>
              </a:spcBef>
            </a:pPr>
            <a:r>
              <a:rPr lang="en-GB" altLang="en-US"/>
              <a:t>Foot/ mobile – physically following the movements of person, vehicle, vessel, asset, etc either on foot or by vehicle</a:t>
            </a:r>
          </a:p>
          <a:p>
            <a:pPr eaLnBrk="1" hangingPunct="1">
              <a:spcBef>
                <a:spcPct val="0"/>
              </a:spcBef>
            </a:pPr>
            <a:r>
              <a:rPr lang="en-GB" altLang="en-US"/>
              <a:t>Technical – use of technological aids eg trackers to monitor someone/ vehicle. Motion-activated static cameras in fixed point. </a:t>
            </a:r>
          </a:p>
          <a:p>
            <a:pPr eaLnBrk="1" hangingPunct="1">
              <a:spcBef>
                <a:spcPct val="0"/>
              </a:spcBef>
            </a:pPr>
            <a:r>
              <a:rPr lang="en-GB" altLang="en-US"/>
              <a:t>Online – reviewing and monitoring online activity, associations, etc. </a:t>
            </a:r>
          </a:p>
          <a:p>
            <a:pPr eaLnBrk="1" hangingPunct="1">
              <a:spcBef>
                <a:spcPct val="0"/>
              </a:spcBef>
            </a:pPr>
            <a:r>
              <a:rPr lang="en-GB" altLang="en-US"/>
              <a:t>Also intrusive – listening devices, “bugging” but won’t be used by MMO. </a:t>
            </a:r>
          </a:p>
        </p:txBody>
      </p:sp>
      <p:sp>
        <p:nvSpPr>
          <p:cNvPr id="18436" name="Slide Number Placeholder 3">
            <a:extLst>
              <a:ext uri="{FF2B5EF4-FFF2-40B4-BE49-F238E27FC236}">
                <a16:creationId xmlns:a16="http://schemas.microsoft.com/office/drawing/2014/main" id="{2824DD6C-BEFF-44BD-A698-E368CF7160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F0F865-6BFF-48BE-8D3D-A672BF8E1EE8}" type="slidenum">
              <a:rPr lang="en-GB" altLang="en-US"/>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C899E44-1BFC-4DFF-8F4A-A910B5C1BAE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E289408-19CA-49EB-8A99-EFEF2BF901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a:extLst>
              <a:ext uri="{FF2B5EF4-FFF2-40B4-BE49-F238E27FC236}">
                <a16:creationId xmlns:a16="http://schemas.microsoft.com/office/drawing/2014/main" id="{49756A59-4706-465B-AC79-5B84D913D8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4DFF27-B29D-498D-B942-EA28D9F33852}" type="slidenum">
              <a:rPr lang="en-GB" altLang="en-US">
                <a:latin typeface="Arial" panose="020B0604020202020204" pitchFamily="34" charset="0"/>
              </a:rPr>
              <a:pPr eaLnBrk="1" hangingPunct="1">
                <a:spcBef>
                  <a:spcPct val="0"/>
                </a:spcBef>
              </a:pPr>
              <a:t>8</a:t>
            </a:fld>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D8E2D0B-9D17-4EA1-9A79-7B80E7949FD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691B466E-FED0-4851-B930-5DD7AA669B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endParaRPr lang="en-GB" altLang="en-US" dirty="0"/>
          </a:p>
        </p:txBody>
      </p:sp>
      <p:sp>
        <p:nvSpPr>
          <p:cNvPr id="22532" name="Slide Number Placeholder 3">
            <a:extLst>
              <a:ext uri="{FF2B5EF4-FFF2-40B4-BE49-F238E27FC236}">
                <a16:creationId xmlns:a16="http://schemas.microsoft.com/office/drawing/2014/main" id="{8884FB99-9C82-4B9D-A83F-7FEBC570FC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3B6ACFA-5EF5-4EF4-A243-8B25BB23FD47}" type="slidenum">
              <a:rPr lang="en-GB" altLang="en-US">
                <a:latin typeface="Arial" panose="020B0604020202020204" pitchFamily="34" charset="0"/>
              </a:rPr>
              <a:pPr eaLnBrk="1" hangingPunct="1">
                <a:spcBef>
                  <a:spcPct val="0"/>
                </a:spcBef>
              </a:pPr>
              <a:t>9</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C8B8D3F-18E2-441B-889D-82DAE540C47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79404DB-E098-4847-9D00-2146603FA8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a:extLst>
              <a:ext uri="{FF2B5EF4-FFF2-40B4-BE49-F238E27FC236}">
                <a16:creationId xmlns:a16="http://schemas.microsoft.com/office/drawing/2014/main" id="{01DFBC7E-0E9D-4E55-9CC1-CCA114DC46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61BDD7-31E2-447C-A531-DB40E33C75D0}" type="slidenum">
              <a:rPr lang="en-GB" altLang="en-US">
                <a:latin typeface="Arial" panose="020B0604020202020204" pitchFamily="34" charset="0"/>
              </a:rPr>
              <a:pPr eaLnBrk="1" hangingPunct="1">
                <a:spcBef>
                  <a:spcPct val="0"/>
                </a:spcBef>
              </a:pPr>
              <a:t>10</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382" y="4149081"/>
            <a:ext cx="11425269" cy="936104"/>
          </a:xfrm>
        </p:spPr>
        <p:txBody>
          <a:bodyPr/>
          <a:lstStyle>
            <a:lvl1pPr>
              <a:defRPr b="0">
                <a:solidFill>
                  <a:srgbClr val="878800"/>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27382" y="5157192"/>
            <a:ext cx="11425269" cy="648072"/>
          </a:xfrm>
        </p:spPr>
        <p:txBody>
          <a:bodyPr/>
          <a:lstStyle>
            <a:lvl1pPr marL="0" indent="0" algn="l">
              <a:buNone/>
              <a:defRPr>
                <a:solidFill>
                  <a:srgbClr val="8788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FFA3692F-E4E5-4ADA-8801-F471AB8EBA9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7300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260648"/>
            <a:ext cx="10753195" cy="648072"/>
          </a:xfrm>
          <a:prstGeom prst="rect">
            <a:avLst/>
          </a:prstGeom>
        </p:spPr>
        <p:txBody>
          <a:bodyPr rtlCol="0">
            <a:normAutofit/>
          </a:bodyPr>
          <a:lstStyle/>
          <a:p>
            <a:r>
              <a:rPr lang="en-US" dirty="0"/>
              <a:t>Click to edit Master title style</a:t>
            </a:r>
            <a:endParaRPr lang="en-GB" dirty="0"/>
          </a:p>
        </p:txBody>
      </p:sp>
      <p:sp>
        <p:nvSpPr>
          <p:cNvPr id="10" name="Text Placeholder 9"/>
          <p:cNvSpPr>
            <a:spLocks noGrp="1"/>
          </p:cNvSpPr>
          <p:nvPr>
            <p:ph type="body" sz="quarter" idx="10"/>
          </p:nvPr>
        </p:nvSpPr>
        <p:spPr>
          <a:xfrm>
            <a:off x="624418" y="981076"/>
            <a:ext cx="10655300" cy="5400675"/>
          </a:xfrm>
        </p:spPr>
        <p:txBody>
          <a:body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4C95C4CD-045D-45F8-9582-45B4EA57E72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2798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980728"/>
            <a:ext cx="5294379"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96000" y="980728"/>
            <a:ext cx="5280587"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Title Placeholder 1"/>
          <p:cNvSpPr>
            <a:spLocks noGrp="1"/>
          </p:cNvSpPr>
          <p:nvPr>
            <p:ph type="title"/>
          </p:nvPr>
        </p:nvSpPr>
        <p:spPr>
          <a:xfrm>
            <a:off x="623392" y="260648"/>
            <a:ext cx="10753195" cy="648072"/>
          </a:xfrm>
          <a:prstGeom prst="rect">
            <a:avLst/>
          </a:prstGeom>
        </p:spPr>
        <p:txBody>
          <a:bodyPr rtlCol="0">
            <a:normAutofit/>
          </a:body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56B31DBB-1205-4D2B-8758-447E369EA2C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671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980728"/>
            <a:ext cx="5294379"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096001" y="980728"/>
            <a:ext cx="5183220"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p:cNvSpPr>
            <a:spLocks noGrp="1"/>
          </p:cNvSpPr>
          <p:nvPr>
            <p:ph sz="half" idx="10"/>
          </p:nvPr>
        </p:nvSpPr>
        <p:spPr>
          <a:xfrm>
            <a:off x="609600" y="1772816"/>
            <a:ext cx="5294379"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6096000" y="1772816"/>
            <a:ext cx="52805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3" name="Title Placeholder 1"/>
          <p:cNvSpPr>
            <a:spLocks noGrp="1"/>
          </p:cNvSpPr>
          <p:nvPr>
            <p:ph type="title"/>
          </p:nvPr>
        </p:nvSpPr>
        <p:spPr>
          <a:xfrm>
            <a:off x="623392" y="260648"/>
            <a:ext cx="10753195" cy="648072"/>
          </a:xfrm>
          <a:prstGeom prst="rect">
            <a:avLst/>
          </a:prstGeom>
        </p:spPr>
        <p:txBody>
          <a:bodyPr rtlCol="0">
            <a:normAutofit/>
          </a:body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C7270A3A-3103-41FB-9DED-E18B79AE50F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0528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260648"/>
            <a:ext cx="10753195" cy="648072"/>
          </a:xfrm>
          <a:prstGeom prst="rect">
            <a:avLst/>
          </a:prstGeom>
        </p:spPr>
        <p:txBody>
          <a:bodyPr rtlCol="0">
            <a:normAutofit/>
          </a:bodyPr>
          <a:lstStyle/>
          <a:p>
            <a:r>
              <a:rPr lang="en-US" dirty="0"/>
              <a:t>Click to edit Master title style</a:t>
            </a:r>
            <a:endParaRPr lang="en-GB" dirty="0"/>
          </a:p>
        </p:txBody>
      </p:sp>
      <p:pic>
        <p:nvPicPr>
          <p:cNvPr id="3" name="Picture 2">
            <a:extLst>
              <a:ext uri="{FF2B5EF4-FFF2-40B4-BE49-F238E27FC236}">
                <a16:creationId xmlns:a16="http://schemas.microsoft.com/office/drawing/2014/main" id="{1F8450ED-0357-4181-ACEF-8EC3F9C3336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9957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94061C-5C14-42D0-BEA3-42B389086CC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3149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9974F0D-2D9F-4EEB-9627-7488BB3C6341}"/>
              </a:ext>
            </a:extLst>
          </p:cNvPr>
          <p:cNvSpPr>
            <a:spLocks noGrp="1"/>
          </p:cNvSpPr>
          <p:nvPr>
            <p:ph type="title"/>
          </p:nvPr>
        </p:nvSpPr>
        <p:spPr bwMode="auto">
          <a:xfrm>
            <a:off x="624417" y="260351"/>
            <a:ext cx="1075266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7A6DACB9-E686-4D1D-9EC3-FE050FF51690}"/>
              </a:ext>
            </a:extLst>
          </p:cNvPr>
          <p:cNvSpPr>
            <a:spLocks noGrp="1"/>
          </p:cNvSpPr>
          <p:nvPr>
            <p:ph type="body" idx="1"/>
          </p:nvPr>
        </p:nvSpPr>
        <p:spPr bwMode="auto">
          <a:xfrm>
            <a:off x="609601" y="908050"/>
            <a:ext cx="10767484"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4" name="Picture 3">
            <a:extLst>
              <a:ext uri="{FF2B5EF4-FFF2-40B4-BE49-F238E27FC236}">
                <a16:creationId xmlns:a16="http://schemas.microsoft.com/office/drawing/2014/main" id="{BDFF625E-BBCA-4C76-AB9A-536EE0143B06}"/>
              </a:ext>
            </a:extLst>
          </p:cNvPr>
          <p:cNvPicPr>
            <a:picLocks noChangeAspect="1"/>
          </p:cNvPicPr>
          <p:nvPr userDrawn="1"/>
        </p:nvPicPr>
        <p:blipFill>
          <a:blip r:embed="rId9"/>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06" r:id="rId2"/>
    <p:sldLayoutId id="2147483707" r:id="rId3"/>
    <p:sldLayoutId id="2147483708" r:id="rId4"/>
    <p:sldLayoutId id="2147483709" r:id="rId5"/>
    <p:sldLayoutId id="2147483710" r:id="rId6"/>
  </p:sldLayoutIdLst>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878800"/>
        </a:buClr>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878800"/>
        </a:buClr>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878800"/>
        </a:buClr>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0E973897-7138-4ECE-915E-567C23702AD4}"/>
              </a:ext>
            </a:extLst>
          </p:cNvPr>
          <p:cNvSpPr>
            <a:spLocks noGrp="1"/>
          </p:cNvSpPr>
          <p:nvPr>
            <p:ph type="ctrTitle"/>
          </p:nvPr>
        </p:nvSpPr>
        <p:spPr>
          <a:xfrm>
            <a:off x="407368" y="2709069"/>
            <a:ext cx="8569325" cy="1439862"/>
          </a:xfrm>
        </p:spPr>
        <p:txBody>
          <a:bodyPr/>
          <a:lstStyle/>
          <a:p>
            <a:pPr eaLnBrk="1" hangingPunct="1"/>
            <a:r>
              <a:rPr lang="en-GB" altLang="en-US" sz="3800" b="1" dirty="0">
                <a:solidFill>
                  <a:schemeClr val="bg1"/>
                </a:solidFill>
              </a:rPr>
              <a:t>Regulation of Investigatory Powers Act 2000 (RIPA)</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a:extLst>
              <a:ext uri="{FF2B5EF4-FFF2-40B4-BE49-F238E27FC236}">
                <a16:creationId xmlns:a16="http://schemas.microsoft.com/office/drawing/2014/main" id="{69757901-46CF-4BE1-A2C1-1AF9B42057BA}"/>
              </a:ext>
            </a:extLst>
          </p:cNvPr>
          <p:cNvSpPr txBox="1">
            <a:spLocks noChangeArrowheads="1"/>
          </p:cNvSpPr>
          <p:nvPr/>
        </p:nvSpPr>
        <p:spPr bwMode="auto">
          <a:xfrm>
            <a:off x="551384" y="1052515"/>
            <a:ext cx="11233248"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Intrusive surveillance</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“If, and only if, it is covert surveillance that:</a:t>
            </a:r>
          </a:p>
          <a:p>
            <a:pPr eaLnBrk="1" hangingPunct="1">
              <a:spcBef>
                <a:spcPct val="0"/>
              </a:spcBef>
              <a:buClrTx/>
              <a:buFontTx/>
              <a:buNone/>
            </a:pPr>
            <a:endParaRPr lang="en-GB" altLang="en-US" sz="600" dirty="0"/>
          </a:p>
          <a:p>
            <a:pPr eaLnBrk="1" hangingPunct="1">
              <a:spcBef>
                <a:spcPct val="0"/>
              </a:spcBef>
              <a:buClrTx/>
              <a:buFontTx/>
              <a:buNone/>
            </a:pPr>
            <a:r>
              <a:rPr lang="en-GB" altLang="en-US" dirty="0"/>
              <a:t>	- is carried out in relation to anything taking place on any residential premises or in any private vehicle</a:t>
            </a:r>
          </a:p>
          <a:p>
            <a:pPr eaLnBrk="1" hangingPunct="1">
              <a:spcBef>
                <a:spcPct val="0"/>
              </a:spcBef>
              <a:buClrTx/>
              <a:buFontTx/>
              <a:buNone/>
            </a:pPr>
            <a:endParaRPr lang="en-GB" altLang="en-US" sz="600" dirty="0"/>
          </a:p>
          <a:p>
            <a:pPr eaLnBrk="1" hangingPunct="1">
              <a:spcBef>
                <a:spcPct val="0"/>
              </a:spcBef>
              <a:buClrTx/>
              <a:buFontTx/>
              <a:buNone/>
            </a:pPr>
            <a:r>
              <a:rPr lang="en-GB" altLang="en-US" dirty="0"/>
              <a:t>	</a:t>
            </a:r>
            <a:r>
              <a:rPr lang="en-GB" altLang="en-US" i="1" dirty="0"/>
              <a:t>and</a:t>
            </a:r>
          </a:p>
          <a:p>
            <a:pPr eaLnBrk="1" hangingPunct="1">
              <a:spcBef>
                <a:spcPct val="0"/>
              </a:spcBef>
              <a:buClrTx/>
              <a:buFontTx/>
              <a:buNone/>
            </a:pPr>
            <a:endParaRPr lang="en-GB" altLang="en-US" sz="600" dirty="0"/>
          </a:p>
          <a:p>
            <a:pPr eaLnBrk="1" hangingPunct="1">
              <a:spcBef>
                <a:spcPct val="0"/>
              </a:spcBef>
              <a:buClrTx/>
              <a:buFontTx/>
              <a:buNone/>
            </a:pPr>
            <a:r>
              <a:rPr lang="en-GB" altLang="en-US" dirty="0"/>
              <a:t>	- involves the presence of an individual on the 	premises or in the vehicle or is carried out by means of a surveillance device”</a:t>
            </a:r>
          </a:p>
          <a:p>
            <a:pPr eaLnBrk="1" hangingPunct="1">
              <a:spcBef>
                <a:spcPct val="0"/>
              </a:spcBef>
              <a:buClrTx/>
              <a:buFontTx/>
              <a:buNone/>
            </a:pPr>
            <a:endParaRPr lang="en-GB" altLang="en-US" dirty="0">
              <a:solidFill>
                <a:srgbClr val="FF0000"/>
              </a:solidFill>
            </a:endParaRPr>
          </a:p>
          <a:p>
            <a:pPr eaLnBrk="1" hangingPunct="1">
              <a:spcBef>
                <a:spcPct val="0"/>
              </a:spcBef>
              <a:buClrTx/>
              <a:buFontTx/>
              <a:buNone/>
            </a:pPr>
            <a:endParaRPr lang="en-GB" altLang="en-US" dirty="0">
              <a:solidFill>
                <a:srgbClr val="FF0000"/>
              </a:solidFill>
            </a:endParaRPr>
          </a:p>
          <a:p>
            <a:pPr eaLnBrk="1" hangingPunct="1">
              <a:spcBef>
                <a:spcPct val="0"/>
              </a:spcBef>
              <a:buClrTx/>
              <a:buFontTx/>
              <a:buNone/>
            </a:pPr>
            <a:r>
              <a:rPr lang="en-GB" altLang="en-US" dirty="0">
                <a:solidFill>
                  <a:srgbClr val="FF0000"/>
                </a:solidFill>
              </a:rPr>
              <a:t>The MMO cannot conduct intrusive surveillance </a:t>
            </a:r>
            <a:r>
              <a:rPr lang="en-GB" altLang="en-US" dirty="0">
                <a:solidFill>
                  <a:srgbClr val="FF0000"/>
                </a:solidFill>
                <a:sym typeface="Wingdings" panose="05000000000000000000" pitchFamily="2" charset="2"/>
              </a:rPr>
              <a:t></a:t>
            </a:r>
            <a:endParaRPr lang="en-GB" altLang="en-US" dirty="0">
              <a:solidFill>
                <a:srgbClr val="FF0000"/>
              </a:solidFill>
            </a:endParaRPr>
          </a:p>
        </p:txBody>
      </p:sp>
      <p:sp>
        <p:nvSpPr>
          <p:cNvPr id="8195" name="Title 1">
            <a:extLst>
              <a:ext uri="{FF2B5EF4-FFF2-40B4-BE49-F238E27FC236}">
                <a16:creationId xmlns:a16="http://schemas.microsoft.com/office/drawing/2014/main" id="{F1DE9469-6965-4E48-9738-8161C4DCDAE1}"/>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a:extLst>
              <a:ext uri="{FF2B5EF4-FFF2-40B4-BE49-F238E27FC236}">
                <a16:creationId xmlns:a16="http://schemas.microsoft.com/office/drawing/2014/main" id="{69757901-46CF-4BE1-A2C1-1AF9B42057BA}"/>
              </a:ext>
            </a:extLst>
          </p:cNvPr>
          <p:cNvSpPr txBox="1">
            <a:spLocks noChangeArrowheads="1"/>
          </p:cNvSpPr>
          <p:nvPr/>
        </p:nvSpPr>
        <p:spPr bwMode="auto">
          <a:xfrm>
            <a:off x="551384" y="1052515"/>
            <a:ext cx="11233248"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What is private information?</a:t>
            </a:r>
          </a:p>
          <a:p>
            <a:pPr eaLnBrk="1" hangingPunct="1">
              <a:spcBef>
                <a:spcPct val="0"/>
              </a:spcBef>
              <a:buClrTx/>
              <a:buFontTx/>
              <a:buNone/>
            </a:pPr>
            <a:endParaRPr lang="en-GB" altLang="en-US" sz="1400" dirty="0"/>
          </a:p>
          <a:p>
            <a:pPr>
              <a:buNone/>
              <a:defRPr/>
            </a:pPr>
            <a:r>
              <a:rPr lang="en-GB" sz="2000" dirty="0"/>
              <a:t>RIPA Code of Practice para 3.3 states that private information:</a:t>
            </a:r>
          </a:p>
          <a:p>
            <a:pPr>
              <a:buNone/>
              <a:defRPr/>
            </a:pPr>
            <a:r>
              <a:rPr lang="en-GB" sz="2000" dirty="0"/>
              <a:t>“includes </a:t>
            </a:r>
            <a:r>
              <a:rPr lang="en-GB" sz="2000" b="1" i="1" dirty="0"/>
              <a:t>any information </a:t>
            </a:r>
            <a:r>
              <a:rPr lang="en-GB" sz="2000" dirty="0"/>
              <a:t>relating to a person’s </a:t>
            </a:r>
            <a:r>
              <a:rPr lang="en-GB" sz="2000" b="1" i="1" dirty="0"/>
              <a:t>private or family life</a:t>
            </a:r>
            <a:r>
              <a:rPr lang="en-GB" sz="2000" dirty="0"/>
              <a:t>. As a result, private information is capable of including any aspect of a person’s private or personal </a:t>
            </a:r>
            <a:r>
              <a:rPr lang="en-GB" sz="2000" b="1" i="1" dirty="0"/>
              <a:t>relationship with others</a:t>
            </a:r>
            <a:r>
              <a:rPr lang="en-GB" sz="2000" dirty="0"/>
              <a:t>, such as </a:t>
            </a:r>
            <a:r>
              <a:rPr lang="en-GB" sz="2000" b="1" i="1" dirty="0"/>
              <a:t>family</a:t>
            </a:r>
            <a:r>
              <a:rPr lang="en-GB" sz="2000" dirty="0"/>
              <a:t> and </a:t>
            </a:r>
            <a:r>
              <a:rPr lang="en-GB" sz="2000" b="1" i="1" dirty="0"/>
              <a:t>professional or business </a:t>
            </a:r>
            <a:r>
              <a:rPr lang="en-GB" sz="2000" dirty="0"/>
              <a:t>relationships.” </a:t>
            </a:r>
          </a:p>
          <a:p>
            <a:pPr>
              <a:buNone/>
              <a:defRPr/>
            </a:pPr>
            <a:endParaRPr lang="en-GB" sz="2000" dirty="0"/>
          </a:p>
          <a:p>
            <a:pPr>
              <a:buNone/>
              <a:defRPr/>
            </a:pPr>
            <a:endParaRPr lang="en-GB" sz="2000" dirty="0"/>
          </a:p>
          <a:p>
            <a:pPr>
              <a:buNone/>
              <a:defRPr/>
            </a:pPr>
            <a:r>
              <a:rPr lang="en-GB" sz="2000" dirty="0"/>
              <a:t>Para 3.6: </a:t>
            </a:r>
          </a:p>
          <a:p>
            <a:pPr>
              <a:buNone/>
              <a:defRPr/>
            </a:pPr>
            <a:r>
              <a:rPr lang="en-GB" sz="2000" dirty="0"/>
              <a:t>“Private information may include </a:t>
            </a:r>
            <a:r>
              <a:rPr lang="en-GB" sz="2000" b="1" i="1" dirty="0"/>
              <a:t>personal data</a:t>
            </a:r>
            <a:r>
              <a:rPr lang="en-GB" sz="2000" dirty="0"/>
              <a:t>, such as </a:t>
            </a:r>
            <a:r>
              <a:rPr lang="en-GB" sz="2000" b="1" i="1" dirty="0"/>
              <a:t>names, telephone numbers and address details</a:t>
            </a:r>
            <a:r>
              <a:rPr lang="en-GB" sz="2000" dirty="0"/>
              <a:t>. Where such information is acquired by means of covert surveillance of a person having a reasonable expectation of privacy, a directed surveillance authorisation is appropriate.</a:t>
            </a:r>
          </a:p>
        </p:txBody>
      </p:sp>
      <p:sp>
        <p:nvSpPr>
          <p:cNvPr id="8195" name="Title 1">
            <a:extLst>
              <a:ext uri="{FF2B5EF4-FFF2-40B4-BE49-F238E27FC236}">
                <a16:creationId xmlns:a16="http://schemas.microsoft.com/office/drawing/2014/main" id="{F1DE9469-6965-4E48-9738-8161C4DCDAE1}"/>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extLst>
      <p:ext uri="{BB962C8B-B14F-4D97-AF65-F5344CB8AC3E}">
        <p14:creationId xmlns:p14="http://schemas.microsoft.com/office/powerpoint/2010/main" val="27624982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7">
            <a:extLst>
              <a:ext uri="{FF2B5EF4-FFF2-40B4-BE49-F238E27FC236}">
                <a16:creationId xmlns:a16="http://schemas.microsoft.com/office/drawing/2014/main" id="{DDE7CB4B-CDE3-446B-B0F4-60C380C12AED}"/>
              </a:ext>
            </a:extLst>
          </p:cNvPr>
          <p:cNvSpPr txBox="1">
            <a:spLocks noChangeArrowheads="1"/>
          </p:cNvSpPr>
          <p:nvPr/>
        </p:nvSpPr>
        <p:spPr bwMode="auto">
          <a:xfrm>
            <a:off x="623392" y="1268760"/>
            <a:ext cx="10657184"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914400" indent="-45720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Directed or intrusive?</a:t>
            </a:r>
          </a:p>
          <a:p>
            <a:pPr eaLnBrk="1" hangingPunct="1">
              <a:spcBef>
                <a:spcPct val="0"/>
              </a:spcBef>
              <a:buClrTx/>
              <a:buFontTx/>
              <a:buNone/>
            </a:pPr>
            <a:endParaRPr lang="en-GB" altLang="en-US" sz="1400" dirty="0"/>
          </a:p>
          <a:p>
            <a:pPr lvl="1" eaLnBrk="1" hangingPunct="1">
              <a:spcBef>
                <a:spcPct val="0"/>
              </a:spcBef>
              <a:buClrTx/>
              <a:buFont typeface="Calibri" panose="020F0502020204030204" pitchFamily="34" charset="0"/>
              <a:buAutoNum type="arabicPeriod"/>
            </a:pPr>
            <a:r>
              <a:rPr lang="en-GB" altLang="en-US" sz="2400" dirty="0"/>
              <a:t>Tracking device on a car</a:t>
            </a:r>
          </a:p>
          <a:p>
            <a:pPr lvl="1" eaLnBrk="1" hangingPunct="1">
              <a:spcBef>
                <a:spcPct val="0"/>
              </a:spcBef>
              <a:buClrTx/>
              <a:buFont typeface="Calibri" panose="020F0502020204030204" pitchFamily="34" charset="0"/>
              <a:buAutoNum type="arabicPeriod"/>
            </a:pPr>
            <a:endParaRPr lang="en-GB" altLang="en-US" sz="1600" dirty="0"/>
          </a:p>
          <a:p>
            <a:pPr lvl="1" eaLnBrk="1" hangingPunct="1">
              <a:spcBef>
                <a:spcPct val="0"/>
              </a:spcBef>
              <a:buClrTx/>
              <a:buFont typeface="Calibri" panose="020F0502020204030204" pitchFamily="34" charset="0"/>
              <a:buAutoNum type="arabicPeriod"/>
            </a:pPr>
            <a:r>
              <a:rPr lang="en-GB" altLang="en-US" sz="2400" dirty="0"/>
              <a:t>Listening device in a hotel reception</a:t>
            </a:r>
          </a:p>
          <a:p>
            <a:pPr lvl="1" eaLnBrk="1" hangingPunct="1">
              <a:spcBef>
                <a:spcPct val="0"/>
              </a:spcBef>
              <a:buClrTx/>
              <a:buFont typeface="Calibri" panose="020F0502020204030204" pitchFamily="34" charset="0"/>
              <a:buAutoNum type="arabicPeriod"/>
            </a:pPr>
            <a:endParaRPr lang="en-GB" altLang="en-US" sz="1600" dirty="0"/>
          </a:p>
          <a:p>
            <a:pPr lvl="1" eaLnBrk="1" hangingPunct="1">
              <a:spcBef>
                <a:spcPct val="0"/>
              </a:spcBef>
              <a:buClrTx/>
              <a:buFont typeface="Calibri" panose="020F0502020204030204" pitchFamily="34" charset="0"/>
              <a:buAutoNum type="arabicPeriod"/>
            </a:pPr>
            <a:r>
              <a:rPr lang="en-GB" altLang="en-US" sz="2400" dirty="0"/>
              <a:t>Recording a specific person giving their details to a shop assistant</a:t>
            </a:r>
          </a:p>
          <a:p>
            <a:pPr lvl="1" eaLnBrk="1" hangingPunct="1">
              <a:spcBef>
                <a:spcPct val="0"/>
              </a:spcBef>
              <a:buClrTx/>
              <a:buFont typeface="Calibri" panose="020F0502020204030204" pitchFamily="34" charset="0"/>
              <a:buAutoNum type="arabicPeriod"/>
            </a:pPr>
            <a:endParaRPr lang="en-GB" altLang="en-US" sz="1600" dirty="0"/>
          </a:p>
          <a:p>
            <a:pPr lvl="1" eaLnBrk="1" hangingPunct="1">
              <a:spcBef>
                <a:spcPct val="0"/>
              </a:spcBef>
              <a:buClrTx/>
              <a:buFont typeface="Calibri" panose="020F0502020204030204" pitchFamily="34" charset="0"/>
              <a:buAutoNum type="arabicPeriod"/>
            </a:pPr>
            <a:r>
              <a:rPr lang="en-GB" altLang="en-US" sz="2400" dirty="0"/>
              <a:t>Observation post outside a house</a:t>
            </a:r>
          </a:p>
          <a:p>
            <a:pPr lvl="1" eaLnBrk="1" hangingPunct="1">
              <a:spcBef>
                <a:spcPct val="0"/>
              </a:spcBef>
              <a:buClrTx/>
              <a:buFont typeface="Calibri" panose="020F0502020204030204" pitchFamily="34" charset="0"/>
              <a:buAutoNum type="arabicPeriod"/>
            </a:pPr>
            <a:endParaRPr lang="en-GB" altLang="en-US" sz="1600" dirty="0"/>
          </a:p>
          <a:p>
            <a:pPr lvl="1" eaLnBrk="1" hangingPunct="1">
              <a:spcBef>
                <a:spcPct val="0"/>
              </a:spcBef>
              <a:buClrTx/>
              <a:buFont typeface="Calibri" panose="020F0502020204030204" pitchFamily="34" charset="0"/>
              <a:buAutoNum type="arabicPeriod"/>
            </a:pPr>
            <a:r>
              <a:rPr lang="en-GB" altLang="en-US" sz="2400" dirty="0"/>
              <a:t>Public waiting area in a Magistrates’ Court</a:t>
            </a:r>
          </a:p>
        </p:txBody>
      </p:sp>
      <p:sp>
        <p:nvSpPr>
          <p:cNvPr id="9219" name="Title 1">
            <a:extLst>
              <a:ext uri="{FF2B5EF4-FFF2-40B4-BE49-F238E27FC236}">
                <a16:creationId xmlns:a16="http://schemas.microsoft.com/office/drawing/2014/main" id="{5B5F5427-9BD2-45CC-9408-6117C78579FF}"/>
              </a:ext>
            </a:extLst>
          </p:cNvPr>
          <p:cNvSpPr>
            <a:spLocks noGrp="1"/>
          </p:cNvSpPr>
          <p:nvPr>
            <p:ph type="title"/>
          </p:nvPr>
        </p:nvSpPr>
        <p:spPr>
          <a:xfrm>
            <a:off x="1991544" y="260648"/>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
            <a:extLst>
              <a:ext uri="{FF2B5EF4-FFF2-40B4-BE49-F238E27FC236}">
                <a16:creationId xmlns:a16="http://schemas.microsoft.com/office/drawing/2014/main" id="{47313634-E183-49FB-B763-0BF2EC3A6D10}"/>
              </a:ext>
            </a:extLst>
          </p:cNvPr>
          <p:cNvSpPr txBox="1">
            <a:spLocks noChangeArrowheads="1"/>
          </p:cNvSpPr>
          <p:nvPr/>
        </p:nvSpPr>
        <p:spPr bwMode="auto">
          <a:xfrm>
            <a:off x="551384" y="1052514"/>
            <a:ext cx="9648304"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Collateral intrusion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 There will always be the possibility of some collateral 	intrusion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 Will information obtained intrude on privacy of an 	individual not subject to surveillance?</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 How will it be minimised?</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 Is it acceptable?</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 Is it proportionate?</a:t>
            </a:r>
          </a:p>
        </p:txBody>
      </p:sp>
      <p:sp>
        <p:nvSpPr>
          <p:cNvPr id="12291" name="Title 1">
            <a:extLst>
              <a:ext uri="{FF2B5EF4-FFF2-40B4-BE49-F238E27FC236}">
                <a16:creationId xmlns:a16="http://schemas.microsoft.com/office/drawing/2014/main" id="{0A2D2F31-1C46-4495-B36D-C7D226A64A07}"/>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a:extLst>
              <a:ext uri="{FF2B5EF4-FFF2-40B4-BE49-F238E27FC236}">
                <a16:creationId xmlns:a16="http://schemas.microsoft.com/office/drawing/2014/main" id="{1E9399C5-7D1E-454B-BADD-29A713F7D442}"/>
              </a:ext>
            </a:extLst>
          </p:cNvPr>
          <p:cNvSpPr txBox="1">
            <a:spLocks noChangeArrowheads="1"/>
          </p:cNvSpPr>
          <p:nvPr/>
        </p:nvSpPr>
        <p:spPr bwMode="auto">
          <a:xfrm>
            <a:off x="623392" y="1196752"/>
            <a:ext cx="1101722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Authorisation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Covert directed surveillance with a risk of obtaining private information that is part of an investigation and not an immediate response to events cannot be carried out without prior RIPA authorisation (i.e. MMO MEOs cannot carry out this type of surveillance)</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Covert directed surveillance that is not part of a specific operation or investigation cannot be authorised at all (i.e. no public authority can do this)</a:t>
            </a:r>
          </a:p>
        </p:txBody>
      </p:sp>
      <p:sp>
        <p:nvSpPr>
          <p:cNvPr id="13315" name="Title 1">
            <a:extLst>
              <a:ext uri="{FF2B5EF4-FFF2-40B4-BE49-F238E27FC236}">
                <a16:creationId xmlns:a16="http://schemas.microsoft.com/office/drawing/2014/main" id="{DABEE707-83A3-4EE0-9DC4-C880489137FC}"/>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7">
            <a:extLst>
              <a:ext uri="{FF2B5EF4-FFF2-40B4-BE49-F238E27FC236}">
                <a16:creationId xmlns:a16="http://schemas.microsoft.com/office/drawing/2014/main" id="{E27610D9-37C2-40DB-93E7-BA32DC26AE3E}"/>
              </a:ext>
            </a:extLst>
          </p:cNvPr>
          <p:cNvSpPr txBox="1">
            <a:spLocks noChangeArrowheads="1"/>
          </p:cNvSpPr>
          <p:nvPr/>
        </p:nvSpPr>
        <p:spPr bwMode="auto">
          <a:xfrm>
            <a:off x="551384" y="1052514"/>
            <a:ext cx="1137726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Authorisation</a:t>
            </a:r>
          </a:p>
          <a:p>
            <a:pPr eaLnBrk="1" hangingPunct="1">
              <a:spcBef>
                <a:spcPct val="0"/>
              </a:spcBef>
              <a:buClrTx/>
              <a:buFontTx/>
              <a:buNone/>
            </a:pPr>
            <a:endParaRPr lang="en-GB" altLang="en-US" sz="1200" dirty="0"/>
          </a:p>
          <a:p>
            <a:pPr eaLnBrk="1" hangingPunct="1">
              <a:spcBef>
                <a:spcPct val="0"/>
              </a:spcBef>
              <a:buClrTx/>
              <a:buFontTx/>
              <a:buNone/>
            </a:pPr>
            <a:r>
              <a:rPr lang="en-GB" altLang="en-US" dirty="0"/>
              <a:t>	Covert directed surveillance can only be carried out by MMO MEOs if:</a:t>
            </a:r>
          </a:p>
          <a:p>
            <a:pPr eaLnBrk="1" hangingPunct="1">
              <a:spcBef>
                <a:spcPct val="0"/>
              </a:spcBef>
              <a:buClrTx/>
              <a:buFontTx/>
              <a:buNone/>
            </a:pPr>
            <a:endParaRPr lang="en-GB" altLang="en-US" sz="400" dirty="0"/>
          </a:p>
          <a:p>
            <a:pPr eaLnBrk="1" hangingPunct="1">
              <a:spcBef>
                <a:spcPct val="0"/>
              </a:spcBef>
              <a:buClrTx/>
              <a:buFontTx/>
              <a:buNone/>
            </a:pPr>
            <a:r>
              <a:rPr lang="en-GB" altLang="en-US" sz="2200" dirty="0"/>
              <a:t>		- it is an immediate response to events or 				circumstances which by their very nature could not have been foreseen</a:t>
            </a:r>
          </a:p>
          <a:p>
            <a:pPr eaLnBrk="1" hangingPunct="1">
              <a:spcBef>
                <a:spcPct val="0"/>
              </a:spcBef>
              <a:buClrTx/>
              <a:buFontTx/>
              <a:buNone/>
            </a:pPr>
            <a:endParaRPr lang="en-GB" altLang="en-US" sz="400" dirty="0"/>
          </a:p>
          <a:p>
            <a:pPr eaLnBrk="1" hangingPunct="1">
              <a:spcBef>
                <a:spcPct val="0"/>
              </a:spcBef>
              <a:buClrTx/>
              <a:buFontTx/>
              <a:buNone/>
            </a:pPr>
            <a:r>
              <a:rPr lang="en-GB" altLang="en-US" dirty="0"/>
              <a:t>			</a:t>
            </a:r>
            <a:r>
              <a:rPr lang="en-GB" altLang="en-US" sz="2000" i="1" dirty="0"/>
              <a:t>or</a:t>
            </a:r>
          </a:p>
          <a:p>
            <a:pPr eaLnBrk="1" hangingPunct="1">
              <a:spcBef>
                <a:spcPct val="0"/>
              </a:spcBef>
              <a:buClrTx/>
              <a:buFontTx/>
              <a:buNone/>
            </a:pPr>
            <a:endParaRPr lang="en-GB" altLang="en-US" sz="400" dirty="0"/>
          </a:p>
          <a:p>
            <a:pPr eaLnBrk="1" hangingPunct="1">
              <a:spcBef>
                <a:spcPct val="0"/>
              </a:spcBef>
              <a:buClrTx/>
              <a:buFontTx/>
              <a:buNone/>
            </a:pPr>
            <a:r>
              <a:rPr lang="en-GB" altLang="en-US" sz="2200" dirty="0"/>
              <a:t>		- there is absolutely no likelihood that any private information about anyone 	will be obtained (highly unlikely that no private information about anyone will ever 	be obtained)</a:t>
            </a:r>
          </a:p>
          <a:p>
            <a:pPr eaLnBrk="1" hangingPunct="1">
              <a:spcBef>
                <a:spcPct val="0"/>
              </a:spcBef>
              <a:buClrTx/>
              <a:buFontTx/>
              <a:buNone/>
            </a:pPr>
            <a:endParaRPr lang="en-GB" altLang="en-US" sz="1000" dirty="0"/>
          </a:p>
          <a:p>
            <a:pPr eaLnBrk="1" hangingPunct="1">
              <a:spcBef>
                <a:spcPct val="0"/>
              </a:spcBef>
              <a:buClrTx/>
              <a:buFontTx/>
              <a:buNone/>
            </a:pPr>
            <a:r>
              <a:rPr lang="en-GB" altLang="en-US" dirty="0"/>
              <a:t>	If unsure, use Directed Surveillance Flowchart</a:t>
            </a:r>
          </a:p>
          <a:p>
            <a:pPr eaLnBrk="1" hangingPunct="1">
              <a:spcBef>
                <a:spcPct val="0"/>
              </a:spcBef>
              <a:buClrTx/>
              <a:buFontTx/>
              <a:buNone/>
            </a:pPr>
            <a:endParaRPr lang="en-GB" altLang="en-US" dirty="0"/>
          </a:p>
          <a:p>
            <a:pPr eaLnBrk="1" hangingPunct="1">
              <a:spcBef>
                <a:spcPct val="0"/>
              </a:spcBef>
              <a:buClrTx/>
              <a:buFontTx/>
              <a:buNone/>
            </a:pPr>
            <a:r>
              <a:rPr lang="en-GB" altLang="en-US" dirty="0"/>
              <a:t>	Approval must be granted before any surveillance is carried out</a:t>
            </a:r>
          </a:p>
        </p:txBody>
      </p:sp>
      <p:sp>
        <p:nvSpPr>
          <p:cNvPr id="14339" name="Title 1">
            <a:extLst>
              <a:ext uri="{FF2B5EF4-FFF2-40B4-BE49-F238E27FC236}">
                <a16:creationId xmlns:a16="http://schemas.microsoft.com/office/drawing/2014/main" id="{63840ED0-0990-4DB3-9B8A-BAE6A6AE576A}"/>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a:extLst>
              <a:ext uri="{FF2B5EF4-FFF2-40B4-BE49-F238E27FC236}">
                <a16:creationId xmlns:a16="http://schemas.microsoft.com/office/drawing/2014/main" id="{741C9453-0B4D-4388-BA04-440E25F9F3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400" y="1450621"/>
            <a:ext cx="7561263"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Placeholder 2">
            <a:extLst>
              <a:ext uri="{FF2B5EF4-FFF2-40B4-BE49-F238E27FC236}">
                <a16:creationId xmlns:a16="http://schemas.microsoft.com/office/drawing/2014/main" id="{9FBB697F-BA34-4D64-A61E-2F7920A01CFD}"/>
              </a:ext>
            </a:extLst>
          </p:cNvPr>
          <p:cNvSpPr>
            <a:spLocks noGrp="1"/>
          </p:cNvSpPr>
          <p:nvPr>
            <p:ph type="body" sz="quarter" idx="10"/>
          </p:nvPr>
        </p:nvSpPr>
        <p:spPr>
          <a:xfrm>
            <a:off x="1379117" y="1398421"/>
            <a:ext cx="5903913" cy="3817938"/>
          </a:xfrm>
        </p:spPr>
        <p:txBody>
          <a:bodyPr/>
          <a:lstStyle/>
          <a:p>
            <a:pPr marL="0" indent="0">
              <a:buNone/>
            </a:pPr>
            <a:r>
              <a:rPr lang="en-GB" altLang="en-US" sz="4800" b="1" dirty="0"/>
              <a:t>J</a:t>
            </a:r>
            <a:r>
              <a:rPr lang="en-GB" altLang="en-US" sz="3600" dirty="0"/>
              <a:t>ustified  </a:t>
            </a:r>
          </a:p>
          <a:p>
            <a:pPr marL="0" indent="0">
              <a:buNone/>
            </a:pPr>
            <a:r>
              <a:rPr lang="en-GB" altLang="en-US" sz="4800" b="1" dirty="0"/>
              <a:t>A</a:t>
            </a:r>
            <a:r>
              <a:rPr lang="en-GB" altLang="en-US" sz="3600" dirty="0"/>
              <a:t>uthorised</a:t>
            </a:r>
          </a:p>
          <a:p>
            <a:pPr marL="0" indent="0">
              <a:buNone/>
            </a:pPr>
            <a:r>
              <a:rPr lang="en-GB" altLang="en-US" sz="4800" b="1" dirty="0"/>
              <a:t>P</a:t>
            </a:r>
            <a:r>
              <a:rPr lang="en-GB" altLang="en-US" sz="3600" dirty="0"/>
              <a:t>roportionate</a:t>
            </a:r>
          </a:p>
          <a:p>
            <a:pPr marL="0" indent="0">
              <a:buNone/>
            </a:pPr>
            <a:r>
              <a:rPr lang="en-GB" altLang="en-US" sz="4800" b="1" dirty="0"/>
              <a:t>A</a:t>
            </a:r>
            <a:r>
              <a:rPr lang="en-GB" altLang="en-US" sz="3600" dirty="0"/>
              <a:t>uditable</a:t>
            </a:r>
          </a:p>
          <a:p>
            <a:pPr marL="0" indent="0">
              <a:buNone/>
            </a:pPr>
            <a:r>
              <a:rPr lang="en-GB" altLang="en-US" sz="4800" b="1" dirty="0"/>
              <a:t>N</a:t>
            </a:r>
            <a:r>
              <a:rPr lang="en-GB" altLang="en-US" sz="3600" dirty="0"/>
              <a:t>ecessary </a:t>
            </a:r>
          </a:p>
          <a:p>
            <a:pPr marL="0" indent="0">
              <a:buNone/>
            </a:pPr>
            <a:endParaRPr lang="en-GB" altLang="en-US" sz="3600" dirty="0"/>
          </a:p>
        </p:txBody>
      </p:sp>
      <p:sp>
        <p:nvSpPr>
          <p:cNvPr id="13317" name="TextBox 1">
            <a:extLst>
              <a:ext uri="{FF2B5EF4-FFF2-40B4-BE49-F238E27FC236}">
                <a16:creationId xmlns:a16="http://schemas.microsoft.com/office/drawing/2014/main" id="{39501BFF-A8BC-4988-84B4-F45082654A27}"/>
              </a:ext>
            </a:extLst>
          </p:cNvPr>
          <p:cNvSpPr txBox="1">
            <a:spLocks noChangeArrowheads="1"/>
          </p:cNvSpPr>
          <p:nvPr/>
        </p:nvSpPr>
        <p:spPr bwMode="auto">
          <a:xfrm>
            <a:off x="8400629" y="2780928"/>
            <a:ext cx="33123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dirty="0"/>
              <a:t>Failure to comply can have serious implications for the MMO</a:t>
            </a:r>
          </a:p>
        </p:txBody>
      </p:sp>
      <p:sp>
        <p:nvSpPr>
          <p:cNvPr id="7" name="Title 1">
            <a:extLst>
              <a:ext uri="{FF2B5EF4-FFF2-40B4-BE49-F238E27FC236}">
                <a16:creationId xmlns:a16="http://schemas.microsoft.com/office/drawing/2014/main" id="{AAA7493B-63B7-4308-83C9-ABEB0A8FF1E2}"/>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solidFill>
                <a:srgbClr val="00B050"/>
              </a:solidFill>
            </a:endParaRPr>
          </a:p>
        </p:txBody>
      </p:sp>
      <p:sp>
        <p:nvSpPr>
          <p:cNvPr id="3" name="TextBox 2">
            <a:extLst>
              <a:ext uri="{FF2B5EF4-FFF2-40B4-BE49-F238E27FC236}">
                <a16:creationId xmlns:a16="http://schemas.microsoft.com/office/drawing/2014/main" id="{C7F7299F-67C1-4C82-8D4E-A108607173AF}"/>
              </a:ext>
            </a:extLst>
          </p:cNvPr>
          <p:cNvSpPr txBox="1"/>
          <p:nvPr/>
        </p:nvSpPr>
        <p:spPr>
          <a:xfrm>
            <a:off x="479376" y="1022284"/>
            <a:ext cx="8682826" cy="369332"/>
          </a:xfrm>
          <a:prstGeom prst="rect">
            <a:avLst/>
          </a:prstGeom>
          <a:noFill/>
        </p:spPr>
        <p:txBody>
          <a:bodyPr wrap="none" rtlCol="0">
            <a:spAutoFit/>
          </a:bodyPr>
          <a:lstStyle/>
          <a:p>
            <a:r>
              <a:rPr lang="en-GB" dirty="0"/>
              <a:t>To consider an application under RIPA to carry out surveillance, the activity must be: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a:extLst>
              <a:ext uri="{FF2B5EF4-FFF2-40B4-BE49-F238E27FC236}">
                <a16:creationId xmlns:a16="http://schemas.microsoft.com/office/drawing/2014/main" id="{69757901-46CF-4BE1-A2C1-1AF9B42057BA}"/>
              </a:ext>
            </a:extLst>
          </p:cNvPr>
          <p:cNvSpPr txBox="1">
            <a:spLocks noChangeArrowheads="1"/>
          </p:cNvSpPr>
          <p:nvPr/>
        </p:nvSpPr>
        <p:spPr bwMode="auto">
          <a:xfrm>
            <a:off x="839416" y="1052515"/>
            <a:ext cx="525658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When does RIPA not apply?</a:t>
            </a:r>
          </a:p>
          <a:p>
            <a:pPr eaLnBrk="1" hangingPunct="1">
              <a:spcBef>
                <a:spcPct val="0"/>
              </a:spcBef>
              <a:buClrTx/>
              <a:buFontTx/>
              <a:buNone/>
            </a:pPr>
            <a:endParaRPr lang="en-GB" altLang="en-US" sz="1400" dirty="0"/>
          </a:p>
          <a:p>
            <a:pPr marL="342900" indent="-342900">
              <a:buClrTx/>
            </a:pPr>
            <a:r>
              <a:rPr lang="en-GB" altLang="en-US" sz="2000" dirty="0"/>
              <a:t>When surveillance is overt;</a:t>
            </a:r>
          </a:p>
          <a:p>
            <a:pPr marL="342900" indent="-342900">
              <a:buClrTx/>
            </a:pPr>
            <a:r>
              <a:rPr lang="en-GB" altLang="en-US" sz="2000" dirty="0"/>
              <a:t>When you’re conducting general observations as part of your role;</a:t>
            </a:r>
          </a:p>
          <a:p>
            <a:pPr marL="342900" indent="-342900">
              <a:buClrTx/>
            </a:pPr>
            <a:r>
              <a:rPr lang="en-GB" altLang="en-US" sz="2000" dirty="0"/>
              <a:t>When you’re using surveillance as an immediate reaction to events;</a:t>
            </a:r>
          </a:p>
          <a:p>
            <a:pPr marL="342900" indent="-342900">
              <a:buClrTx/>
            </a:pPr>
            <a:r>
              <a:rPr lang="en-GB" altLang="en-US" sz="2000" dirty="0"/>
              <a:t>If you’re unlikely to obtain any private information about a person;</a:t>
            </a:r>
          </a:p>
          <a:p>
            <a:pPr marL="342900" indent="-342900">
              <a:buClrTx/>
            </a:pPr>
            <a:r>
              <a:rPr lang="en-GB" altLang="en-US" sz="2000" dirty="0"/>
              <a:t>It’s not related to a specific target, MMO core function or investigation;</a:t>
            </a:r>
          </a:p>
          <a:p>
            <a:pPr marL="342900" indent="-342900">
              <a:buClrTx/>
            </a:pPr>
            <a:r>
              <a:rPr lang="en-GB" altLang="en-US" sz="2000" dirty="0"/>
              <a:t>CCTV and ANPR may be obtained without authorisation. </a:t>
            </a:r>
          </a:p>
          <a:p>
            <a:pPr>
              <a:buNone/>
              <a:defRPr/>
            </a:pPr>
            <a:endParaRPr lang="en-GB" sz="2000" dirty="0"/>
          </a:p>
        </p:txBody>
      </p:sp>
      <p:sp>
        <p:nvSpPr>
          <p:cNvPr id="8195" name="Title 1">
            <a:extLst>
              <a:ext uri="{FF2B5EF4-FFF2-40B4-BE49-F238E27FC236}">
                <a16:creationId xmlns:a16="http://schemas.microsoft.com/office/drawing/2014/main" id="{F1DE9469-6965-4E48-9738-8161C4DCDAE1}"/>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pic>
        <p:nvPicPr>
          <p:cNvPr id="4" name="Picture 3">
            <a:extLst>
              <a:ext uri="{FF2B5EF4-FFF2-40B4-BE49-F238E27FC236}">
                <a16:creationId xmlns:a16="http://schemas.microsoft.com/office/drawing/2014/main" id="{BF0BC7ED-82F6-4235-ADDC-255762F329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2104" y="1052515"/>
            <a:ext cx="3900487"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934039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a:extLst>
              <a:ext uri="{FF2B5EF4-FFF2-40B4-BE49-F238E27FC236}">
                <a16:creationId xmlns:a16="http://schemas.microsoft.com/office/drawing/2014/main" id="{3D67D8A9-3C78-47C6-B4AF-FFE9F3C05C01}"/>
              </a:ext>
            </a:extLst>
          </p:cNvPr>
          <p:cNvSpPr txBox="1">
            <a:spLocks noChangeArrowheads="1"/>
          </p:cNvSpPr>
          <p:nvPr/>
        </p:nvSpPr>
        <p:spPr bwMode="auto">
          <a:xfrm>
            <a:off x="335360" y="1052513"/>
            <a:ext cx="1058517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Covert Human Intelligence Sources (CHISs)</a:t>
            </a:r>
          </a:p>
          <a:p>
            <a:pPr eaLnBrk="1" hangingPunct="1">
              <a:spcBef>
                <a:spcPct val="0"/>
              </a:spcBef>
              <a:buClrTx/>
              <a:buFontTx/>
              <a:buNone/>
            </a:pPr>
            <a:endParaRPr lang="en-GB" altLang="en-US" sz="1600" dirty="0">
              <a:solidFill>
                <a:srgbClr val="00B050"/>
              </a:solidFill>
            </a:endParaRPr>
          </a:p>
          <a:p>
            <a:pPr eaLnBrk="1" hangingPunct="1">
              <a:spcBef>
                <a:spcPct val="0"/>
              </a:spcBef>
              <a:buClrTx/>
              <a:buFontTx/>
              <a:buNone/>
            </a:pPr>
            <a:r>
              <a:rPr lang="en-GB" altLang="en-US" dirty="0"/>
              <a:t>	</a:t>
            </a:r>
            <a:r>
              <a:rPr lang="en-GB" altLang="en-US" i="1" dirty="0"/>
              <a:t>“A person who establishes or maintains a personal or 	other 	relationship with a person for a covert purpose to obtain 	information or provide access to information for another person, or 	discloses information obtained by use of a relationship.”</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Authority to use CHISs comes from RIPA 2000, which 	MMO is 	listed on the Schedule for as a ‘Relevant Public Authority’, therefore 	we could use CHIS’. </a:t>
            </a:r>
          </a:p>
          <a:p>
            <a:pPr eaLnBrk="1" hangingPunct="1">
              <a:spcBef>
                <a:spcPct val="0"/>
              </a:spcBef>
              <a:buClrTx/>
              <a:buFontTx/>
              <a:buNone/>
            </a:pPr>
            <a:endParaRPr lang="en-GB" altLang="en-US" dirty="0"/>
          </a:p>
          <a:p>
            <a:pPr eaLnBrk="1" hangingPunct="1">
              <a:spcBef>
                <a:spcPct val="0"/>
              </a:spcBef>
              <a:buClrTx/>
              <a:buFontTx/>
              <a:buNone/>
            </a:pPr>
            <a:r>
              <a:rPr lang="en-GB" altLang="en-US" dirty="0"/>
              <a:t>	However, not currently being used due to not having structure and 	expertise in place</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a:t>
            </a:r>
            <a:endParaRPr lang="en-GB" altLang="en-US" dirty="0">
              <a:solidFill>
                <a:srgbClr val="00B050"/>
              </a:solidFill>
            </a:endParaRPr>
          </a:p>
        </p:txBody>
      </p:sp>
      <p:sp>
        <p:nvSpPr>
          <p:cNvPr id="15363" name="Title 1">
            <a:extLst>
              <a:ext uri="{FF2B5EF4-FFF2-40B4-BE49-F238E27FC236}">
                <a16:creationId xmlns:a16="http://schemas.microsoft.com/office/drawing/2014/main" id="{658C4184-8BED-4309-B148-18F04199F1B3}"/>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a:extLst>
              <a:ext uri="{FF2B5EF4-FFF2-40B4-BE49-F238E27FC236}">
                <a16:creationId xmlns:a16="http://schemas.microsoft.com/office/drawing/2014/main" id="{B430B383-89F4-4C09-A9BF-24B75FA0FE01}"/>
              </a:ext>
            </a:extLst>
          </p:cNvPr>
          <p:cNvSpPr txBox="1">
            <a:spLocks noChangeArrowheads="1"/>
          </p:cNvSpPr>
          <p:nvPr/>
        </p:nvSpPr>
        <p:spPr bwMode="auto">
          <a:xfrm>
            <a:off x="479376" y="1052513"/>
            <a:ext cx="10801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Covert Human Intelligence Sources (CHISs)</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Whether or not a person is a CHIS depends on length and nature of relationship, tasking and nature of covert activity</a:t>
            </a:r>
          </a:p>
          <a:p>
            <a:pPr eaLnBrk="1" hangingPunct="1">
              <a:spcBef>
                <a:spcPct val="0"/>
              </a:spcBef>
              <a:buClrTx/>
              <a:buFontTx/>
              <a:buNone/>
            </a:pPr>
            <a:endParaRPr lang="en-GB" altLang="en-US" sz="1400" dirty="0">
              <a:solidFill>
                <a:srgbClr val="00B050"/>
              </a:solidFill>
            </a:endParaRPr>
          </a:p>
          <a:p>
            <a:pPr eaLnBrk="1" hangingPunct="1">
              <a:spcBef>
                <a:spcPct val="0"/>
              </a:spcBef>
              <a:buClrTx/>
              <a:buFontTx/>
              <a:buNone/>
            </a:pPr>
            <a:r>
              <a:rPr lang="en-GB" altLang="en-US" i="1" dirty="0"/>
              <a:t>   Example</a:t>
            </a:r>
          </a:p>
          <a:p>
            <a:pPr eaLnBrk="1" hangingPunct="1">
              <a:spcBef>
                <a:spcPct val="0"/>
              </a:spcBef>
              <a:buClrTx/>
              <a:buFontTx/>
              <a:buNone/>
            </a:pPr>
            <a:endParaRPr lang="en-GB" altLang="en-US" sz="1000" dirty="0">
              <a:solidFill>
                <a:srgbClr val="00B050"/>
              </a:solidFill>
            </a:endParaRPr>
          </a:p>
          <a:p>
            <a:pPr eaLnBrk="1" hangingPunct="1">
              <a:spcBef>
                <a:spcPct val="0"/>
              </a:spcBef>
              <a:buClrTx/>
              <a:buFontTx/>
              <a:buNone/>
            </a:pPr>
            <a:r>
              <a:rPr lang="en-GB" altLang="en-US" dirty="0"/>
              <a:t>Intelligence suggests a local shopkeeper is selling alcohol to under-aged customers. A juvenile is engaged and trained by a public authority and then tasked to attempt a test purchase</a:t>
            </a:r>
          </a:p>
          <a:p>
            <a:pPr eaLnBrk="1" hangingPunct="1">
              <a:spcBef>
                <a:spcPct val="0"/>
              </a:spcBef>
              <a:buClrTx/>
              <a:buFontTx/>
              <a:buNone/>
            </a:pPr>
            <a:endParaRPr lang="en-GB" altLang="en-US" sz="1400" dirty="0"/>
          </a:p>
          <a:p>
            <a:pPr eaLnBrk="1" hangingPunct="1">
              <a:spcBef>
                <a:spcPct val="0"/>
              </a:spcBef>
              <a:buClrTx/>
              <a:buFontTx/>
              <a:buNone/>
            </a:pPr>
            <a:r>
              <a:rPr lang="en-GB" altLang="en-US" sz="2200" i="1" dirty="0"/>
              <a:t>Is this juvenile a CHIS? The juvenile is not a CHIS if they are not establishing a relationship with the shopkeeper from a single test purchase</a:t>
            </a:r>
          </a:p>
        </p:txBody>
      </p:sp>
      <p:sp>
        <p:nvSpPr>
          <p:cNvPr id="16387" name="Title 1">
            <a:extLst>
              <a:ext uri="{FF2B5EF4-FFF2-40B4-BE49-F238E27FC236}">
                <a16:creationId xmlns:a16="http://schemas.microsoft.com/office/drawing/2014/main" id="{E6E010F7-B544-4228-AC7E-2925A5B96D0D}"/>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7">
            <a:extLst>
              <a:ext uri="{FF2B5EF4-FFF2-40B4-BE49-F238E27FC236}">
                <a16:creationId xmlns:a16="http://schemas.microsoft.com/office/drawing/2014/main" id="{C78FF02A-9A16-4A59-9748-A8EBD6E89FF8}"/>
              </a:ext>
            </a:extLst>
          </p:cNvPr>
          <p:cNvSpPr txBox="1">
            <a:spLocks noChangeArrowheads="1"/>
          </p:cNvSpPr>
          <p:nvPr/>
        </p:nvSpPr>
        <p:spPr bwMode="auto">
          <a:xfrm>
            <a:off x="623392" y="1052513"/>
            <a:ext cx="1087320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Human Rights Act 1998</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Article 8 provides that:</a:t>
            </a:r>
          </a:p>
          <a:p>
            <a:pPr eaLnBrk="1" hangingPunct="1">
              <a:spcBef>
                <a:spcPct val="0"/>
              </a:spcBef>
              <a:buClrTx/>
              <a:buFontTx/>
              <a:buNone/>
            </a:pPr>
            <a:endParaRPr lang="en-GB" altLang="en-US" sz="1400" dirty="0"/>
          </a:p>
          <a:p>
            <a:pPr eaLnBrk="1" hangingPunct="1">
              <a:spcBef>
                <a:spcPct val="0"/>
              </a:spcBef>
              <a:buClrTx/>
              <a:buFontTx/>
              <a:buNone/>
            </a:pPr>
            <a:r>
              <a:rPr lang="en-GB" altLang="en-US" sz="2200" dirty="0"/>
              <a:t>	(1) “Everyone has the right to respect for his private and family life, his home and his correspondence</a:t>
            </a:r>
          </a:p>
          <a:p>
            <a:pPr eaLnBrk="1" hangingPunct="1">
              <a:spcBef>
                <a:spcPct val="0"/>
              </a:spcBef>
              <a:buClrTx/>
              <a:buFontTx/>
              <a:buNone/>
            </a:pPr>
            <a:endParaRPr lang="en-GB" altLang="en-US" sz="2200" dirty="0"/>
          </a:p>
          <a:p>
            <a:pPr eaLnBrk="1" hangingPunct="1">
              <a:spcBef>
                <a:spcPct val="0"/>
              </a:spcBef>
              <a:buClrTx/>
              <a:buFontTx/>
              <a:buNone/>
            </a:pPr>
            <a:r>
              <a:rPr lang="en-GB" altLang="en-US" sz="2200" dirty="0"/>
              <a:t>	(2) There shall be no interference by a public authority with the exercise of this right except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 of others”</a:t>
            </a:r>
          </a:p>
        </p:txBody>
      </p:sp>
      <p:sp>
        <p:nvSpPr>
          <p:cNvPr id="10243" name="Title 1">
            <a:extLst>
              <a:ext uri="{FF2B5EF4-FFF2-40B4-BE49-F238E27FC236}">
                <a16:creationId xmlns:a16="http://schemas.microsoft.com/office/drawing/2014/main" id="{6A7E1908-A04C-4380-9CE4-763D22B0B59F}"/>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a:extLst>
              <a:ext uri="{FF2B5EF4-FFF2-40B4-BE49-F238E27FC236}">
                <a16:creationId xmlns:a16="http://schemas.microsoft.com/office/drawing/2014/main" id="{C08176B7-F732-4DE9-B88D-2F5051CF7617}"/>
              </a:ext>
            </a:extLst>
          </p:cNvPr>
          <p:cNvSpPr txBox="1">
            <a:spLocks noChangeArrowheads="1"/>
          </p:cNvSpPr>
          <p:nvPr/>
        </p:nvSpPr>
        <p:spPr bwMode="auto">
          <a:xfrm>
            <a:off x="623392" y="1052514"/>
            <a:ext cx="10873208"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Covert Human Intelligence Sources (CHISs)</a:t>
            </a:r>
          </a:p>
          <a:p>
            <a:pPr eaLnBrk="1" hangingPunct="1">
              <a:spcBef>
                <a:spcPct val="0"/>
              </a:spcBef>
              <a:buClrTx/>
              <a:buFontTx/>
              <a:buNone/>
            </a:pPr>
            <a:endParaRPr lang="en-GB" altLang="en-US" sz="1200" dirty="0">
              <a:solidFill>
                <a:srgbClr val="00B050"/>
              </a:solidFill>
            </a:endParaRPr>
          </a:p>
          <a:p>
            <a:pPr eaLnBrk="1" hangingPunct="1">
              <a:spcBef>
                <a:spcPct val="0"/>
              </a:spcBef>
              <a:buClrTx/>
              <a:buFontTx/>
              <a:buNone/>
            </a:pPr>
            <a:r>
              <a:rPr lang="en-GB" altLang="en-US" dirty="0"/>
              <a:t>   When is a CHIS not a CHIS?:</a:t>
            </a:r>
          </a:p>
          <a:p>
            <a:pPr eaLnBrk="1" hangingPunct="1">
              <a:spcBef>
                <a:spcPct val="0"/>
              </a:spcBef>
              <a:buClrTx/>
              <a:buFontTx/>
              <a:buNone/>
            </a:pPr>
            <a:endParaRPr lang="en-GB" altLang="en-US" sz="1200" dirty="0"/>
          </a:p>
          <a:p>
            <a:pPr eaLnBrk="1" hangingPunct="1">
              <a:spcBef>
                <a:spcPct val="0"/>
              </a:spcBef>
              <a:buClrTx/>
              <a:buFontTx/>
              <a:buNone/>
            </a:pPr>
            <a:r>
              <a:rPr lang="en-GB" altLang="en-US" sz="2200" dirty="0"/>
              <a:t>	- If they are a public volunteer</a:t>
            </a:r>
          </a:p>
          <a:p>
            <a:pPr eaLnBrk="1" hangingPunct="1">
              <a:spcBef>
                <a:spcPct val="0"/>
              </a:spcBef>
              <a:buClrTx/>
              <a:buFontTx/>
              <a:buNone/>
            </a:pPr>
            <a:endParaRPr lang="en-GB" altLang="en-US" sz="800" dirty="0"/>
          </a:p>
          <a:p>
            <a:pPr eaLnBrk="1" hangingPunct="1">
              <a:spcBef>
                <a:spcPct val="0"/>
              </a:spcBef>
              <a:buClrTx/>
              <a:buFontTx/>
              <a:buNone/>
            </a:pPr>
            <a:r>
              <a:rPr lang="en-GB" altLang="en-US" sz="2200" dirty="0"/>
              <a:t>	- If they are working in a professional or statutory capacity</a:t>
            </a:r>
          </a:p>
          <a:p>
            <a:pPr eaLnBrk="1" hangingPunct="1">
              <a:spcBef>
                <a:spcPct val="0"/>
              </a:spcBef>
              <a:buClrTx/>
              <a:buFontTx/>
              <a:buNone/>
            </a:pPr>
            <a:endParaRPr lang="en-GB" altLang="en-US" sz="800" dirty="0"/>
          </a:p>
          <a:p>
            <a:pPr eaLnBrk="1" hangingPunct="1">
              <a:spcBef>
                <a:spcPct val="0"/>
              </a:spcBef>
              <a:buClrTx/>
              <a:buFontTx/>
              <a:buNone/>
            </a:pPr>
            <a:r>
              <a:rPr lang="en-GB" altLang="en-US" sz="2200" dirty="0"/>
              <a:t>	- If no relationships are involved</a:t>
            </a:r>
          </a:p>
          <a:p>
            <a:pPr eaLnBrk="1" hangingPunct="1">
              <a:spcBef>
                <a:spcPct val="0"/>
              </a:spcBef>
              <a:buClrTx/>
              <a:buFontTx/>
              <a:buNone/>
            </a:pPr>
            <a:endParaRPr lang="en-GB" altLang="en-US" sz="800" dirty="0"/>
          </a:p>
          <a:p>
            <a:pPr eaLnBrk="1" hangingPunct="1">
              <a:spcBef>
                <a:spcPct val="0"/>
              </a:spcBef>
              <a:buClrTx/>
              <a:buFontTx/>
              <a:buNone/>
            </a:pPr>
            <a:r>
              <a:rPr lang="en-GB" altLang="en-US" sz="2200" dirty="0"/>
              <a:t>	- If you have not engaged the informant in obtaining information for you</a:t>
            </a:r>
          </a:p>
          <a:p>
            <a:pPr eaLnBrk="1" hangingPunct="1">
              <a:spcBef>
                <a:spcPct val="0"/>
              </a:spcBef>
              <a:buClrTx/>
              <a:buFontTx/>
              <a:buNone/>
            </a:pPr>
            <a:r>
              <a:rPr lang="en-GB" altLang="en-US" sz="2000" i="1" dirty="0"/>
              <a:t>	(i.e. if an informant is providing information to you freely without 	any instruction on your part to do so, they are not a CHIS)</a:t>
            </a:r>
          </a:p>
          <a:p>
            <a:pPr eaLnBrk="1" hangingPunct="1">
              <a:spcBef>
                <a:spcPct val="0"/>
              </a:spcBef>
              <a:buClrTx/>
              <a:buFontTx/>
              <a:buNone/>
            </a:pPr>
            <a:endParaRPr lang="en-GB" altLang="en-US" sz="2000" i="1" dirty="0"/>
          </a:p>
          <a:p>
            <a:pPr eaLnBrk="1" hangingPunct="1">
              <a:spcBef>
                <a:spcPct val="0"/>
              </a:spcBef>
              <a:buClrTx/>
              <a:buFontTx/>
              <a:buNone/>
            </a:pPr>
            <a:r>
              <a:rPr lang="en-GB" altLang="en-US" dirty="0"/>
              <a:t>If unsure whether an informant could be deemed to be a CHIS, use the CHIS Flowchart</a:t>
            </a:r>
          </a:p>
        </p:txBody>
      </p:sp>
      <p:sp>
        <p:nvSpPr>
          <p:cNvPr id="17411" name="Title 1">
            <a:extLst>
              <a:ext uri="{FF2B5EF4-FFF2-40B4-BE49-F238E27FC236}">
                <a16:creationId xmlns:a16="http://schemas.microsoft.com/office/drawing/2014/main" id="{1C48155A-21C1-4143-9E11-A4B071F61D61}"/>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7">
            <a:extLst>
              <a:ext uri="{FF2B5EF4-FFF2-40B4-BE49-F238E27FC236}">
                <a16:creationId xmlns:a16="http://schemas.microsoft.com/office/drawing/2014/main" id="{7481D1F0-7A1B-4787-9E46-BC282F4EEBB4}"/>
              </a:ext>
            </a:extLst>
          </p:cNvPr>
          <p:cNvSpPr txBox="1">
            <a:spLocks noChangeArrowheads="1"/>
          </p:cNvSpPr>
          <p:nvPr/>
        </p:nvSpPr>
        <p:spPr bwMode="auto">
          <a:xfrm>
            <a:off x="623392" y="1052513"/>
            <a:ext cx="1058517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Human Rights Act 1998</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Any interference with Article 8 rights must be justified, 	in that it must:</a:t>
            </a:r>
          </a:p>
          <a:p>
            <a:pPr eaLnBrk="1" hangingPunct="1">
              <a:spcBef>
                <a:spcPct val="0"/>
              </a:spcBef>
              <a:buClrTx/>
              <a:buFontTx/>
              <a:buNone/>
            </a:pPr>
            <a:endParaRPr lang="en-GB" altLang="en-US" sz="1000" dirty="0"/>
          </a:p>
          <a:p>
            <a:pPr eaLnBrk="1" hangingPunct="1">
              <a:spcBef>
                <a:spcPct val="0"/>
              </a:spcBef>
              <a:buClrTx/>
              <a:buFontTx/>
              <a:buNone/>
            </a:pPr>
            <a:r>
              <a:rPr lang="en-GB" altLang="en-US" dirty="0"/>
              <a:t>		- be prescribed by law</a:t>
            </a:r>
          </a:p>
          <a:p>
            <a:pPr eaLnBrk="1" hangingPunct="1">
              <a:spcBef>
                <a:spcPct val="0"/>
              </a:spcBef>
              <a:buClrTx/>
              <a:buFontTx/>
              <a:buNone/>
            </a:pPr>
            <a:endParaRPr lang="en-GB" altLang="en-US" sz="1000" dirty="0"/>
          </a:p>
          <a:p>
            <a:pPr eaLnBrk="1" hangingPunct="1">
              <a:spcBef>
                <a:spcPct val="0"/>
              </a:spcBef>
              <a:buClrTx/>
              <a:buFontTx/>
              <a:buNone/>
            </a:pPr>
            <a:r>
              <a:rPr lang="en-GB" altLang="en-US" dirty="0"/>
              <a:t>		- be legitimate (i.e. it must pursue one of the aims set out in 	Article 8(2))</a:t>
            </a:r>
          </a:p>
          <a:p>
            <a:pPr eaLnBrk="1" hangingPunct="1">
              <a:spcBef>
                <a:spcPct val="0"/>
              </a:spcBef>
              <a:buClrTx/>
              <a:buFontTx/>
              <a:buNone/>
            </a:pPr>
            <a:endParaRPr lang="en-GB" altLang="en-US" sz="1000" dirty="0"/>
          </a:p>
          <a:p>
            <a:pPr eaLnBrk="1" hangingPunct="1">
              <a:spcBef>
                <a:spcPct val="0"/>
              </a:spcBef>
              <a:buClrTx/>
              <a:buFontTx/>
              <a:buNone/>
            </a:pPr>
            <a:r>
              <a:rPr lang="en-GB" altLang="en-US" dirty="0"/>
              <a:t>		- be necessary in a democratic society (i.e. 			necessary and proportionate; central test to any activities carried out 	under RIPA)</a:t>
            </a:r>
          </a:p>
          <a:p>
            <a:pPr eaLnBrk="1" hangingPunct="1">
              <a:spcBef>
                <a:spcPct val="0"/>
              </a:spcBef>
              <a:buClrTx/>
              <a:buFontTx/>
              <a:buNone/>
            </a:pPr>
            <a:endParaRPr lang="en-GB" altLang="en-US" sz="1000" dirty="0"/>
          </a:p>
          <a:p>
            <a:pPr eaLnBrk="1" hangingPunct="1">
              <a:spcBef>
                <a:spcPct val="0"/>
              </a:spcBef>
              <a:buClrTx/>
              <a:buFontTx/>
              <a:buNone/>
            </a:pPr>
            <a:r>
              <a:rPr lang="en-GB" altLang="en-US" dirty="0"/>
              <a:t>		- not be discriminatory</a:t>
            </a:r>
          </a:p>
        </p:txBody>
      </p:sp>
      <p:sp>
        <p:nvSpPr>
          <p:cNvPr id="11267" name="Title 1">
            <a:extLst>
              <a:ext uri="{FF2B5EF4-FFF2-40B4-BE49-F238E27FC236}">
                <a16:creationId xmlns:a16="http://schemas.microsoft.com/office/drawing/2014/main" id="{0E0D7AD5-C8DB-4B2D-8756-CD1DEC1226AA}"/>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a:extLst>
              <a:ext uri="{FF2B5EF4-FFF2-40B4-BE49-F238E27FC236}">
                <a16:creationId xmlns:a16="http://schemas.microsoft.com/office/drawing/2014/main" id="{1E9399C5-7D1E-454B-BADD-29A713F7D442}"/>
              </a:ext>
            </a:extLst>
          </p:cNvPr>
          <p:cNvSpPr txBox="1">
            <a:spLocks noChangeArrowheads="1"/>
          </p:cNvSpPr>
          <p:nvPr/>
        </p:nvSpPr>
        <p:spPr bwMode="auto">
          <a:xfrm>
            <a:off x="623392" y="1196752"/>
            <a:ext cx="11017224" cy="414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Regulation of Investigatory Powers Act (RIPA) 2000</a:t>
            </a:r>
          </a:p>
          <a:p>
            <a:pPr eaLnBrk="1" hangingPunct="1">
              <a:spcBef>
                <a:spcPct val="0"/>
              </a:spcBef>
              <a:buClrTx/>
              <a:buFontTx/>
              <a:buNone/>
            </a:pPr>
            <a:endParaRPr lang="en-GB" altLang="en-US" sz="1400" dirty="0"/>
          </a:p>
          <a:p>
            <a:pPr>
              <a:buNone/>
              <a:defRPr/>
            </a:pPr>
            <a:r>
              <a:rPr lang="en-GB" dirty="0"/>
              <a:t>Enables the lawful interference with Article 8 rights, under certain circumstances. </a:t>
            </a:r>
          </a:p>
          <a:p>
            <a:pPr>
              <a:buNone/>
              <a:defRPr/>
            </a:pPr>
            <a:endParaRPr lang="en-GB" dirty="0"/>
          </a:p>
          <a:p>
            <a:pPr>
              <a:buNone/>
              <a:defRPr/>
            </a:pPr>
            <a:r>
              <a:rPr lang="en-GB" dirty="0"/>
              <a:t>Applies to </a:t>
            </a:r>
            <a:r>
              <a:rPr lang="en-GB" i="1" dirty="0"/>
              <a:t>public bodies </a:t>
            </a:r>
            <a:r>
              <a:rPr lang="en-GB" dirty="0"/>
              <a:t>who wish to conduct </a:t>
            </a:r>
            <a:r>
              <a:rPr lang="en-GB" i="1" dirty="0"/>
              <a:t>covert</a:t>
            </a:r>
            <a:r>
              <a:rPr lang="en-GB" dirty="0"/>
              <a:t> surveillance. </a:t>
            </a:r>
          </a:p>
          <a:p>
            <a:pPr>
              <a:buNone/>
              <a:defRPr/>
            </a:pPr>
            <a:endParaRPr lang="en-GB" dirty="0"/>
          </a:p>
          <a:p>
            <a:pPr>
              <a:buNone/>
              <a:defRPr/>
            </a:pPr>
            <a:r>
              <a:rPr lang="en-GB" dirty="0"/>
              <a:t>Codes of Practice issued by the Home Office. </a:t>
            </a:r>
          </a:p>
          <a:p>
            <a:pPr>
              <a:buNone/>
              <a:defRPr/>
            </a:pPr>
            <a:endParaRPr lang="en-GB" dirty="0"/>
          </a:p>
          <a:p>
            <a:pPr>
              <a:buNone/>
              <a:defRPr/>
            </a:pPr>
            <a:r>
              <a:rPr lang="en-GB" dirty="0"/>
              <a:t>Overseen by the Investigatory Powers Commissioner’s Office (IPCO). </a:t>
            </a:r>
          </a:p>
        </p:txBody>
      </p:sp>
      <p:sp>
        <p:nvSpPr>
          <p:cNvPr id="13315" name="Title 1">
            <a:extLst>
              <a:ext uri="{FF2B5EF4-FFF2-40B4-BE49-F238E27FC236}">
                <a16:creationId xmlns:a16="http://schemas.microsoft.com/office/drawing/2014/main" id="{DABEE707-83A3-4EE0-9DC4-C880489137FC}"/>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extLst>
      <p:ext uri="{BB962C8B-B14F-4D97-AF65-F5344CB8AC3E}">
        <p14:creationId xmlns:p14="http://schemas.microsoft.com/office/powerpoint/2010/main" val="14408342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a:extLst>
              <a:ext uri="{FF2B5EF4-FFF2-40B4-BE49-F238E27FC236}">
                <a16:creationId xmlns:a16="http://schemas.microsoft.com/office/drawing/2014/main" id="{D63BA61E-415C-4B94-8EEE-943B94C967E6}"/>
              </a:ext>
            </a:extLst>
          </p:cNvPr>
          <p:cNvSpPr txBox="1">
            <a:spLocks noChangeArrowheads="1"/>
          </p:cNvSpPr>
          <p:nvPr/>
        </p:nvSpPr>
        <p:spPr bwMode="auto">
          <a:xfrm>
            <a:off x="551384" y="1124744"/>
            <a:ext cx="993633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Regulates five investigative procedures:</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 Interception of communications</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 Acquisition and disclosure of data relating to communications</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 </a:t>
            </a:r>
            <a:r>
              <a:rPr lang="en-GB" altLang="en-US" b="1" dirty="0"/>
              <a:t>Carrying out of surveillance</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a:t>
            </a:r>
            <a:r>
              <a:rPr lang="en-GB" altLang="en-US" b="1" dirty="0"/>
              <a:t>- Use of Covert Human Intelligence Sources (CHISs</a:t>
            </a:r>
            <a:r>
              <a:rPr lang="en-GB" altLang="en-US" dirty="0"/>
              <a:t>)</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 Acquisition of means by which electronic data protected by 	encryption or passwords may be decrypted or accessed</a:t>
            </a:r>
          </a:p>
        </p:txBody>
      </p:sp>
      <p:sp>
        <p:nvSpPr>
          <p:cNvPr id="4099" name="Title 1">
            <a:extLst>
              <a:ext uri="{FF2B5EF4-FFF2-40B4-BE49-F238E27FC236}">
                <a16:creationId xmlns:a16="http://schemas.microsoft.com/office/drawing/2014/main" id="{3ED0AD68-819F-412B-99C4-7771D0C1DBAC}"/>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solidFill>
                <a:srgbClr val="00B050"/>
              </a:solidFill>
            </a:endParaRP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a:extLst>
              <a:ext uri="{FF2B5EF4-FFF2-40B4-BE49-F238E27FC236}">
                <a16:creationId xmlns:a16="http://schemas.microsoft.com/office/drawing/2014/main" id="{9D6D11CD-AD0D-4E78-995C-4765453575D9}"/>
              </a:ext>
            </a:extLst>
          </p:cNvPr>
          <p:cNvSpPr txBox="1">
            <a:spLocks noChangeArrowheads="1"/>
          </p:cNvSpPr>
          <p:nvPr/>
        </p:nvSpPr>
        <p:spPr bwMode="auto">
          <a:xfrm>
            <a:off x="911424" y="1124744"/>
            <a:ext cx="1072919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Surveillance</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What is surveillance?</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“monitoring, observing or listening to persons, their movements, 	their conversations or their other activities or communications”</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“recording anything monitored, observed or listened to”</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“by or with the assistance of a surveillance device”</a:t>
            </a:r>
          </a:p>
          <a:p>
            <a:pPr eaLnBrk="1" hangingPunct="1">
              <a:spcBef>
                <a:spcPct val="0"/>
              </a:spcBef>
              <a:buClrTx/>
              <a:buFontTx/>
              <a:buNone/>
            </a:pPr>
            <a:endParaRPr lang="en-GB" altLang="en-US" dirty="0"/>
          </a:p>
          <a:p>
            <a:pPr eaLnBrk="1" hangingPunct="1">
              <a:spcBef>
                <a:spcPct val="0"/>
              </a:spcBef>
              <a:buClrTx/>
              <a:buFontTx/>
              <a:buNone/>
            </a:pPr>
            <a:endParaRPr lang="en-GB" altLang="en-US" dirty="0"/>
          </a:p>
        </p:txBody>
      </p:sp>
      <p:sp>
        <p:nvSpPr>
          <p:cNvPr id="5123" name="Title 1">
            <a:extLst>
              <a:ext uri="{FF2B5EF4-FFF2-40B4-BE49-F238E27FC236}">
                <a16:creationId xmlns:a16="http://schemas.microsoft.com/office/drawing/2014/main" id="{0A5667A1-D323-4751-BE68-ADBC5C09A949}"/>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B6E8-8C4D-4A76-8AC3-745C6FB27381}"/>
              </a:ext>
            </a:extLst>
          </p:cNvPr>
          <p:cNvSpPr>
            <a:spLocks noGrp="1"/>
          </p:cNvSpPr>
          <p:nvPr>
            <p:ph type="title"/>
          </p:nvPr>
        </p:nvSpPr>
        <p:spPr>
          <a:xfrm>
            <a:off x="550863" y="1065247"/>
            <a:ext cx="5198868" cy="473960"/>
          </a:xfrm>
        </p:spPr>
        <p:txBody>
          <a:bodyPr>
            <a:normAutofit fontScale="90000"/>
          </a:bodyPr>
          <a:lstStyle/>
          <a:p>
            <a:r>
              <a:rPr lang="en-GB" altLang="en-US" b="1" dirty="0">
                <a:solidFill>
                  <a:srgbClr val="00B050"/>
                </a:solidFill>
              </a:rPr>
              <a:t>Types of Surveillance</a:t>
            </a:r>
          </a:p>
        </p:txBody>
      </p:sp>
      <p:pic>
        <p:nvPicPr>
          <p:cNvPr id="4" name="Picture 3">
            <a:extLst>
              <a:ext uri="{FF2B5EF4-FFF2-40B4-BE49-F238E27FC236}">
                <a16:creationId xmlns:a16="http://schemas.microsoft.com/office/drawing/2014/main" id="{B29D3851-72AA-4500-9217-00AE9CE707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1833366"/>
            <a:ext cx="1886546" cy="172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DE69864-87DA-4F72-8432-55FE292540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8558" y="4203051"/>
            <a:ext cx="2638145" cy="142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5525FF8-C002-49E2-B26C-B38D93E5CA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3015" y="4293636"/>
            <a:ext cx="2180447" cy="162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4D8487-3C1E-41EF-A03A-69330781EB2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0158" y="1813466"/>
            <a:ext cx="1879576" cy="187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03E3E66-BE4F-480E-91EE-D164CF841678}"/>
              </a:ext>
            </a:extLst>
          </p:cNvPr>
          <p:cNvSpPr/>
          <p:nvPr/>
        </p:nvSpPr>
        <p:spPr>
          <a:xfrm>
            <a:off x="738781" y="2341291"/>
            <a:ext cx="2000745" cy="923330"/>
          </a:xfrm>
          <a:prstGeom prst="rect">
            <a:avLst/>
          </a:prstGeom>
          <a:noFill/>
        </p:spPr>
        <p:txBody>
          <a:bodyPr wrap="square">
            <a:spAutoFit/>
          </a:bodyPr>
          <a:lstStyle/>
          <a:p>
            <a:pPr algn="ctr" eaLnBrk="1" hangingPunct="1">
              <a:defRPr/>
            </a:pPr>
            <a:r>
              <a:rPr lang="en-US" dirty="0">
                <a:ln w="0"/>
                <a:effectLst>
                  <a:outerShdw blurRad="38100" dist="19050" dir="2700000" algn="tl" rotWithShape="0">
                    <a:schemeClr val="dk1">
                      <a:alpha val="40000"/>
                    </a:schemeClr>
                  </a:outerShdw>
                </a:effectLst>
              </a:rPr>
              <a:t>Fixed Observation</a:t>
            </a:r>
          </a:p>
          <a:p>
            <a:pPr algn="ctr" eaLnBrk="1" hangingPunct="1">
              <a:defRPr/>
            </a:pPr>
            <a:r>
              <a:rPr lang="en-US" dirty="0">
                <a:ln w="0"/>
                <a:effectLst>
                  <a:outerShdw blurRad="38100" dist="19050" dir="2700000" algn="tl" rotWithShape="0">
                    <a:schemeClr val="dk1">
                      <a:alpha val="40000"/>
                    </a:schemeClr>
                  </a:outerShdw>
                </a:effectLst>
              </a:rPr>
              <a:t> Point</a:t>
            </a:r>
          </a:p>
        </p:txBody>
      </p:sp>
      <p:sp>
        <p:nvSpPr>
          <p:cNvPr id="11" name="Rectangle 10">
            <a:extLst>
              <a:ext uri="{FF2B5EF4-FFF2-40B4-BE49-F238E27FC236}">
                <a16:creationId xmlns:a16="http://schemas.microsoft.com/office/drawing/2014/main" id="{8FEFF479-DE40-4B41-99BE-444C9D6D409B}"/>
              </a:ext>
            </a:extLst>
          </p:cNvPr>
          <p:cNvSpPr/>
          <p:nvPr/>
        </p:nvSpPr>
        <p:spPr>
          <a:xfrm>
            <a:off x="5301842" y="2568588"/>
            <a:ext cx="1588316" cy="369332"/>
          </a:xfrm>
          <a:prstGeom prst="rect">
            <a:avLst/>
          </a:prstGeom>
          <a:noFill/>
        </p:spPr>
        <p:txBody>
          <a:bodyPr wrap="square">
            <a:spAutoFit/>
          </a:bodyPr>
          <a:lstStyle/>
          <a:p>
            <a:pPr algn="ctr" eaLnBrk="1" hangingPunct="1">
              <a:defRPr/>
            </a:pPr>
            <a:r>
              <a:rPr lang="en-US" dirty="0">
                <a:ln w="0"/>
                <a:effectLst>
                  <a:outerShdw blurRad="38100" dist="19050" dir="2700000" algn="tl" rotWithShape="0">
                    <a:schemeClr val="dk1">
                      <a:alpha val="40000"/>
                    </a:schemeClr>
                  </a:outerShdw>
                </a:effectLst>
              </a:rPr>
              <a:t>Foot – Mobile </a:t>
            </a:r>
          </a:p>
        </p:txBody>
      </p:sp>
      <p:sp>
        <p:nvSpPr>
          <p:cNvPr id="12" name="Rectangle 11">
            <a:extLst>
              <a:ext uri="{FF2B5EF4-FFF2-40B4-BE49-F238E27FC236}">
                <a16:creationId xmlns:a16="http://schemas.microsoft.com/office/drawing/2014/main" id="{44AAEB57-DDEE-4B26-8ED6-CB50AC3A63DA}"/>
              </a:ext>
            </a:extLst>
          </p:cNvPr>
          <p:cNvSpPr/>
          <p:nvPr/>
        </p:nvSpPr>
        <p:spPr>
          <a:xfrm>
            <a:off x="796512" y="5046959"/>
            <a:ext cx="1439915" cy="369332"/>
          </a:xfrm>
          <a:prstGeom prst="rect">
            <a:avLst/>
          </a:prstGeom>
          <a:noFill/>
        </p:spPr>
        <p:txBody>
          <a:bodyPr wrap="square">
            <a:spAutoFit/>
          </a:bodyPr>
          <a:lstStyle/>
          <a:p>
            <a:pPr algn="ctr" eaLnBrk="1" hangingPunct="1">
              <a:defRPr/>
            </a:pPr>
            <a:r>
              <a:rPr lang="en-US" dirty="0">
                <a:ln w="0"/>
                <a:effectLst>
                  <a:outerShdw blurRad="38100" dist="19050" dir="2700000" algn="tl" rotWithShape="0">
                    <a:schemeClr val="dk1">
                      <a:alpha val="40000"/>
                    </a:schemeClr>
                  </a:outerShdw>
                </a:effectLst>
              </a:rPr>
              <a:t>Technical</a:t>
            </a:r>
          </a:p>
        </p:txBody>
      </p:sp>
      <p:sp>
        <p:nvSpPr>
          <p:cNvPr id="13" name="Rectangle 12">
            <a:extLst>
              <a:ext uri="{FF2B5EF4-FFF2-40B4-BE49-F238E27FC236}">
                <a16:creationId xmlns:a16="http://schemas.microsoft.com/office/drawing/2014/main" id="{FAFAFF94-51CF-4CE2-8F3B-1777ECDF62C1}"/>
              </a:ext>
            </a:extLst>
          </p:cNvPr>
          <p:cNvSpPr/>
          <p:nvPr/>
        </p:nvSpPr>
        <p:spPr>
          <a:xfrm>
            <a:off x="5485170" y="4868887"/>
            <a:ext cx="1221660" cy="369332"/>
          </a:xfrm>
          <a:prstGeom prst="rect">
            <a:avLst/>
          </a:prstGeom>
          <a:noFill/>
        </p:spPr>
        <p:txBody>
          <a:bodyPr wrap="square">
            <a:spAutoFit/>
          </a:bodyPr>
          <a:lstStyle/>
          <a:p>
            <a:pPr algn="ctr" eaLnBrk="1" hangingPunct="1">
              <a:defRPr/>
            </a:pPr>
            <a:r>
              <a:rPr lang="en-US" dirty="0">
                <a:ln w="0"/>
                <a:effectLst>
                  <a:outerShdw blurRad="38100" dist="19050" dir="2700000" algn="tl" rotWithShape="0">
                    <a:schemeClr val="dk1">
                      <a:alpha val="40000"/>
                    </a:schemeClr>
                  </a:outerShdw>
                </a:effectLst>
              </a:rPr>
              <a:t>Online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7">
            <a:extLst>
              <a:ext uri="{FF2B5EF4-FFF2-40B4-BE49-F238E27FC236}">
                <a16:creationId xmlns:a16="http://schemas.microsoft.com/office/drawing/2014/main" id="{762DA7F3-3130-4BE0-BBDB-3083A29FDD78}"/>
              </a:ext>
            </a:extLst>
          </p:cNvPr>
          <p:cNvSpPr txBox="1">
            <a:spLocks noChangeArrowheads="1"/>
          </p:cNvSpPr>
          <p:nvPr/>
        </p:nvSpPr>
        <p:spPr bwMode="auto">
          <a:xfrm>
            <a:off x="479376" y="1052513"/>
            <a:ext cx="11233248"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Covert surveillance</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“If, and only if, it is carried out in a manner that is calculated to ensure the 	persons who are subject to the surveillance are unaware that it is or may 	be taking place”</a:t>
            </a:r>
          </a:p>
          <a:p>
            <a:pPr eaLnBrk="1" hangingPunct="1">
              <a:spcBef>
                <a:spcPct val="0"/>
              </a:spcBef>
              <a:buClrTx/>
              <a:buFontTx/>
              <a:buNone/>
            </a:pPr>
            <a:endParaRPr lang="en-GB" altLang="en-US" dirty="0"/>
          </a:p>
          <a:p>
            <a:pPr eaLnBrk="1" hangingPunct="1">
              <a:spcBef>
                <a:spcPct val="0"/>
              </a:spcBef>
              <a:buClrTx/>
              <a:buFontTx/>
              <a:buNone/>
            </a:pPr>
            <a:r>
              <a:rPr lang="en-GB" altLang="en-US" dirty="0"/>
              <a:t>    	Two types of covert surveillance (both need RIPA authorisation):</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 Directed</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		- Intrusive</a:t>
            </a:r>
          </a:p>
          <a:p>
            <a:pPr eaLnBrk="1" hangingPunct="1">
              <a:spcBef>
                <a:spcPct val="0"/>
              </a:spcBef>
              <a:buClrTx/>
              <a:buFontTx/>
              <a:buNone/>
            </a:pPr>
            <a:endParaRPr lang="en-GB" altLang="en-US" sz="1800" dirty="0"/>
          </a:p>
          <a:p>
            <a:pPr algn="ctr" eaLnBrk="1" hangingPunct="1">
              <a:spcBef>
                <a:spcPct val="0"/>
              </a:spcBef>
              <a:buClrTx/>
              <a:buFontTx/>
              <a:buNone/>
            </a:pPr>
            <a:r>
              <a:rPr lang="en-GB" altLang="en-US" b="1" dirty="0">
                <a:solidFill>
                  <a:srgbClr val="FF0000"/>
                </a:solidFill>
              </a:rPr>
              <a:t>Both need RIPA authorisation</a:t>
            </a:r>
          </a:p>
          <a:p>
            <a:pPr eaLnBrk="1" hangingPunct="1">
              <a:spcBef>
                <a:spcPct val="0"/>
              </a:spcBef>
              <a:buClrTx/>
              <a:buFontTx/>
              <a:buNone/>
            </a:pPr>
            <a:endParaRPr lang="en-GB" altLang="en-US" sz="1600" dirty="0"/>
          </a:p>
        </p:txBody>
      </p:sp>
      <p:sp>
        <p:nvSpPr>
          <p:cNvPr id="6147" name="Title 1">
            <a:extLst>
              <a:ext uri="{FF2B5EF4-FFF2-40B4-BE49-F238E27FC236}">
                <a16:creationId xmlns:a16="http://schemas.microsoft.com/office/drawing/2014/main" id="{6375AD67-C255-4E67-BEA7-9D35695608BA}"/>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7">
            <a:extLst>
              <a:ext uri="{FF2B5EF4-FFF2-40B4-BE49-F238E27FC236}">
                <a16:creationId xmlns:a16="http://schemas.microsoft.com/office/drawing/2014/main" id="{C5F053C9-F9FB-4F5A-BDDC-1BD576437FDB}"/>
              </a:ext>
            </a:extLst>
          </p:cNvPr>
          <p:cNvSpPr txBox="1">
            <a:spLocks noChangeArrowheads="1"/>
          </p:cNvSpPr>
          <p:nvPr/>
        </p:nvSpPr>
        <p:spPr bwMode="auto">
          <a:xfrm>
            <a:off x="623392" y="1052513"/>
            <a:ext cx="11233248"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Directed surveillance</a:t>
            </a:r>
          </a:p>
          <a:p>
            <a:pPr eaLnBrk="1" hangingPunct="1">
              <a:spcBef>
                <a:spcPct val="0"/>
              </a:spcBef>
              <a:buClrTx/>
              <a:buFontTx/>
              <a:buNone/>
            </a:pPr>
            <a:endParaRPr lang="en-GB" altLang="en-US" sz="1400" dirty="0"/>
          </a:p>
          <a:p>
            <a:pPr eaLnBrk="1" hangingPunct="1">
              <a:spcBef>
                <a:spcPct val="0"/>
              </a:spcBef>
              <a:buClrTx/>
              <a:buFontTx/>
              <a:buNone/>
            </a:pPr>
            <a:r>
              <a:rPr lang="en-GB" altLang="en-US" sz="2200" dirty="0"/>
              <a:t>    “Covert but not intrusive and is undertaken:</a:t>
            </a:r>
          </a:p>
          <a:p>
            <a:pPr eaLnBrk="1" hangingPunct="1">
              <a:spcBef>
                <a:spcPct val="0"/>
              </a:spcBef>
              <a:buClrTx/>
              <a:buFontTx/>
              <a:buNone/>
            </a:pPr>
            <a:endParaRPr lang="en-GB" altLang="en-US" sz="600" dirty="0"/>
          </a:p>
          <a:p>
            <a:pPr eaLnBrk="1" hangingPunct="1">
              <a:spcBef>
                <a:spcPct val="0"/>
              </a:spcBef>
              <a:buClrTx/>
              <a:buFontTx/>
              <a:buNone/>
            </a:pPr>
            <a:r>
              <a:rPr lang="en-GB" altLang="en-US" sz="2200" dirty="0"/>
              <a:t>	- for the purposes of a specific investigation or operation;</a:t>
            </a:r>
          </a:p>
          <a:p>
            <a:pPr eaLnBrk="1" hangingPunct="1">
              <a:spcBef>
                <a:spcPct val="0"/>
              </a:spcBef>
              <a:buClrTx/>
              <a:buFontTx/>
              <a:buNone/>
            </a:pPr>
            <a:endParaRPr lang="en-GB" altLang="en-US" sz="600" dirty="0"/>
          </a:p>
          <a:p>
            <a:pPr eaLnBrk="1" hangingPunct="1">
              <a:spcBef>
                <a:spcPct val="0"/>
              </a:spcBef>
              <a:buClrTx/>
              <a:buFontTx/>
              <a:buNone/>
            </a:pPr>
            <a:r>
              <a:rPr lang="en-GB" altLang="en-US" sz="2200" dirty="0"/>
              <a:t>	- in such a manner as is likely to result in the obtaining of private information 	about a person (whether or not one specifically identified for the purposes of the 	Investigation or operation)</a:t>
            </a:r>
          </a:p>
          <a:p>
            <a:pPr eaLnBrk="1" hangingPunct="1">
              <a:spcBef>
                <a:spcPct val="0"/>
              </a:spcBef>
              <a:buClrTx/>
              <a:buFontTx/>
              <a:buNone/>
            </a:pPr>
            <a:endParaRPr lang="en-GB" altLang="en-US" sz="600" dirty="0"/>
          </a:p>
          <a:p>
            <a:pPr eaLnBrk="1" hangingPunct="1">
              <a:spcBef>
                <a:spcPct val="0"/>
              </a:spcBef>
              <a:buClrTx/>
              <a:buFontTx/>
              <a:buNone/>
            </a:pPr>
            <a:endParaRPr lang="en-GB" altLang="en-US" sz="600" dirty="0"/>
          </a:p>
          <a:p>
            <a:pPr eaLnBrk="1" hangingPunct="1">
              <a:spcBef>
                <a:spcPct val="0"/>
              </a:spcBef>
              <a:buClrTx/>
              <a:buFontTx/>
              <a:buNone/>
            </a:pPr>
            <a:r>
              <a:rPr lang="en-GB" altLang="en-US" sz="2200" dirty="0"/>
              <a:t>	</a:t>
            </a:r>
            <a:r>
              <a:rPr lang="en-GB" altLang="en-US" sz="2200" i="1" dirty="0"/>
              <a:t>and</a:t>
            </a:r>
          </a:p>
          <a:p>
            <a:pPr eaLnBrk="1" hangingPunct="1">
              <a:spcBef>
                <a:spcPct val="0"/>
              </a:spcBef>
              <a:buClrTx/>
              <a:buFontTx/>
              <a:buNone/>
            </a:pPr>
            <a:endParaRPr lang="en-GB" altLang="en-US" sz="1000" i="1" dirty="0"/>
          </a:p>
          <a:p>
            <a:pPr eaLnBrk="1" hangingPunct="1">
              <a:spcBef>
                <a:spcPct val="0"/>
              </a:spcBef>
              <a:buClrTx/>
              <a:buFontTx/>
              <a:buNone/>
            </a:pPr>
            <a:endParaRPr lang="en-GB" altLang="en-US" sz="600" dirty="0"/>
          </a:p>
          <a:p>
            <a:pPr eaLnBrk="1" hangingPunct="1">
              <a:spcBef>
                <a:spcPct val="0"/>
              </a:spcBef>
              <a:buClrTx/>
              <a:buFontTx/>
              <a:buNone/>
            </a:pPr>
            <a:r>
              <a:rPr lang="en-GB" altLang="en-US" sz="2200" dirty="0"/>
              <a:t>	- otherwise than by way of an immediate response to events or circumstances the 	nature of which is such that it would not be reasonably practicable for an 	authorisation to be sought”</a:t>
            </a:r>
          </a:p>
          <a:p>
            <a:pPr eaLnBrk="1" hangingPunct="1">
              <a:spcBef>
                <a:spcPct val="0"/>
              </a:spcBef>
              <a:buClrTx/>
              <a:buFontTx/>
              <a:buNone/>
            </a:pPr>
            <a:endParaRPr lang="en-GB" altLang="en-US" sz="2200" dirty="0">
              <a:solidFill>
                <a:srgbClr val="00B050"/>
              </a:solidFill>
            </a:endParaRPr>
          </a:p>
          <a:p>
            <a:pPr eaLnBrk="1" hangingPunct="1">
              <a:spcBef>
                <a:spcPct val="0"/>
              </a:spcBef>
              <a:buClrTx/>
              <a:buFontTx/>
              <a:buNone/>
            </a:pPr>
            <a:r>
              <a:rPr lang="en-GB" altLang="en-US" sz="2200" dirty="0">
                <a:solidFill>
                  <a:srgbClr val="00B050"/>
                </a:solidFill>
              </a:rPr>
              <a:t>The MMO can APPLY to conduct directed surveillance </a:t>
            </a:r>
            <a:r>
              <a:rPr lang="en-GB" altLang="en-US" sz="2200" dirty="0">
                <a:solidFill>
                  <a:srgbClr val="00B050"/>
                </a:solidFill>
                <a:sym typeface="Wingdings" panose="05000000000000000000" pitchFamily="2" charset="2"/>
              </a:rPr>
              <a:t></a:t>
            </a:r>
            <a:endParaRPr lang="en-GB" altLang="en-US" sz="2200" dirty="0">
              <a:solidFill>
                <a:srgbClr val="00B050"/>
              </a:solidFill>
            </a:endParaRPr>
          </a:p>
          <a:p>
            <a:pPr eaLnBrk="1" hangingPunct="1">
              <a:spcBef>
                <a:spcPct val="0"/>
              </a:spcBef>
              <a:buClrTx/>
              <a:buFontTx/>
              <a:buNone/>
            </a:pPr>
            <a:endParaRPr lang="en-GB" altLang="en-US" sz="1600" dirty="0"/>
          </a:p>
        </p:txBody>
      </p:sp>
      <p:sp>
        <p:nvSpPr>
          <p:cNvPr id="7171" name="Title 1">
            <a:extLst>
              <a:ext uri="{FF2B5EF4-FFF2-40B4-BE49-F238E27FC236}">
                <a16:creationId xmlns:a16="http://schemas.microsoft.com/office/drawing/2014/main" id="{4F8217FE-BE35-483D-BB01-97BE5D5C0907}"/>
              </a:ext>
            </a:extLst>
          </p:cNvPr>
          <p:cNvSpPr>
            <a:spLocks noGrp="1"/>
          </p:cNvSpPr>
          <p:nvPr>
            <p:ph type="title"/>
          </p:nvPr>
        </p:nvSpPr>
        <p:spPr>
          <a:xfrm>
            <a:off x="1992313" y="260350"/>
            <a:ext cx="8064500" cy="647700"/>
          </a:xfrm>
        </p:spPr>
        <p:txBody>
          <a:bodyPr/>
          <a:lstStyle/>
          <a:p>
            <a:pPr algn="ctr" eaLnBrk="1" hangingPunct="1"/>
            <a:r>
              <a:rPr lang="en-GB" altLang="en-US" b="1" dirty="0">
                <a:solidFill>
                  <a:srgbClr val="00B050"/>
                </a:solidFill>
              </a:rPr>
              <a:t>RIPA</a:t>
            </a:r>
            <a:endParaRPr lang="en-GB" altLang="en-US" dirty="0"/>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2155</Words>
  <Application>Microsoft Office PowerPoint</Application>
  <PresentationFormat>Widescreen</PresentationFormat>
  <Paragraphs>254</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Regulation of Investigatory Powers Act 2000 (RIPA)</vt:lpstr>
      <vt:lpstr>RIPA</vt:lpstr>
      <vt:lpstr>RIPA</vt:lpstr>
      <vt:lpstr>RIPA</vt:lpstr>
      <vt:lpstr>RIPA</vt:lpstr>
      <vt:lpstr>RIPA</vt:lpstr>
      <vt:lpstr>Types of Surveillance</vt:lpstr>
      <vt:lpstr>RIPA</vt:lpstr>
      <vt:lpstr>RIPA</vt:lpstr>
      <vt:lpstr>RIPA</vt:lpstr>
      <vt:lpstr>RIPA</vt:lpstr>
      <vt:lpstr>RIPA</vt:lpstr>
      <vt:lpstr>RIPA</vt:lpstr>
      <vt:lpstr>RIPA</vt:lpstr>
      <vt:lpstr>RIPA</vt:lpstr>
      <vt:lpstr>RIPA</vt:lpstr>
      <vt:lpstr>RIPA</vt:lpstr>
      <vt:lpstr>RIPA</vt:lpstr>
      <vt:lpstr>RIPA</vt:lpstr>
      <vt:lpstr>RIPA</vt:lpstr>
    </vt:vector>
  </TitlesOfParts>
  <Company>Defra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Proctor</dc:creator>
  <cp:lastModifiedBy>Whitford, Annika</cp:lastModifiedBy>
  <cp:revision>73</cp:revision>
  <dcterms:created xsi:type="dcterms:W3CDTF">2013-02-22T12:19:06Z</dcterms:created>
  <dcterms:modified xsi:type="dcterms:W3CDTF">2021-08-13T11:27:25Z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656B095B-82D5-459E-8F91-C4075B5A5B96</vt:lpwstr>
  </property>
  <property fmtid="{D5CDD505-2E9C-101B-9397-08002B2CF9AE}" pid="3" name="ArticulatePath">
    <vt:lpwstr>05. RIPA</vt:lpwstr>
  </property>
</Properties>
</file>