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68" r:id="rId5"/>
    <p:sldId id="282" r:id="rId6"/>
    <p:sldId id="284" r:id="rId7"/>
    <p:sldId id="302" r:id="rId8"/>
    <p:sldId id="285" r:id="rId9"/>
    <p:sldId id="286" r:id="rId10"/>
    <p:sldId id="289" r:id="rId11"/>
    <p:sldId id="290" r:id="rId12"/>
    <p:sldId id="295" r:id="rId13"/>
    <p:sldId id="296" r:id="rId14"/>
    <p:sldId id="298" r:id="rId15"/>
    <p:sldId id="297" r:id="rId16"/>
    <p:sldId id="299" r:id="rId17"/>
    <p:sldId id="300" r:id="rId18"/>
    <p:sldId id="291" r:id="rId19"/>
    <p:sldId id="288" r:id="rId20"/>
    <p:sldId id="303" r:id="rId21"/>
  </p:sldIdLst>
  <p:sldSz cx="9144000" cy="6858000" type="screen4x3"/>
  <p:notesSz cx="6789738" cy="9929813"/>
  <p:custDataLst>
    <p:tags r:id="rId24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41"/>
    <a:srgbClr val="6D3075"/>
    <a:srgbClr val="878A15"/>
    <a:srgbClr val="FFFF00"/>
    <a:srgbClr val="FF3300"/>
    <a:srgbClr val="0000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89180" autoAdjust="0"/>
  </p:normalViewPr>
  <p:slideViewPr>
    <p:cSldViewPr>
      <p:cViewPr varScale="1">
        <p:scale>
          <a:sx n="116" d="100"/>
          <a:sy n="116" d="100"/>
        </p:scale>
        <p:origin x="10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44" y="-108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897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4" tIns="46538" rIns="93074" bIns="46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4" tIns="46538" rIns="93074" bIns="465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1338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74" tIns="46538" rIns="93074" bIns="46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B1A3D19-70B4-4F46-AE0B-825B4F1E08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155597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89738" cy="496888"/>
          </a:xfrm>
          <a:prstGeom prst="rect">
            <a:avLst/>
          </a:prstGeom>
        </p:spPr>
        <p:txBody>
          <a:bodyPr vert="horz" lIns="93087" tIns="46544" rIns="93087" bIns="4654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87" tIns="46544" rIns="93087" bIns="46544" rtlCol="0" anchor="ctr"/>
          <a:lstStyle/>
          <a:p>
            <a:pPr lvl="0"/>
            <a:endParaRPr lang="en-GB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3087" tIns="46544" rIns="93087" bIns="4654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Notes Placeholder 12"/>
          <p:cNvSpPr>
            <a:spLocks noGrp="1"/>
          </p:cNvSpPr>
          <p:nvPr>
            <p:ph type="body" sz="quarter" idx="3"/>
          </p:nvPr>
        </p:nvSpPr>
        <p:spPr>
          <a:xfrm>
            <a:off x="681038" y="4718050"/>
            <a:ext cx="5427662" cy="4467225"/>
          </a:xfrm>
          <a:prstGeom prst="rect">
            <a:avLst/>
          </a:prstGeom>
        </p:spPr>
        <p:txBody>
          <a:bodyPr vert="horz" lIns="93087" tIns="46544" rIns="93087" bIns="465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3087" tIns="46544" rIns="93087" bIns="465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C8328A-5E5A-4100-A4D7-AAE6298998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171884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4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662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3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867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72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072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4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277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64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Aquariums</a:t>
            </a:r>
          </a:p>
          <a:p>
            <a:pPr eaLnBrk="1" hangingPunct="1"/>
            <a:r>
              <a:rPr lang="en-GB" altLang="en-US"/>
              <a:t>Fish waste</a:t>
            </a:r>
          </a:p>
        </p:txBody>
      </p:sp>
      <p:sp>
        <p:nvSpPr>
          <p:cNvPr id="3482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37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686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73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891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81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4096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0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024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3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229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0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434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0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6388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58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1843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048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4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253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82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2458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311386\Desktop\MMO_582_A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60350"/>
            <a:ext cx="25193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4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48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3970784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3960440" cy="54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22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1F3D55-CC65-4090-B25B-77B906436FBD}" type="datetimeFigureOut">
              <a:rPr lang="en-US"/>
              <a:pPr>
                <a:defRPr/>
              </a:pPr>
              <a:t>2/19/2021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0DA9FE-1957-4737-8E78-657603D29F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93175" y="0"/>
            <a:ext cx="250825" cy="6858000"/>
          </a:xfrm>
          <a:prstGeom prst="rect">
            <a:avLst/>
          </a:pr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0"/>
            <a:ext cx="580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652963"/>
            <a:ext cx="8896350" cy="1439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3" name="Title 1"/>
          <p:cNvSpPr>
            <a:spLocks noGrp="1"/>
          </p:cNvSpPr>
          <p:nvPr>
            <p:ph type="ctrTitle"/>
          </p:nvPr>
        </p:nvSpPr>
        <p:spPr>
          <a:xfrm>
            <a:off x="-1" y="4905375"/>
            <a:ext cx="9312275" cy="935038"/>
          </a:xfrm>
        </p:spPr>
        <p:txBody>
          <a:bodyPr/>
          <a:lstStyle/>
          <a:p>
            <a:pPr eaLnBrk="1" hangingPunct="1"/>
            <a:r>
              <a:rPr lang="en-GB" altLang="en-US" sz="40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7950" y="6308725"/>
            <a:ext cx="2898775" cy="490538"/>
            <a:chOff x="88985" y="6309320"/>
            <a:chExt cx="2898839" cy="489776"/>
          </a:xfrm>
        </p:grpSpPr>
        <p:pic>
          <p:nvPicPr>
            <p:cNvPr id="7" name="Picture 6" descr="OCL_P07_F06_Ocean Logo EM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85" y="6309320"/>
              <a:ext cx="1428146" cy="48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OCL_P07_F05_Ocean Logo QM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385" y="6309320"/>
              <a:ext cx="1413439" cy="483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7"/>
          <p:cNvSpPr txBox="1">
            <a:spLocks noChangeArrowheads="1"/>
          </p:cNvSpPr>
          <p:nvPr/>
        </p:nvSpPr>
        <p:spPr bwMode="auto">
          <a:xfrm>
            <a:off x="323850" y="981075"/>
            <a:ext cx="35290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Fish Markets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03363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141663"/>
            <a:ext cx="48958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179388" y="981075"/>
            <a:ext cx="35290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Fish Wholesalers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90663"/>
            <a:ext cx="5627687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860800"/>
            <a:ext cx="385286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027238"/>
            <a:ext cx="3641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"/>
          <p:cNvSpPr txBox="1">
            <a:spLocks noChangeArrowheads="1"/>
          </p:cNvSpPr>
          <p:nvPr/>
        </p:nvSpPr>
        <p:spPr bwMode="auto">
          <a:xfrm>
            <a:off x="179388" y="981075"/>
            <a:ext cx="35290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Fish Processors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25738"/>
            <a:ext cx="5256213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03363"/>
            <a:ext cx="31321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"/>
          <p:cNvSpPr txBox="1">
            <a:spLocks noChangeArrowheads="1"/>
          </p:cNvSpPr>
          <p:nvPr/>
        </p:nvSpPr>
        <p:spPr bwMode="auto">
          <a:xfrm>
            <a:off x="179388" y="981075"/>
            <a:ext cx="35290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Fish Retailers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1125538"/>
            <a:ext cx="46196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773238"/>
            <a:ext cx="28130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3681413"/>
            <a:ext cx="4173537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"/>
          <p:cNvSpPr txBox="1">
            <a:spLocks noChangeArrowheads="1"/>
          </p:cNvSpPr>
          <p:nvPr/>
        </p:nvSpPr>
        <p:spPr bwMode="auto">
          <a:xfrm>
            <a:off x="179388" y="981075"/>
            <a:ext cx="35290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Others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890588"/>
            <a:ext cx="4119562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429000"/>
            <a:ext cx="473710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503363"/>
            <a:ext cx="42830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7"/>
          <p:cNvSpPr txBox="1">
            <a:spLocks noChangeArrowheads="1"/>
          </p:cNvSpPr>
          <p:nvPr/>
        </p:nvSpPr>
        <p:spPr bwMode="auto">
          <a:xfrm>
            <a:off x="395288" y="1268413"/>
            <a:ext cx="83534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Are they RBS registered?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Check before you inspect!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Where is paperwork kept?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Do they purchase direct from fisherman?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Cross reference with other statutory documents        (logsheets, takeover documents, sales notes)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7"/>
          <p:cNvSpPr txBox="1">
            <a:spLocks noChangeArrowheads="1"/>
          </p:cNvSpPr>
          <p:nvPr/>
        </p:nvSpPr>
        <p:spPr bwMode="auto">
          <a:xfrm>
            <a:off x="684213" y="1268413"/>
            <a:ext cx="83534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Other considerations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Health and Safety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Consider interference to the business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PPE and hygiene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Work in pairs (cash)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6338"/>
            <a:ext cx="3563937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2924175"/>
            <a:ext cx="80645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72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altLang="en-US" sz="72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395288" y="1268413"/>
            <a:ext cx="835342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Compliance inspections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Why we inspect premises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Powers we use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Types of Premises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Infringements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7"/>
          <p:cNvSpPr txBox="1">
            <a:spLocks noChangeArrowheads="1"/>
          </p:cNvSpPr>
          <p:nvPr/>
        </p:nvSpPr>
        <p:spPr bwMode="auto">
          <a:xfrm>
            <a:off x="395288" y="1268413"/>
            <a:ext cx="83534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Why do we Inspect Premises?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To determine species and quantities of fish on premises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To ensure fish are above MCRS and not protected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To determine the origin of fish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To confirm if RBS registered and compliant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395288" y="1268413"/>
            <a:ext cx="83534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Powers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Common Enforcement Powers MaCAA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247 Power to enter and inspect premises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 (not a dwelling!)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250 Powers of search, examination, etc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251 Power to require production of documents, etc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252 Powers of seizure, etc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254 Retention of seized items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395288" y="1268413"/>
            <a:ext cx="83534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MCRS checks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Identify species (protected or quota restricted?)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Gauge and measure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Count boxes, bags and other containers (check  	weighing?)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Landing obligated?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Seize fish?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395288" y="1268413"/>
            <a:ext cx="83534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Assessment of species and quantities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Visually inspect </a:t>
            </a:r>
            <a:r>
              <a:rPr lang="en-GB" altLang="en-US" sz="2400" u="sng">
                <a:solidFill>
                  <a:schemeClr val="tx1"/>
                </a:solidFill>
                <a:latin typeface="Arial" panose="020B0604020202020204" pitchFamily="34" charset="0"/>
              </a:rPr>
              <a:t>all</a:t>
            </a: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 fish storage areas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Determine species present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Count boxes, bags and other containers (check  	weighing?)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Obtain estimate of quantities held on premises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395288" y="1268413"/>
            <a:ext cx="83534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Determine origin of fish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Ask questions and take notes (Caution?)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Check purchase invoices, delivery notes, etc.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Check sales notes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Cross reference with other statutory documents    (logbooks, takeover documents, sales notes) 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395288" y="1268413"/>
            <a:ext cx="83534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Types of Premises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Harbour cold stores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Fish markets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Fish wholesalers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Fish processors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Fish retailers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 Aquariums,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395288" y="1268413"/>
            <a:ext cx="35290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Arial" panose="020B0604020202020204" pitchFamily="34" charset="0"/>
              </a:rPr>
              <a:t> Harbour cold stores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4500" cy="647700"/>
          </a:xfrm>
        </p:spPr>
        <p:txBody>
          <a:bodyPr/>
          <a:lstStyle/>
          <a:p>
            <a:pPr eaLnBrk="1" hangingPunct="1"/>
            <a:r>
              <a:rPr lang="en-GB" altLang="en-US" sz="3600" b="1">
                <a:solidFill>
                  <a:srgbClr val="00A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Premises Inspections</a:t>
            </a:r>
            <a:endParaRPr lang="en-GB" altLang="en-US" sz="3600">
              <a:solidFill>
                <a:srgbClr val="00A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92288"/>
            <a:ext cx="5903913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41850"/>
            <a:ext cx="2514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76625"/>
            <a:ext cx="350361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A9B063C44E943AFCED592B08CDA17" ma:contentTypeVersion="13" ma:contentTypeDescription="Create a new document." ma:contentTypeScope="" ma:versionID="a6410c6e6f4838897a8b0af49fe8cb3c">
  <xsd:schema xmlns:xsd="http://www.w3.org/2001/XMLSchema" xmlns:p="http://schemas.microsoft.com/office/2006/metadata/properties" xmlns:ns2="http://schemas.microsoft.com/sharepoint/v3/fields" xmlns:ns3="bab5f1f6-6f18-434e-82f4-4d9c415964a1" targetNamespace="http://schemas.microsoft.com/office/2006/metadata/properties" ma:root="true" ma:fieldsID="84bfcc90615985412bfe7576287bc1a3" ns2:_="" ns3:_="">
    <xsd:import namespace="http://schemas.microsoft.com/sharepoint/v3/fields"/>
    <xsd:import namespace="bab5f1f6-6f18-434e-82f4-4d9c415964a1"/>
    <xsd:element name="properties">
      <xsd:complexType>
        <xsd:sequence>
          <xsd:element name="documentManagement">
            <xsd:complexType>
              <xsd:all>
                <xsd:element ref="ns2:_Version" minOccurs="0"/>
                <xsd:element ref="ns3:Presentation_x0020_numb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Version" ma:index="8" nillable="true" ma:displayName="Version" ma:internalName="_Version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bab5f1f6-6f18-434e-82f4-4d9c415964a1" elementFormDefault="qualified">
    <xsd:import namespace="http://schemas.microsoft.com/office/2006/documentManagement/types"/>
    <xsd:element name="Presentation_x0020_number" ma:index="9" nillable="true" ma:displayName="Presentation number" ma:decimals="0" ma:internalName="Presentation_x0020_numb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Compan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Presentation_x0020_number xmlns="bab5f1f6-6f18-434e-82f4-4d9c415964a1" xsi:nil="true"/>
  </documentManagement>
</p:properties>
</file>

<file path=customXml/itemProps1.xml><?xml version="1.0" encoding="utf-8"?>
<ds:datastoreItem xmlns:ds="http://schemas.openxmlformats.org/officeDocument/2006/customXml" ds:itemID="{35BC05F3-B2AA-4F88-ABD0-CA2F901B01F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2B68F48-1388-49E1-AF01-71DD2B77DB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bab5f1f6-6f18-434e-82f4-4d9c415964a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7959336-D25F-4C7F-9063-F7905DDBD3A9}">
  <ds:schemaRefs>
    <ds:schemaRef ds:uri="bab5f1f6-6f18-434e-82f4-4d9c415964a1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7867</TotalTime>
  <Words>375</Words>
  <Application>Microsoft Office PowerPoint</Application>
  <PresentationFormat>On-screen Show (4:3)</PresentationFormat>
  <Paragraphs>122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Premises Inspections</vt:lpstr>
      <vt:lpstr>Premises Inspections</vt:lpstr>
      <vt:lpstr>Premises Inspections</vt:lpstr>
      <vt:lpstr>Premises Inspections</vt:lpstr>
      <vt:lpstr>Premises Inspections</vt:lpstr>
      <vt:lpstr>Premises Inspections</vt:lpstr>
      <vt:lpstr>Premises Inspections</vt:lpstr>
      <vt:lpstr>Premises Inspections</vt:lpstr>
      <vt:lpstr>Premises Inspections</vt:lpstr>
      <vt:lpstr>Premises Inspections</vt:lpstr>
      <vt:lpstr>Premises Inspections</vt:lpstr>
      <vt:lpstr>Premises Inspections</vt:lpstr>
      <vt:lpstr>Premises Inspections</vt:lpstr>
      <vt:lpstr>Premises Inspections</vt:lpstr>
      <vt:lpstr>Premises Inspections</vt:lpstr>
      <vt:lpstr>Premises Inspections</vt:lpstr>
      <vt:lpstr>Questions</vt:lpstr>
    </vt:vector>
  </TitlesOfParts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Navy Fisheries Enforcement Course</dc:title>
  <dc:creator>McCusker, Simon (MMO)</dc:creator>
  <cp:lastModifiedBy>Whitford, Annika</cp:lastModifiedBy>
  <cp:revision>203</cp:revision>
  <cp:lastPrinted>2015-04-13T08:57:39Z</cp:lastPrinted>
  <dcterms:created xsi:type="dcterms:W3CDTF">2003-08-23T04:55:58Z</dcterms:created>
  <dcterms:modified xsi:type="dcterms:W3CDTF">2021-02-19T10:35:20Z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0x01010081EA9B063C44E943AFCED592B08CDA17</vt:lpwstr>
  </property>
  <property fmtid="{D5CDD505-2E9C-101B-9397-08002B2CF9AE}" pid="3" name="ArticulateGUID">
    <vt:lpwstr>27ED6B0D-9E7C-4EEB-AB56-8ED64DEE521A</vt:lpwstr>
  </property>
  <property fmtid="{D5CDD505-2E9C-101B-9397-08002B2CF9AE}" pid="4" name="ArticulatePath">
    <vt:lpwstr>01 Course Introduction (MT)</vt:lpwstr>
  </property>
  <property fmtid="{D5CDD505-2E9C-101B-9397-08002B2CF9AE}" pid="5" name="ContentType">
    <vt:lpwstr>Document</vt:lpwstr>
  </property>
  <property fmtid="{D5CDD505-2E9C-101B-9397-08002B2CF9AE}" pid="6" name="Completed?">
    <vt:lpwstr>1</vt:lpwstr>
  </property>
</Properties>
</file>