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275" r:id="rId3"/>
    <p:sldId id="284" r:id="rId4"/>
    <p:sldId id="283" r:id="rId5"/>
    <p:sldId id="285" r:id="rId6"/>
    <p:sldId id="286" r:id="rId7"/>
    <p:sldId id="287" r:id="rId8"/>
    <p:sldId id="279" r:id="rId9"/>
    <p:sldId id="281" r:id="rId10"/>
    <p:sldId id="282" r:id="rId11"/>
    <p:sldId id="280" r:id="rId12"/>
    <p:sldId id="288" r:id="rId13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194" y="11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B7A18-28FB-44BE-BA32-40F69E67F2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8AC00-82D5-4CE8-9C8C-A0FACA1515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D69A4D-B96A-4C74-B81B-DAB9690BE5D8}" type="datetimeFigureOut">
              <a:rPr lang="en-GB"/>
              <a:pPr>
                <a:defRPr/>
              </a:pPr>
              <a:t>17/02/2021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62270-0323-442A-AE87-4E721868F2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000A7-D525-4F2E-A401-DA8ED654F3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6B9FB7D-71E5-4511-970A-53878F9790E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2F1FE0-5B84-4ABE-AC1B-E23C709132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5A8F3-3B04-4A81-8CD9-5D994F6E4B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0DA9AD-F5F7-4DD0-BB90-3C47DD5F54C8}" type="datetimeFigureOut">
              <a:rPr lang="en-US"/>
              <a:pPr>
                <a:defRPr/>
              </a:pPr>
              <a:t>2/17/2021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57799FC-0137-4DEA-93AB-7CEA031598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F7F9052-9C07-409C-A50C-F471FC9A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543F3-B048-4306-8446-0F06AF7824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030B-EB36-4F75-8B4E-E384AF39A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DDCA1-1120-46BB-8A3F-E6007DCF7B5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77237AF-0954-4E94-AF8F-B56FE80072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579D43B-B8DF-47AD-AECD-E09E4139C2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BE01B75-E30B-4C95-91FF-163B4F13E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877EB2-411E-454F-BC0E-BFAD59710AB5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B915CBC-8278-4610-B2CD-658CB235BD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7905945-ACAA-4310-AED3-BD248534A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5C061E9-C8A2-48BF-BD8E-041C0CFF7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2B433A-1AB9-4EB0-9180-1BDC425A4D68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F48FA47-6847-4FE4-82E6-330581EF85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C102004A-848D-44FE-8A5F-A074DFAAD9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Legal are not part of the investigations team, they are there to provide advice on the investigation.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44C77E2-3F05-40A5-A66B-58C1BF5CD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852C86-764D-4C0D-84F4-79395AACE43F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6FCDB9F-1C36-41D4-B197-BA7FEE0CBA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3F81D52-64D5-4901-B6B8-1D904F961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3E095A6-2E67-4551-9552-30B6C1E93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75A178-D08D-4E9E-8CDB-B078FD6C13EA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5E4FA57-7B54-4B5D-A9AB-3D92B79EDF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C7E9FEC-DD20-4A84-B60C-2859AB24A0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73A342D-7621-4D08-B715-4F04E7478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2D8CA0-EE36-40EC-BF63-F9B06C1B4BB1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1F0EC9D-3215-4F29-B94D-2AFF9D9087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A09312A-04CF-48B9-A9A9-962853A1D8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093E135-7510-4100-BE81-625482634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D27DA4-809D-4F8A-9893-BA1AE58CA79A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DCA512D-23E2-4E74-9FB6-AFDDA9AF08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810D1EB-C204-4663-893A-045B03D473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DD799D3-110D-460E-9877-AA02DCF01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8B5D8C-7CC3-4CF0-BD95-53606C8167DD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ACF5E13-D7DF-4A1F-9BD7-07095DF51C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DD72601-6BC0-410A-81FC-19247788C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4ADD560-EC6D-456C-BFA0-9C9015E9B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568A48-7BBB-4666-BE07-8BA861C0CDC7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A0A2AD-8D2B-4824-9773-EC13438A6D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9E807B5-2614-4EDF-8756-022E21B8ED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See CPIA for more detail on roles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5EF02D2-FA81-4591-8BB2-6044694D8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9F8408-F7BC-4CD8-9CF3-19A755F66205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5D876AE-1A9F-4F48-8558-156939227A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DA1A389-D921-4759-93E8-A5A144622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8E24ABA-CF5F-4BF1-B121-571B52BAF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71011A-20D7-4EFD-BE3D-511E24AEBD5E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7AA5462-E049-4C78-9671-8766AFC8E6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710CD99-EC5F-42E1-A0E7-34960CCDA1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834A3BE-1316-466A-AE8A-4BA05A650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1BE71D-6D62-4574-BE8C-31A4703D4C98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2" y="4149081"/>
            <a:ext cx="11425269" cy="936104"/>
          </a:xfrm>
        </p:spPr>
        <p:txBody>
          <a:bodyPr/>
          <a:lstStyle>
            <a:lvl1pPr>
              <a:defRPr b="0">
                <a:solidFill>
                  <a:srgbClr val="878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2" y="5157192"/>
            <a:ext cx="11425269" cy="648072"/>
          </a:xfrm>
        </p:spPr>
        <p:txBody>
          <a:bodyPr/>
          <a:lstStyle>
            <a:lvl1pPr marL="0" indent="0" algn="l">
              <a:buNone/>
              <a:defRPr>
                <a:solidFill>
                  <a:srgbClr val="8788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7EE6A-7D52-4AD3-86E9-4C4521CB9F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6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753195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4418" y="981076"/>
            <a:ext cx="10655300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92AEB-A875-48A9-90D3-DB58BDA98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8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80728"/>
            <a:ext cx="5294379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980728"/>
            <a:ext cx="5280587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753195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4188E-BA69-4140-8094-342B4C2F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8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9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5294379" cy="63976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980728"/>
            <a:ext cx="5183220" cy="63976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1772816"/>
            <a:ext cx="5294379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772816"/>
            <a:ext cx="5280587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753195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4F8D48-467E-4290-9F43-C27C18D3D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8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753195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2D64E-0F58-47E1-A18D-A4B042E85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8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6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EDF36-587D-444B-A1EF-CB693BB00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8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0E36B2-B719-4B78-8203-A169E4F1CB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4417" y="260351"/>
            <a:ext cx="1075266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9DB9EE-A225-4021-9A05-461387C89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1" y="908050"/>
            <a:ext cx="10767484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788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788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788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586E529F-6C12-4FB1-BF4C-599F66E30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2709069"/>
            <a:ext cx="8569325" cy="1439862"/>
          </a:xfrm>
        </p:spPr>
        <p:txBody>
          <a:bodyPr/>
          <a:lstStyle/>
          <a:p>
            <a:pPr eaLnBrk="1" hangingPunct="1"/>
            <a:r>
              <a:rPr lang="en-GB" altLang="en-US" sz="4400" b="1" dirty="0">
                <a:solidFill>
                  <a:schemeClr val="bg1"/>
                </a:solidFill>
              </a:rPr>
              <a:t>Initiating an Investigation</a:t>
            </a:r>
            <a:endParaRPr lang="en-GB" alt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>
            <a:extLst>
              <a:ext uri="{FF2B5EF4-FFF2-40B4-BE49-F238E27FC236}">
                <a16:creationId xmlns:a16="http://schemas.microsoft.com/office/drawing/2014/main" id="{6E868487-8FCD-4521-B2BF-5E2D25B0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196752"/>
            <a:ext cx="1087320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Exhibits Officer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Manages storage, movement and integrity of all potential evidence 	gathered in investigation, including that which becomes exhibits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Produces MG12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Should </a:t>
            </a:r>
            <a:r>
              <a:rPr lang="en-GB" altLang="en-US" i="1" dirty="0"/>
              <a:t>not</a:t>
            </a:r>
            <a:r>
              <a:rPr lang="en-GB" altLang="en-US" dirty="0"/>
              <a:t> be IO or CO as well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Can be DO as well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>
            <a:extLst>
              <a:ext uri="{FF2B5EF4-FFF2-40B4-BE49-F238E27FC236}">
                <a16:creationId xmlns:a16="http://schemas.microsoft.com/office/drawing/2014/main" id="{9CAE8A90-C0C2-462C-B8A2-E29799440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052514"/>
            <a:ext cx="9576296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Case Officer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Responsible for directing overall investigation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Ensures proper procedures are followed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Decides offences to be investigated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Decides actions to be taken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Decides suspects and witnesses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Produces Policy Log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‘Signs off’ Case File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Should </a:t>
            </a:r>
            <a:r>
              <a:rPr lang="en-GB" altLang="en-US" i="1" dirty="0"/>
              <a:t>not</a:t>
            </a:r>
            <a:r>
              <a:rPr lang="en-GB" altLang="en-US" dirty="0"/>
              <a:t> fulfil any other role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5A716F5-E716-4D17-858A-A4A10C19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71" y="1017711"/>
            <a:ext cx="16256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D1BC812-B220-48A0-9268-BCBCD7DF0880}"/>
              </a:ext>
            </a:extLst>
          </p:cNvPr>
          <p:cNvSpPr txBox="1"/>
          <p:nvPr/>
        </p:nvSpPr>
        <p:spPr>
          <a:xfrm>
            <a:off x="3397772" y="2656012"/>
            <a:ext cx="1565275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Arial" charset="0"/>
                <a:cs typeface="Arial" charset="0"/>
              </a:rPr>
              <a:t>Case Officer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308D817B-6FBE-4A0E-939F-DBFA0F90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3645024"/>
            <a:ext cx="16256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1BF9802-D7DA-4F21-A6AE-7AAAE705F940}"/>
              </a:ext>
            </a:extLst>
          </p:cNvPr>
          <p:cNvSpPr txBox="1"/>
          <p:nvPr/>
        </p:nvSpPr>
        <p:spPr>
          <a:xfrm>
            <a:off x="5159897" y="5283324"/>
            <a:ext cx="156527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Arial" charset="0"/>
                <a:cs typeface="Arial" charset="0"/>
              </a:rPr>
              <a:t>Investigating Officer</a:t>
            </a:r>
          </a:p>
        </p:txBody>
      </p:sp>
      <p:pic>
        <p:nvPicPr>
          <p:cNvPr id="14342" name="Picture 2">
            <a:extLst>
              <a:ext uri="{FF2B5EF4-FFF2-40B4-BE49-F238E27FC236}">
                <a16:creationId xmlns:a16="http://schemas.microsoft.com/office/drawing/2014/main" id="{67E58F99-EAE7-4280-8512-67C75775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83" y="3645024"/>
            <a:ext cx="16256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9485BA7-C003-478D-9225-40BEC72CB297}"/>
              </a:ext>
            </a:extLst>
          </p:cNvPr>
          <p:cNvSpPr txBox="1"/>
          <p:nvPr/>
        </p:nvSpPr>
        <p:spPr>
          <a:xfrm>
            <a:off x="7944372" y="5283324"/>
            <a:ext cx="1565275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Arial" charset="0"/>
                <a:cs typeface="Arial" charset="0"/>
              </a:rPr>
              <a:t>Exhibits Officer</a:t>
            </a:r>
          </a:p>
        </p:txBody>
      </p:sp>
      <p:pic>
        <p:nvPicPr>
          <p:cNvPr id="14344" name="Picture 3">
            <a:extLst>
              <a:ext uri="{FF2B5EF4-FFF2-40B4-BE49-F238E27FC236}">
                <a16:creationId xmlns:a16="http://schemas.microsoft.com/office/drawing/2014/main" id="{DE9BE13E-6614-40B0-B6D1-0290EFE78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97" y="3556124"/>
            <a:ext cx="1666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A665A6C-ACE2-441A-8CD9-A223417ED074}"/>
              </a:ext>
            </a:extLst>
          </p:cNvPr>
          <p:cNvSpPr txBox="1"/>
          <p:nvPr/>
        </p:nvSpPr>
        <p:spPr>
          <a:xfrm>
            <a:off x="3397772" y="5286499"/>
            <a:ext cx="156527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Arial" charset="0"/>
                <a:cs typeface="Arial" charset="0"/>
              </a:rPr>
              <a:t>Investigating Officer</a:t>
            </a:r>
          </a:p>
        </p:txBody>
      </p:sp>
      <p:pic>
        <p:nvPicPr>
          <p:cNvPr id="14346" name="Picture 3">
            <a:extLst>
              <a:ext uri="{FF2B5EF4-FFF2-40B4-BE49-F238E27FC236}">
                <a16:creationId xmlns:a16="http://schemas.microsoft.com/office/drawing/2014/main" id="{EC9D6E7F-CF37-4A68-A9E7-5F4EA602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47" y="3545011"/>
            <a:ext cx="16668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F3295A5-0C59-4433-ACE1-FDDFBF7C9DA0}"/>
              </a:ext>
            </a:extLst>
          </p:cNvPr>
          <p:cNvSpPr txBox="1"/>
          <p:nvPr/>
        </p:nvSpPr>
        <p:spPr>
          <a:xfrm>
            <a:off x="1613422" y="5275386"/>
            <a:ext cx="1565275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Arial" charset="0"/>
                <a:cs typeface="Arial" charset="0"/>
              </a:rPr>
              <a:t>Investigating Officer</a:t>
            </a:r>
          </a:p>
        </p:txBody>
      </p:sp>
      <p:pic>
        <p:nvPicPr>
          <p:cNvPr id="14348" name="Picture 3">
            <a:extLst>
              <a:ext uri="{FF2B5EF4-FFF2-40B4-BE49-F238E27FC236}">
                <a16:creationId xmlns:a16="http://schemas.microsoft.com/office/drawing/2014/main" id="{FBF93570-E4A4-4607-9287-B2F6B11C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34" y="971674"/>
            <a:ext cx="1666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639C31-0C71-4F83-9583-061AE6CF9FBA}"/>
              </a:ext>
            </a:extLst>
          </p:cNvPr>
          <p:cNvSpPr txBox="1"/>
          <p:nvPr/>
        </p:nvSpPr>
        <p:spPr>
          <a:xfrm>
            <a:off x="7887221" y="2702049"/>
            <a:ext cx="1566862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Arial" charset="0"/>
                <a:cs typeface="Arial" charset="0"/>
              </a:rPr>
              <a:t>Disclosure Officer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1762D14-7334-4EAE-92C3-C4D564CFC153}"/>
              </a:ext>
            </a:extLst>
          </p:cNvPr>
          <p:cNvCxnSpPr>
            <a:stCxn id="34" idx="2"/>
            <a:endCxn id="14346" idx="0"/>
          </p:cNvCxnSpPr>
          <p:nvPr/>
        </p:nvCxnSpPr>
        <p:spPr>
          <a:xfrm flipH="1">
            <a:off x="2392884" y="3025899"/>
            <a:ext cx="1787525" cy="51911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F4E191D-DA69-4E8A-9BB9-90C1E9507AB7}"/>
              </a:ext>
            </a:extLst>
          </p:cNvPr>
          <p:cNvCxnSpPr>
            <a:stCxn id="34" idx="2"/>
            <a:endCxn id="14344" idx="0"/>
          </p:cNvCxnSpPr>
          <p:nvPr/>
        </p:nvCxnSpPr>
        <p:spPr>
          <a:xfrm flipH="1">
            <a:off x="4177234" y="3025899"/>
            <a:ext cx="3175" cy="53022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65932AA-6758-44EA-AD61-E40973912C1B}"/>
              </a:ext>
            </a:extLst>
          </p:cNvPr>
          <p:cNvCxnSpPr/>
          <p:nvPr/>
        </p:nvCxnSpPr>
        <p:spPr>
          <a:xfrm>
            <a:off x="4221683" y="3025899"/>
            <a:ext cx="1720850" cy="53022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389DDAB-D7A5-4CC6-9BB0-B92A0FB00B86}"/>
              </a:ext>
            </a:extLst>
          </p:cNvPr>
          <p:cNvCxnSpPr>
            <a:stCxn id="34" idx="3"/>
          </p:cNvCxnSpPr>
          <p:nvPr/>
        </p:nvCxnSpPr>
        <p:spPr>
          <a:xfrm>
            <a:off x="4963047" y="2841749"/>
            <a:ext cx="3209925" cy="1014413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E638AC8-7AA2-49B5-8E8B-31C7CD24FDAA}"/>
              </a:ext>
            </a:extLst>
          </p:cNvPr>
          <p:cNvCxnSpPr>
            <a:stCxn id="34" idx="3"/>
          </p:cNvCxnSpPr>
          <p:nvPr/>
        </p:nvCxnSpPr>
        <p:spPr>
          <a:xfrm>
            <a:off x="4963047" y="2840162"/>
            <a:ext cx="2871787" cy="185737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7">
            <a:extLst>
              <a:ext uri="{FF2B5EF4-FFF2-40B4-BE49-F238E27FC236}">
                <a16:creationId xmlns:a16="http://schemas.microsoft.com/office/drawing/2014/main" id="{A8F28FD2-9724-46AF-B20B-2F4AFBDD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56" y="1028343"/>
            <a:ext cx="1188144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Initial steps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Minor breaches (Low level offending) entered onto MCSS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For MEOs: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If an investigation is to be considered, complete an IRG1 form to include: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dirty="0"/>
              <a:t>		- evidence gathered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dirty="0"/>
              <a:t>		- outline alleged offence(s) and severity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dirty="0"/>
              <a:t>		- how alleged offence(s) has been committed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dirty="0"/>
              <a:t>		- proposed investigative actions and potential resources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dirty="0"/>
              <a:t>		- anticipated completion date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Submitted to the Investigation Review Group (IRG)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>
            <a:extLst>
              <a:ext uri="{FF2B5EF4-FFF2-40B4-BE49-F238E27FC236}">
                <a16:creationId xmlns:a16="http://schemas.microsoft.com/office/drawing/2014/main" id="{F0ED2A0D-1519-429A-8F60-9F8DE6386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052736"/>
            <a:ext cx="1101722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Initial steps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Once initiated, the following steps are to be taken: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define roles (Investigating Officer, Disclosure Officer, Exhibits Officer, 	Case Officer)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create Policy Log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create Exhibits Log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	- secure exhibits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PFV (prosecution reference number) record entered onto MCSS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>
            <a:extLst>
              <a:ext uri="{FF2B5EF4-FFF2-40B4-BE49-F238E27FC236}">
                <a16:creationId xmlns:a16="http://schemas.microsoft.com/office/drawing/2014/main" id="{0737FA60-3A99-4F81-BAB2-C9FAF82D0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124744"/>
            <a:ext cx="1008112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Elements of an offence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Each infringement is an offence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	Each offence is comprised of different parts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	To bring enforcement action, we have to prove each part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Know the offence(s) you are investigating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	- Look at the legislation and identify the elements of the 	offence that must be proved, each beyond reasonable doubt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>
            <a:extLst>
              <a:ext uri="{FF2B5EF4-FFF2-40B4-BE49-F238E27FC236}">
                <a16:creationId xmlns:a16="http://schemas.microsoft.com/office/drawing/2014/main" id="{7FBDE486-8373-4CB6-8C7B-551F8E7A7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196752"/>
            <a:ext cx="10801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Elements of an offence - example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Section 1 of the Theft Act 1968 – definition of ‘theft’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i="1" dirty="0"/>
              <a:t>	A person is guilty of theft if he dishonestly appropriates property 	belonging to 	another with the intention of permanently depriving the 	other of it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i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i="1" dirty="0"/>
              <a:t>   </a:t>
            </a:r>
            <a:r>
              <a:rPr lang="en-GB" altLang="en-US" dirty="0"/>
              <a:t>Can you identify all the elements of the theft offence?</a:t>
            </a:r>
            <a:endParaRPr lang="en-GB" altLang="en-US" i="1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7">
            <a:extLst>
              <a:ext uri="{FF2B5EF4-FFF2-40B4-BE49-F238E27FC236}">
                <a16:creationId xmlns:a16="http://schemas.microsoft.com/office/drawing/2014/main" id="{5A0B2266-87FD-4F8B-943B-C09D0E2FB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052736"/>
            <a:ext cx="1123324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Elements of an offence - example</a:t>
            </a:r>
          </a:p>
          <a:p>
            <a:pPr>
              <a:defRPr/>
            </a:pPr>
            <a:endParaRPr lang="en-GB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sz="2400" i="1" dirty="0">
                <a:latin typeface="Arial" charset="0"/>
                <a:cs typeface="Arial" charset="0"/>
              </a:rPr>
              <a:t>A </a:t>
            </a:r>
            <a:r>
              <a:rPr lang="en-GB" sz="2400" i="1" u="sng" dirty="0">
                <a:uFill>
                  <a:solidFill>
                    <a:srgbClr val="FF0000"/>
                  </a:solidFill>
                </a:uFill>
                <a:latin typeface="Arial" charset="0"/>
                <a:cs typeface="Arial" charset="0"/>
              </a:rPr>
              <a:t>person</a:t>
            </a:r>
            <a:r>
              <a:rPr lang="en-GB" sz="2400" i="1" dirty="0">
                <a:latin typeface="Arial" charset="0"/>
                <a:cs typeface="Arial" charset="0"/>
              </a:rPr>
              <a:t> is guilty of theft if he </a:t>
            </a:r>
            <a:r>
              <a:rPr lang="en-GB" sz="2400" i="1" u="sng" dirty="0">
                <a:uFill>
                  <a:solidFill>
                    <a:srgbClr val="FF0000"/>
                  </a:solidFill>
                </a:uFill>
                <a:latin typeface="Arial" charset="0"/>
                <a:cs typeface="Arial" charset="0"/>
              </a:rPr>
              <a:t>dishonestly appropriates property belonging to another </a:t>
            </a:r>
            <a:r>
              <a:rPr lang="en-GB" sz="2400" i="1" dirty="0">
                <a:latin typeface="Arial" charset="0"/>
                <a:cs typeface="Arial" charset="0"/>
              </a:rPr>
              <a:t>with the </a:t>
            </a:r>
            <a:r>
              <a:rPr lang="en-GB" sz="2400" i="1" u="sng" dirty="0">
                <a:uFill>
                  <a:solidFill>
                    <a:srgbClr val="FF0000"/>
                  </a:solidFill>
                </a:uFill>
                <a:latin typeface="Arial" charset="0"/>
                <a:cs typeface="Arial" charset="0"/>
              </a:rPr>
              <a:t>intention of permanently depriving </a:t>
            </a:r>
            <a:r>
              <a:rPr lang="en-GB" sz="2400" i="1" dirty="0">
                <a:latin typeface="Arial" charset="0"/>
                <a:cs typeface="Arial" charset="0"/>
              </a:rPr>
              <a:t>the other of it</a:t>
            </a:r>
          </a:p>
          <a:p>
            <a:pPr>
              <a:defRPr/>
            </a:pPr>
            <a:endParaRPr lang="en-GB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sz="2000" i="1" dirty="0">
                <a:latin typeface="Arial" charset="0"/>
                <a:cs typeface="Arial" charset="0"/>
              </a:rPr>
              <a:t>	person</a:t>
            </a:r>
            <a:r>
              <a:rPr lang="en-GB" sz="2000" dirty="0">
                <a:latin typeface="Arial" charset="0"/>
                <a:cs typeface="Arial" charset="0"/>
              </a:rPr>
              <a:t> – can you identify the individual alleged to have committed the theft?</a:t>
            </a:r>
          </a:p>
          <a:p>
            <a:pPr>
              <a:defRPr/>
            </a:pPr>
            <a:endParaRPr lang="en-GB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sz="2000" dirty="0">
                <a:latin typeface="Arial" charset="0"/>
                <a:cs typeface="Arial" charset="0"/>
              </a:rPr>
              <a:t>	</a:t>
            </a:r>
            <a:r>
              <a:rPr lang="en-GB" sz="2000" i="1" dirty="0">
                <a:latin typeface="Arial" charset="0"/>
                <a:cs typeface="Arial" charset="0"/>
              </a:rPr>
              <a:t>dishonestly appropriates</a:t>
            </a:r>
            <a:r>
              <a:rPr lang="en-GB" sz="2000" dirty="0">
                <a:latin typeface="Arial" charset="0"/>
                <a:cs typeface="Arial" charset="0"/>
              </a:rPr>
              <a:t> – can you prove the person took something, and that it was done 	dishonestly?</a:t>
            </a:r>
          </a:p>
          <a:p>
            <a:pPr>
              <a:defRPr/>
            </a:pPr>
            <a:endParaRPr lang="en-GB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sz="2000" dirty="0">
                <a:latin typeface="Arial" charset="0"/>
                <a:cs typeface="Arial" charset="0"/>
              </a:rPr>
              <a:t>	</a:t>
            </a:r>
            <a:r>
              <a:rPr lang="en-GB" sz="2000" i="1" dirty="0">
                <a:latin typeface="Arial" charset="0"/>
                <a:cs typeface="Arial" charset="0"/>
              </a:rPr>
              <a:t>property belonging to another </a:t>
            </a:r>
            <a:r>
              <a:rPr lang="en-GB" sz="2000" dirty="0">
                <a:latin typeface="Arial" charset="0"/>
                <a:cs typeface="Arial" charset="0"/>
              </a:rPr>
              <a:t>– can you identify what it was that 	was taken and that it 	belonged to someone else?</a:t>
            </a:r>
          </a:p>
          <a:p>
            <a:pPr>
              <a:defRPr/>
            </a:pPr>
            <a:endParaRPr lang="en-GB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sz="2000" dirty="0">
                <a:latin typeface="Arial" charset="0"/>
                <a:cs typeface="Arial" charset="0"/>
              </a:rPr>
              <a:t>	</a:t>
            </a:r>
            <a:r>
              <a:rPr lang="en-GB" sz="2000" i="1" dirty="0">
                <a:latin typeface="Arial" charset="0"/>
                <a:cs typeface="Arial" charset="0"/>
              </a:rPr>
              <a:t>intention of permanently depriving </a:t>
            </a:r>
            <a:r>
              <a:rPr lang="en-GB" sz="2000" dirty="0">
                <a:latin typeface="Arial" charset="0"/>
                <a:cs typeface="Arial" charset="0"/>
              </a:rPr>
              <a:t>– can you prove that the person intended to take it 	permanently from the other person?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>
            <a:extLst>
              <a:ext uri="{FF2B5EF4-FFF2-40B4-BE49-F238E27FC236}">
                <a16:creationId xmlns:a16="http://schemas.microsoft.com/office/drawing/2014/main" id="{9F5CC742-0DC3-43DD-8FCA-7CDC94ACE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908720"/>
            <a:ext cx="1116124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Investigative tools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dirty="0"/>
              <a:t>	IO and CO should consider what investigative approaches 	should be taken in 	order to gather the required evidence to prove all elements of the alleged offence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 dirty="0"/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desk-based investigation – databases, internal records, intelligence, public records, open source</a:t>
            </a:r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000" dirty="0"/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surveillance / informants – CHISs / covert observations (consider RIPA requirements)</a:t>
            </a:r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000" dirty="0"/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searches – consider warrant requirements and evidence handling</a:t>
            </a:r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000" dirty="0"/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suspect interviews</a:t>
            </a:r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000" dirty="0"/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witness statements – officers’ own and third party witnesses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>
            <a:extLst>
              <a:ext uri="{FF2B5EF4-FFF2-40B4-BE49-F238E27FC236}">
                <a16:creationId xmlns:a16="http://schemas.microsoft.com/office/drawing/2014/main" id="{C0BC5189-1E0A-442A-B7B1-6A0957A97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124744"/>
            <a:ext cx="10657184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Roles – Investigating Officer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Investigates potential offences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Gathers and analyses evidence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Plans and executes interviews (suspects’ and witnesses’)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Conducts majority of file preparation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Can be more than 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Should </a:t>
            </a:r>
            <a:r>
              <a:rPr lang="en-GB" altLang="en-US" i="1" dirty="0"/>
              <a:t>not</a:t>
            </a:r>
            <a:r>
              <a:rPr lang="en-GB" altLang="en-US" dirty="0"/>
              <a:t> fulfil any other role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>
            <a:extLst>
              <a:ext uri="{FF2B5EF4-FFF2-40B4-BE49-F238E27FC236}">
                <a16:creationId xmlns:a16="http://schemas.microsoft.com/office/drawing/2014/main" id="{CF12920C-ED77-4E35-8EF6-21846BDF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908720"/>
            <a:ext cx="1116124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788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Disclosure Officer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Assesses </a:t>
            </a:r>
            <a:r>
              <a:rPr lang="en-GB" altLang="en-US" i="1" dirty="0"/>
              <a:t>all</a:t>
            </a:r>
            <a:r>
              <a:rPr lang="en-GB" altLang="en-US" dirty="0"/>
              <a:t> information and communications retained and produced as 	part of the investigation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Decides on disclosure to defence and sensitivity of material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	- ‘Investigates the investigation’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Scrutinises decisions made, material produced etc.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Produces MG6C, D and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Should </a:t>
            </a:r>
            <a:r>
              <a:rPr lang="en-GB" altLang="en-US" i="1" dirty="0"/>
              <a:t>not</a:t>
            </a:r>
            <a:r>
              <a:rPr lang="en-GB" altLang="en-US" dirty="0"/>
              <a:t> be IO or CO as well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- Can be EO as well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739</Words>
  <Application>Microsoft Office PowerPoint</Application>
  <PresentationFormat>Widescreen</PresentationFormat>
  <Paragraphs>148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Initiating an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Proctor</dc:creator>
  <cp:lastModifiedBy>Whitford, Annika</cp:lastModifiedBy>
  <cp:revision>77</cp:revision>
  <dcterms:created xsi:type="dcterms:W3CDTF">2013-02-22T12:19:06Z</dcterms:created>
  <dcterms:modified xsi:type="dcterms:W3CDTF">2021-02-17T11:31:34Z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73DB6F69-3B1C-472F-8A54-6F2C72936C93</vt:lpwstr>
  </property>
  <property fmtid="{D5CDD505-2E9C-101B-9397-08002B2CF9AE}" pid="3" name="ArticulatePath">
    <vt:lpwstr>03. Intelligence Handling</vt:lpwstr>
  </property>
</Properties>
</file>