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Default Extension="png" ContentType="image/png"/>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customXml/itemProps4.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55"/>
  </p:handoutMasterIdLst>
  <p:sldIdLst>
    <p:sldId id="256" r:id="rId5"/>
    <p:sldId id="257" r:id="rId6"/>
    <p:sldId id="259" r:id="rId7"/>
    <p:sldId id="260" r:id="rId8"/>
    <p:sldId id="261" r:id="rId9"/>
    <p:sldId id="28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4" r:id="rId30"/>
    <p:sldId id="28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Lst>
  <p:sldSz cx="9144000" cy="6858000" type="screen4x3"/>
  <p:notesSz cx="6858000" cy="9144000"/>
  <p:custDataLst>
    <p:tags r:id="rId5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41"/>
    <a:srgbClr val="007CBA"/>
    <a:srgbClr val="87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customXml" Target="../customXml/item4.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619FE2E-956C-4A3F-887E-CE82AE009A3E}" type="datetimeFigureOut">
              <a:rPr lang="en-GB"/>
              <a:pPr>
                <a:defRPr/>
              </a:pPr>
              <a:t>13/12/2018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60FC692-D943-47B8-8197-916BBC2B4CC6}" type="slidenum">
              <a:rPr lang="en-GB" altLang="en-US"/>
              <a:pPr>
                <a:defRPr/>
              </a:pPr>
              <a:t>‹#›</a:t>
            </a:fld>
            <a:endParaRPr lang="en-GB" altLang="en-US"/>
          </a:p>
        </p:txBody>
      </p:sp>
    </p:spTree>
    <p:extLst>
      <p:ext uri="{BB962C8B-B14F-4D97-AF65-F5344CB8AC3E}">
        <p14:creationId xmlns:p14="http://schemas.microsoft.com/office/powerpoint/2010/main" val="312430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149081"/>
            <a:ext cx="8568952" cy="936104"/>
          </a:xfrm>
        </p:spPr>
        <p:txBody>
          <a:bodyPr/>
          <a:lstStyle>
            <a:lvl1pPr>
              <a:defRPr b="0">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5157192"/>
            <a:ext cx="8568952" cy="64807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18183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468313" y="981075"/>
            <a:ext cx="7991475" cy="5400675"/>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9452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80728"/>
            <a:ext cx="3970784"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72000" y="980728"/>
            <a:ext cx="3960440"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75816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0728"/>
            <a:ext cx="3970784"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572000" y="980728"/>
            <a:ext cx="3887415"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sz="half" idx="10"/>
          </p:nvPr>
        </p:nvSpPr>
        <p:spPr>
          <a:xfrm>
            <a:off x="457200" y="1772816"/>
            <a:ext cx="3970784"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4572000" y="1772816"/>
            <a:ext cx="396044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9361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31624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6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60350"/>
            <a:ext cx="8064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908050"/>
            <a:ext cx="80756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5" name="Rectangle 4"/>
          <p:cNvSpPr/>
          <p:nvPr userDrawn="1"/>
        </p:nvSpPr>
        <p:spPr>
          <a:xfrm>
            <a:off x="8893175" y="0"/>
            <a:ext cx="250825" cy="6858000"/>
          </a:xfrm>
          <a:prstGeom prst="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 bg1="lt1" tx1="dk1" bg2="lt2" tx2="dk2" accent1="accent1" accent2="accent2" accent3="accent3" accent4="accent4" accent5="accent5" accent6="accent6" hlink="hlink" folHlink="folHlink"/>
  <p:sldLayoutIdLst>
    <p:sldLayoutId id="2147483788" r:id="rId1"/>
    <p:sldLayoutId id="2147483783" r:id="rId2"/>
    <p:sldLayoutId id="2147483784" r:id="rId3"/>
    <p:sldLayoutId id="2147483785" r:id="rId4"/>
    <p:sldLayoutId id="2147483786" r:id="rId5"/>
    <p:sldLayoutId id="2147483787" r:id="rId6"/>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24463"/>
            <a:ext cx="9144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99" name="Title 1"/>
          <p:cNvSpPr>
            <a:spLocks noGrp="1"/>
          </p:cNvSpPr>
          <p:nvPr>
            <p:ph type="ctrTitle"/>
          </p:nvPr>
        </p:nvSpPr>
        <p:spPr>
          <a:xfrm>
            <a:off x="374650" y="5191125"/>
            <a:ext cx="8569325" cy="935038"/>
          </a:xfrm>
        </p:spPr>
        <p:txBody>
          <a:bodyPr/>
          <a:lstStyle/>
          <a:p>
            <a:pPr eaLnBrk="1" hangingPunct="1"/>
            <a:r>
              <a:rPr lang="en-GB" altLang="en-US" b="1" smtClean="0">
                <a:solidFill>
                  <a:srgbClr val="00AF41"/>
                </a:solidFill>
              </a:rPr>
              <a:t>INTELLIGENCE REPORTS (IR)</a:t>
            </a:r>
          </a:p>
        </p:txBody>
      </p:sp>
      <p:grpSp>
        <p:nvGrpSpPr>
          <p:cNvPr id="4100" name="Group 5"/>
          <p:cNvGrpSpPr>
            <a:grpSpLocks/>
          </p:cNvGrpSpPr>
          <p:nvPr/>
        </p:nvGrpSpPr>
        <p:grpSpPr bwMode="auto">
          <a:xfrm>
            <a:off x="107950" y="6308725"/>
            <a:ext cx="2898775" cy="490538"/>
            <a:chOff x="88985" y="6309320"/>
            <a:chExt cx="2898839" cy="489776"/>
          </a:xfrm>
        </p:grpSpPr>
        <p:pic>
          <p:nvPicPr>
            <p:cNvPr id="4102" name="Picture 6" descr="OCL_P07_F06_Ocean Logo 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 y="6309320"/>
              <a:ext cx="1428146" cy="48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OCL_P07_F05_Ocean Logo Q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385" y="6309320"/>
              <a:ext cx="1413439" cy="48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063" y="2420938"/>
            <a:ext cx="244157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1236663" y="549275"/>
            <a:ext cx="6669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Source Code - Reliable</a:t>
            </a:r>
          </a:p>
        </p:txBody>
      </p:sp>
      <p:sp>
        <p:nvSpPr>
          <p:cNvPr id="13315" name="Content Placeholder 2"/>
          <p:cNvSpPr txBox="1">
            <a:spLocks/>
          </p:cNvSpPr>
          <p:nvPr/>
        </p:nvSpPr>
        <p:spPr bwMode="auto">
          <a:xfrm>
            <a:off x="627063" y="2060575"/>
            <a:ext cx="78867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r>
              <a:rPr lang="en-GB" altLang="en-US" sz="2000"/>
              <a:t>Used where the source is believed to be competent and information received is generally reliable</a:t>
            </a:r>
          </a:p>
          <a:p>
            <a:endParaRPr lang="en-GB" altLang="en-US" sz="2000"/>
          </a:p>
          <a:p>
            <a:r>
              <a:rPr lang="en-GB" altLang="en-US" sz="2000"/>
              <a:t>May include information from human intelligence, technical, scientific and forensic sources</a:t>
            </a:r>
          </a:p>
          <a:p>
            <a:endParaRPr lang="en-GB" altLang="en-US" sz="2000"/>
          </a:p>
          <a:p>
            <a:r>
              <a:rPr lang="en-GB" altLang="en-US" sz="2000"/>
              <a:t>E.g. Fisherman you have know for a number of years and trust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236663" y="404813"/>
            <a:ext cx="6669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Source Code - Untested</a:t>
            </a:r>
          </a:p>
        </p:txBody>
      </p:sp>
      <p:sp>
        <p:nvSpPr>
          <p:cNvPr id="3" name="Content Placeholder 2"/>
          <p:cNvSpPr txBox="1">
            <a:spLocks/>
          </p:cNvSpPr>
          <p:nvPr/>
        </p:nvSpPr>
        <p:spPr bwMode="auto">
          <a:xfrm>
            <a:off x="468313" y="1557338"/>
            <a:ext cx="82073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1"/>
              </a:buClr>
              <a:buFont typeface="Arial" charset="0"/>
              <a:buChar char="•"/>
              <a:defRPr sz="2400">
                <a:solidFill>
                  <a:schemeClr val="tx1"/>
                </a:solidFill>
                <a:latin typeface="Arial" charset="0"/>
                <a:cs typeface="Arial" charset="0"/>
              </a:defRPr>
            </a:lvl1pPr>
            <a:lvl2pPr marL="742950" indent="-285750" eaLnBrk="0" hangingPunct="0">
              <a:spcBef>
                <a:spcPct val="20000"/>
              </a:spcBef>
              <a:buClr>
                <a:schemeClr val="tx1"/>
              </a:buClr>
              <a:buFont typeface="Arial" charset="0"/>
              <a:buChar char="–"/>
              <a:defRPr sz="2000">
                <a:solidFill>
                  <a:schemeClr val="tx1"/>
                </a:solidFill>
                <a:latin typeface="Arial" charset="0"/>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defRPr/>
            </a:pPr>
            <a:r>
              <a:rPr lang="en-GB" altLang="en-US" sz="2000" dirty="0" smtClean="0"/>
              <a:t>A source that has not previously provided information </a:t>
            </a:r>
            <a:r>
              <a:rPr lang="en-GB" altLang="en-US" sz="2000" b="1" dirty="0" smtClean="0">
                <a:solidFill>
                  <a:schemeClr val="accent6">
                    <a:lumMod val="75000"/>
                  </a:schemeClr>
                </a:solidFill>
              </a:rPr>
              <a:t>TO THE PERSON RECEIVING IT</a:t>
            </a:r>
            <a:r>
              <a:rPr lang="en-GB" altLang="en-US" sz="2000" dirty="0" smtClean="0"/>
              <a:t> or has provided information that has not been substantiated</a:t>
            </a:r>
          </a:p>
          <a:p>
            <a:pPr>
              <a:defRPr/>
            </a:pPr>
            <a:endParaRPr lang="en-GB" altLang="en-US" sz="2000" dirty="0" smtClean="0"/>
          </a:p>
          <a:p>
            <a:pPr>
              <a:defRPr/>
            </a:pPr>
            <a:r>
              <a:rPr lang="en-GB" altLang="en-US" sz="2000" dirty="0" smtClean="0"/>
              <a:t>Source may not necessarily be unreliable, but info provided should be treated with caution.</a:t>
            </a:r>
          </a:p>
          <a:p>
            <a:pPr>
              <a:defRPr/>
            </a:pPr>
            <a:endParaRPr lang="en-GB" altLang="en-US" sz="2000" dirty="0" smtClean="0"/>
          </a:p>
          <a:p>
            <a:pPr>
              <a:defRPr/>
            </a:pPr>
            <a:r>
              <a:rPr lang="en-GB" altLang="en-US" sz="2000" dirty="0" smtClean="0"/>
              <a:t>Before action corroboration should be considered</a:t>
            </a:r>
          </a:p>
          <a:p>
            <a:pPr>
              <a:defRPr/>
            </a:pPr>
            <a:endParaRPr lang="en-GB" altLang="en-US" sz="2000" dirty="0" smtClean="0"/>
          </a:p>
          <a:p>
            <a:pPr>
              <a:defRPr/>
            </a:pPr>
            <a:r>
              <a:rPr lang="en-GB" altLang="en-US" sz="2000" dirty="0" smtClean="0"/>
              <a:t>To be used where source cannot be determined</a:t>
            </a:r>
          </a:p>
          <a:p>
            <a:pPr>
              <a:defRPr/>
            </a:pPr>
            <a:endParaRPr lang="en-GB" altLang="en-US" sz="2000" dirty="0" smtClean="0"/>
          </a:p>
          <a:p>
            <a:pPr>
              <a:defRPr/>
            </a:pPr>
            <a:r>
              <a:rPr lang="en-GB" altLang="en-US" sz="2000" dirty="0" smtClean="0"/>
              <a:t>E.g. An anonymous phone call into your office</a:t>
            </a:r>
          </a:p>
          <a:p>
            <a:pPr>
              <a:defRPr/>
            </a:pPr>
            <a:endParaRPr lang="en-GB" alt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0" dur="500"/>
                                        <p:tgtEl>
                                          <p:spTgt spid="3">
                                            <p:txEl>
                                              <p:pRg st="6" end="6"/>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1238250" y="260350"/>
            <a:ext cx="6669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Source – Not Reliable</a:t>
            </a:r>
          </a:p>
        </p:txBody>
      </p:sp>
      <p:sp>
        <p:nvSpPr>
          <p:cNvPr id="14339" name="Content Placeholder 2"/>
          <p:cNvSpPr txBox="1">
            <a:spLocks/>
          </p:cNvSpPr>
          <p:nvPr/>
        </p:nvSpPr>
        <p:spPr bwMode="auto">
          <a:xfrm>
            <a:off x="320675" y="1557338"/>
            <a:ext cx="84248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1"/>
              </a:buClr>
              <a:buFont typeface="Arial" charset="0"/>
              <a:buChar char="•"/>
              <a:defRPr sz="2400">
                <a:solidFill>
                  <a:schemeClr val="tx1"/>
                </a:solidFill>
                <a:latin typeface="Arial" charset="0"/>
                <a:cs typeface="Arial" charset="0"/>
              </a:defRPr>
            </a:lvl1pPr>
            <a:lvl2pPr marL="742950" indent="-285750" eaLnBrk="0" hangingPunct="0">
              <a:spcBef>
                <a:spcPct val="20000"/>
              </a:spcBef>
              <a:buClr>
                <a:schemeClr val="tx1"/>
              </a:buClr>
              <a:buFont typeface="Arial" charset="0"/>
              <a:buChar char="–"/>
              <a:defRPr sz="2000">
                <a:solidFill>
                  <a:schemeClr val="tx1"/>
                </a:solidFill>
                <a:latin typeface="Arial" charset="0"/>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defRPr/>
            </a:pPr>
            <a:r>
              <a:rPr lang="en-GB" altLang="en-US" sz="2000" dirty="0" smtClean="0"/>
              <a:t>Use where there are reasonable grounds to </a:t>
            </a:r>
            <a:r>
              <a:rPr lang="en-GB" altLang="en-US" sz="2000" b="1" dirty="0" smtClean="0">
                <a:solidFill>
                  <a:schemeClr val="accent6">
                    <a:lumMod val="75000"/>
                  </a:schemeClr>
                </a:solidFill>
              </a:rPr>
              <a:t>DOUBT THE RELIABILITY</a:t>
            </a:r>
            <a:r>
              <a:rPr lang="en-GB" altLang="en-US" sz="2000" dirty="0" smtClean="0"/>
              <a:t> of the source.</a:t>
            </a:r>
          </a:p>
          <a:p>
            <a:pPr>
              <a:defRPr/>
            </a:pPr>
            <a:endParaRPr lang="en-GB" altLang="en-US" sz="2000" dirty="0" smtClean="0"/>
          </a:p>
          <a:p>
            <a:pPr>
              <a:defRPr/>
            </a:pPr>
            <a:r>
              <a:rPr lang="en-GB" altLang="en-US" sz="2000" dirty="0" smtClean="0"/>
              <a:t>Risk Assessment required to identify concerns re </a:t>
            </a:r>
            <a:r>
              <a:rPr lang="en-GB" altLang="en-US" sz="2000" b="1" dirty="0" smtClean="0">
                <a:solidFill>
                  <a:schemeClr val="accent6">
                    <a:lumMod val="75000"/>
                  </a:schemeClr>
                </a:solidFill>
              </a:rPr>
              <a:t>authenticity</a:t>
            </a:r>
            <a:r>
              <a:rPr lang="en-GB" altLang="en-US" sz="2000" dirty="0" smtClean="0"/>
              <a:t>, </a:t>
            </a:r>
            <a:r>
              <a:rPr lang="en-GB" altLang="en-US" sz="2000" b="1" dirty="0" smtClean="0">
                <a:solidFill>
                  <a:schemeClr val="accent6">
                    <a:lumMod val="75000"/>
                  </a:schemeClr>
                </a:solidFill>
              </a:rPr>
              <a:t>trustworthiness</a:t>
            </a:r>
            <a:r>
              <a:rPr lang="en-GB" altLang="en-US" sz="2000" dirty="0" smtClean="0"/>
              <a:t>, </a:t>
            </a:r>
            <a:r>
              <a:rPr lang="en-GB" altLang="en-US" sz="2000" b="1" dirty="0" smtClean="0">
                <a:solidFill>
                  <a:schemeClr val="accent6">
                    <a:lumMod val="75000"/>
                  </a:schemeClr>
                </a:solidFill>
              </a:rPr>
              <a:t>competence</a:t>
            </a:r>
            <a:r>
              <a:rPr lang="en-GB" altLang="en-US" sz="2000" dirty="0" smtClean="0"/>
              <a:t> or </a:t>
            </a:r>
            <a:r>
              <a:rPr lang="en-GB" altLang="en-US" sz="2000" b="1" dirty="0" smtClean="0">
                <a:solidFill>
                  <a:schemeClr val="accent6">
                    <a:lumMod val="75000"/>
                  </a:schemeClr>
                </a:solidFill>
              </a:rPr>
              <a:t>motive</a:t>
            </a:r>
            <a:r>
              <a:rPr lang="en-GB" altLang="en-US" sz="2000" dirty="0" smtClean="0"/>
              <a:t> of the source, or the confidence in any  technical equipment.</a:t>
            </a:r>
          </a:p>
          <a:p>
            <a:pPr>
              <a:defRPr/>
            </a:pPr>
            <a:endParaRPr lang="en-GB" altLang="en-US" sz="2000" dirty="0" smtClean="0"/>
          </a:p>
          <a:p>
            <a:pPr>
              <a:defRPr/>
            </a:pPr>
            <a:r>
              <a:rPr lang="en-GB" altLang="en-US" sz="2000" dirty="0" smtClean="0"/>
              <a:t>Corroboration should be sought before acting on this information</a:t>
            </a:r>
          </a:p>
          <a:p>
            <a:pPr>
              <a:defRPr/>
            </a:pPr>
            <a:endParaRPr lang="en-GB" altLang="en-US" sz="2000" dirty="0" smtClean="0"/>
          </a:p>
          <a:p>
            <a:pPr>
              <a:defRPr/>
            </a:pPr>
            <a:r>
              <a:rPr lang="en-GB" altLang="en-US" sz="2000" dirty="0" smtClean="0"/>
              <a:t>E.g. Local fisherman with a criminal record who is trying to eliminate competition by making exaggerated or false claims.</a:t>
            </a:r>
          </a:p>
          <a:p>
            <a:pPr>
              <a:defRPr/>
            </a:pPr>
            <a:endParaRPr lang="en-GB" altLang="en-US" dirty="0" smtClean="0"/>
          </a:p>
          <a:p>
            <a:pPr>
              <a:defRPr/>
            </a:pPr>
            <a:endParaRPr lang="en-GB" altLang="en-US" dirty="0" smtClean="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1143000" y="2139950"/>
            <a:ext cx="6858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What do we evaluate next?</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Intelligence Evaluation</a:t>
            </a:r>
          </a:p>
        </p:txBody>
      </p:sp>
      <p:sp>
        <p:nvSpPr>
          <p:cNvPr id="3" name="Content Placeholder 5"/>
          <p:cNvSpPr txBox="1">
            <a:spLocks/>
          </p:cNvSpPr>
          <p:nvPr/>
        </p:nvSpPr>
        <p:spPr bwMode="auto">
          <a:xfrm>
            <a:off x="1908175" y="1557338"/>
            <a:ext cx="5327650" cy="4257675"/>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marL="457200" indent="-457200" eaLnBrk="1" hangingPunct="1">
              <a:lnSpc>
                <a:spcPct val="100000"/>
              </a:lnSpc>
              <a:spcBef>
                <a:spcPct val="20000"/>
              </a:spcBef>
              <a:buFontTx/>
              <a:buAutoNum type="alphaUcPeriod"/>
              <a:defRPr/>
            </a:pPr>
            <a:r>
              <a:rPr lang="en-GB" altLang="en-US" sz="2400" dirty="0" smtClean="0">
                <a:solidFill>
                  <a:srgbClr val="0F0046"/>
                </a:solidFill>
                <a:latin typeface="Arial" charset="0"/>
                <a:cs typeface="Arial" charset="0"/>
              </a:rPr>
              <a:t>Known directly</a:t>
            </a:r>
          </a:p>
          <a:p>
            <a:pPr marL="457200" indent="-457200" eaLnBrk="1" hangingPunct="1">
              <a:lnSpc>
                <a:spcPct val="100000"/>
              </a:lnSpc>
              <a:spcBef>
                <a:spcPct val="20000"/>
              </a:spcBef>
              <a:buFontTx/>
              <a:buAutoNum type="alphaUcPeriod"/>
              <a:defRPr/>
            </a:pPr>
            <a:endParaRPr lang="en-GB" altLang="en-US" sz="2400" dirty="0" smtClean="0">
              <a:solidFill>
                <a:srgbClr val="0F0046"/>
              </a:solidFill>
              <a:latin typeface="Arial" charset="0"/>
              <a:cs typeface="Arial" charset="0"/>
            </a:endParaRPr>
          </a:p>
          <a:p>
            <a:pPr eaLnBrk="1" hangingPunct="1">
              <a:lnSpc>
                <a:spcPct val="100000"/>
              </a:lnSpc>
              <a:spcBef>
                <a:spcPct val="20000"/>
              </a:spcBef>
              <a:buFontTx/>
              <a:buNone/>
              <a:defRPr/>
            </a:pPr>
            <a:r>
              <a:rPr lang="en-GB" altLang="en-US" sz="2400" dirty="0" smtClean="0">
                <a:solidFill>
                  <a:srgbClr val="0F0046"/>
                </a:solidFill>
                <a:latin typeface="Arial" charset="0"/>
                <a:cs typeface="Arial" charset="0"/>
              </a:rPr>
              <a:t>B. Known indirectly but corroborated</a:t>
            </a:r>
          </a:p>
          <a:p>
            <a:pPr eaLnBrk="1" hangingPunct="1">
              <a:lnSpc>
                <a:spcPct val="100000"/>
              </a:lnSpc>
              <a:spcBef>
                <a:spcPct val="20000"/>
              </a:spcBef>
              <a:buFontTx/>
              <a:buNone/>
              <a:defRPr/>
            </a:pPr>
            <a:endParaRPr lang="en-GB" altLang="en-US" sz="2400" dirty="0" smtClean="0">
              <a:solidFill>
                <a:srgbClr val="0F0046"/>
              </a:solidFill>
              <a:latin typeface="Arial" charset="0"/>
              <a:cs typeface="Arial" charset="0"/>
            </a:endParaRPr>
          </a:p>
          <a:p>
            <a:pPr eaLnBrk="1" hangingPunct="1">
              <a:lnSpc>
                <a:spcPct val="100000"/>
              </a:lnSpc>
              <a:spcBef>
                <a:spcPct val="20000"/>
              </a:spcBef>
              <a:buFontTx/>
              <a:buNone/>
              <a:defRPr/>
            </a:pPr>
            <a:r>
              <a:rPr lang="en-GB" altLang="en-US" sz="2400" dirty="0" smtClean="0">
                <a:solidFill>
                  <a:srgbClr val="0F0046"/>
                </a:solidFill>
                <a:latin typeface="Arial" charset="0"/>
                <a:cs typeface="Arial" charset="0"/>
              </a:rPr>
              <a:t>C. Known indirectly</a:t>
            </a:r>
          </a:p>
          <a:p>
            <a:pPr eaLnBrk="1" hangingPunct="1">
              <a:lnSpc>
                <a:spcPct val="100000"/>
              </a:lnSpc>
              <a:spcBef>
                <a:spcPct val="20000"/>
              </a:spcBef>
              <a:buFontTx/>
              <a:buNone/>
              <a:defRPr/>
            </a:pPr>
            <a:endParaRPr lang="en-GB" altLang="en-US" sz="2400" dirty="0" smtClean="0">
              <a:solidFill>
                <a:srgbClr val="0F0046"/>
              </a:solidFill>
              <a:latin typeface="Arial" charset="0"/>
              <a:cs typeface="Arial" charset="0"/>
            </a:endParaRPr>
          </a:p>
          <a:p>
            <a:pPr eaLnBrk="1" hangingPunct="1">
              <a:lnSpc>
                <a:spcPct val="100000"/>
              </a:lnSpc>
              <a:spcBef>
                <a:spcPct val="20000"/>
              </a:spcBef>
              <a:buFontTx/>
              <a:buNone/>
              <a:defRPr/>
            </a:pPr>
            <a:r>
              <a:rPr lang="en-GB" altLang="en-US" sz="2400" dirty="0" smtClean="0">
                <a:solidFill>
                  <a:srgbClr val="0F0046"/>
                </a:solidFill>
                <a:latin typeface="Arial" charset="0"/>
                <a:cs typeface="Arial" charset="0"/>
              </a:rPr>
              <a:t>D. Not known</a:t>
            </a:r>
          </a:p>
          <a:p>
            <a:pPr eaLnBrk="1" hangingPunct="1">
              <a:lnSpc>
                <a:spcPct val="100000"/>
              </a:lnSpc>
              <a:spcBef>
                <a:spcPct val="20000"/>
              </a:spcBef>
              <a:buFont typeface="Calibri" pitchFamily="34" charset="0"/>
              <a:buAutoNum type="arabicPeriod" startAt="3"/>
              <a:defRPr/>
            </a:pPr>
            <a:endParaRPr lang="en-GB" altLang="en-US" sz="2400" dirty="0" smtClean="0">
              <a:solidFill>
                <a:srgbClr val="0F0046"/>
              </a:solidFill>
              <a:latin typeface="Arial" charset="0"/>
              <a:cs typeface="Arial" charset="0"/>
            </a:endParaRPr>
          </a:p>
          <a:p>
            <a:pPr eaLnBrk="1" hangingPunct="1">
              <a:lnSpc>
                <a:spcPct val="100000"/>
              </a:lnSpc>
              <a:spcBef>
                <a:spcPct val="20000"/>
              </a:spcBef>
              <a:buFontTx/>
              <a:buNone/>
              <a:defRPr/>
            </a:pPr>
            <a:r>
              <a:rPr lang="en-GB" altLang="en-US" sz="2400" dirty="0" smtClean="0">
                <a:solidFill>
                  <a:srgbClr val="0F0046"/>
                </a:solidFill>
                <a:latin typeface="Arial" charset="0"/>
                <a:cs typeface="Arial" charset="0"/>
              </a:rPr>
              <a:t>E. Suspected to be false</a:t>
            </a:r>
            <a:endParaRPr lang="en-US" altLang="en-US" sz="2400" dirty="0" smtClean="0">
              <a:solidFill>
                <a:srgbClr val="0F0046"/>
              </a:solidFill>
              <a:latin typeface="Arial" charset="0"/>
              <a:cs typeface="Arial"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331913" y="458788"/>
            <a:ext cx="6669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A – Known Directly to the Source</a:t>
            </a:r>
          </a:p>
        </p:txBody>
      </p:sp>
      <p:sp>
        <p:nvSpPr>
          <p:cNvPr id="3" name="Content Placeholder 2"/>
          <p:cNvSpPr txBox="1">
            <a:spLocks/>
          </p:cNvSpPr>
          <p:nvPr/>
        </p:nvSpPr>
        <p:spPr>
          <a:xfrm>
            <a:off x="606425" y="1700213"/>
            <a:ext cx="7886700" cy="3619500"/>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GB" dirty="0" smtClean="0"/>
          </a:p>
          <a:p>
            <a:pPr>
              <a:defRPr/>
            </a:pPr>
            <a:r>
              <a:rPr lang="en-GB" dirty="0" smtClean="0"/>
              <a:t>Refers to </a:t>
            </a:r>
            <a:r>
              <a:rPr lang="en-GB" b="1" dirty="0" smtClean="0">
                <a:solidFill>
                  <a:schemeClr val="accent6">
                    <a:lumMod val="75000"/>
                  </a:schemeClr>
                </a:solidFill>
              </a:rPr>
              <a:t>Information obtained FIRST HAND </a:t>
            </a:r>
            <a:r>
              <a:rPr lang="en-GB" dirty="0" smtClean="0"/>
              <a:t>(i.e. through witnessing it)</a:t>
            </a:r>
          </a:p>
          <a:p>
            <a:pPr marL="0" indent="0">
              <a:buFont typeface="Arial" panose="020B0604020202020204" pitchFamily="34" charset="0"/>
              <a:buNone/>
              <a:defRPr/>
            </a:pPr>
            <a:endParaRPr lang="en-GB" dirty="0" smtClean="0"/>
          </a:p>
          <a:p>
            <a:pPr marL="0" indent="0">
              <a:buFont typeface="Arial" panose="020B0604020202020204" pitchFamily="34" charset="0"/>
              <a:buNone/>
              <a:defRPr/>
            </a:pPr>
            <a:r>
              <a:rPr lang="en-GB" dirty="0" smtClean="0"/>
              <a:t>Take care to differentiate between what a source witnessed themselves and what they were told or heard from a third party</a:t>
            </a:r>
          </a:p>
          <a:p>
            <a:pPr>
              <a:defRPr/>
            </a:pPr>
            <a:endParaRPr lang="en-GB"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1042988" y="333375"/>
            <a:ext cx="70580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B – Known indirectly to the Source – but corroborated</a:t>
            </a:r>
          </a:p>
        </p:txBody>
      </p:sp>
      <p:sp>
        <p:nvSpPr>
          <p:cNvPr id="3" name="Content Placeholder 2"/>
          <p:cNvSpPr txBox="1">
            <a:spLocks/>
          </p:cNvSpPr>
          <p:nvPr/>
        </p:nvSpPr>
        <p:spPr>
          <a:xfrm>
            <a:off x="468313" y="1844675"/>
            <a:ext cx="8064500" cy="4608513"/>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t>Refers to information the source has NOT witnessed themselves – but;</a:t>
            </a:r>
          </a:p>
          <a:p>
            <a:pPr marL="0" indent="0">
              <a:buFont typeface="Arial" charset="0"/>
              <a:buNone/>
              <a:defRPr/>
            </a:pPr>
            <a:r>
              <a:rPr lang="en-GB" dirty="0" smtClean="0"/>
              <a:t>	The reliability of the information can be verified by 	separate information </a:t>
            </a:r>
            <a:r>
              <a:rPr lang="en-GB" dirty="0" smtClean="0">
                <a:solidFill>
                  <a:schemeClr val="accent6">
                    <a:lumMod val="75000"/>
                  </a:schemeClr>
                </a:solidFill>
              </a:rPr>
              <a:t>that carries the 	information/intelligence assessment of ‘A’</a:t>
            </a:r>
          </a:p>
          <a:p>
            <a:pPr>
              <a:defRPr/>
            </a:pPr>
            <a:endParaRPr lang="en-GB" dirty="0" smtClean="0">
              <a:solidFill>
                <a:srgbClr val="FF0000"/>
              </a:solidFill>
            </a:endParaRPr>
          </a:p>
          <a:p>
            <a:pPr marL="0" indent="0">
              <a:buFont typeface="Arial" panose="020B0604020202020204" pitchFamily="34" charset="0"/>
              <a:buNone/>
              <a:defRPr/>
            </a:pPr>
            <a:r>
              <a:rPr lang="en-GB" dirty="0" smtClean="0"/>
              <a:t>Could be from technical sources, other intelligence, investigations or enquiries. (Need to identify how in risk assessment). </a:t>
            </a:r>
            <a:r>
              <a:rPr lang="en-GB" dirty="0" smtClean="0">
                <a:solidFill>
                  <a:schemeClr val="accent6">
                    <a:lumMod val="75000"/>
                  </a:schemeClr>
                </a:solidFill>
              </a:rPr>
              <a:t>Take care to ensure corroboration presented is independent &amp; not from original source</a:t>
            </a:r>
            <a:endParaRPr lang="en-GB" dirty="0">
              <a:solidFill>
                <a:schemeClr val="accent6">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931863" y="549275"/>
            <a:ext cx="7278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C – Known Indirectly to the Source</a:t>
            </a:r>
          </a:p>
        </p:txBody>
      </p:sp>
      <p:sp>
        <p:nvSpPr>
          <p:cNvPr id="3" name="Content Placeholder 2"/>
          <p:cNvSpPr txBox="1">
            <a:spLocks/>
          </p:cNvSpPr>
          <p:nvPr/>
        </p:nvSpPr>
        <p:spPr>
          <a:xfrm>
            <a:off x="395288" y="2205038"/>
            <a:ext cx="8280400" cy="2174875"/>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altLang="en-US" dirty="0" smtClean="0"/>
              <a:t>Information the source </a:t>
            </a:r>
            <a:r>
              <a:rPr lang="en-GB" altLang="en-US" b="1" u="sng" dirty="0" smtClean="0">
                <a:solidFill>
                  <a:schemeClr val="accent6">
                    <a:lumMod val="75000"/>
                  </a:schemeClr>
                </a:solidFill>
              </a:rPr>
              <a:t>has been told by someone else</a:t>
            </a:r>
          </a:p>
          <a:p>
            <a:pPr>
              <a:defRPr/>
            </a:pPr>
            <a:endParaRPr lang="en-GB" altLang="en-US" dirty="0" smtClean="0"/>
          </a:p>
          <a:p>
            <a:pPr>
              <a:defRPr/>
            </a:pPr>
            <a:r>
              <a:rPr lang="en-GB" altLang="en-US" dirty="0" smtClean="0"/>
              <a:t>The source does not have first hand knowledge of the information as they did not witness it themselves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1116013" y="404813"/>
            <a:ext cx="6669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D – Not Known</a:t>
            </a:r>
          </a:p>
        </p:txBody>
      </p:sp>
      <p:sp>
        <p:nvSpPr>
          <p:cNvPr id="21507" name="Content Placeholder 2"/>
          <p:cNvSpPr txBox="1">
            <a:spLocks/>
          </p:cNvSpPr>
          <p:nvPr/>
        </p:nvSpPr>
        <p:spPr bwMode="auto">
          <a:xfrm>
            <a:off x="628650" y="1825625"/>
            <a:ext cx="78867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r>
              <a:rPr lang="en-GB" altLang="en-US"/>
              <a:t>Where there is no means of assessing the information</a:t>
            </a:r>
          </a:p>
          <a:p>
            <a:endParaRPr lang="en-GB" altLang="en-US"/>
          </a:p>
          <a:p>
            <a:r>
              <a:rPr lang="en-GB" altLang="en-US"/>
              <a:t>Could be – from Anonymous source, Crimestoppers etc, where unable to question the source to establish the true provenance</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1236663" y="404813"/>
            <a:ext cx="6669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E – Suspected to be False</a:t>
            </a:r>
          </a:p>
        </p:txBody>
      </p:sp>
      <p:sp>
        <p:nvSpPr>
          <p:cNvPr id="22531" name="Content Placeholder 2"/>
          <p:cNvSpPr txBox="1">
            <a:spLocks/>
          </p:cNvSpPr>
          <p:nvPr/>
        </p:nvSpPr>
        <p:spPr bwMode="auto">
          <a:xfrm>
            <a:off x="628650" y="1825625"/>
            <a:ext cx="78867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r>
              <a:rPr lang="en-GB" altLang="en-US"/>
              <a:t>Regardless of how the source came upon this information – there is reason to believe the information provided is false.</a:t>
            </a:r>
          </a:p>
          <a:p>
            <a:endParaRPr lang="en-GB" altLang="en-US"/>
          </a:p>
          <a:p>
            <a:r>
              <a:rPr lang="en-GB" altLang="en-US"/>
              <a:t>Where this is the case, the rationale for WHY it is believed to be false should be documented in the Intelligence Risk Assessment</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8650" y="365125"/>
            <a:ext cx="7886700" cy="1325563"/>
          </a:xfrm>
        </p:spPr>
        <p:txBody>
          <a:bodyPr/>
          <a:lstStyle/>
          <a:p>
            <a:r>
              <a:rPr lang="en-GB" altLang="en-US" b="1" smtClean="0">
                <a:solidFill>
                  <a:srgbClr val="007CBA"/>
                </a:solidFill>
              </a:rPr>
              <a:t>National Review of Intelligence Report</a:t>
            </a:r>
          </a:p>
        </p:txBody>
      </p:sp>
      <p:sp>
        <p:nvSpPr>
          <p:cNvPr id="6" name="Content Placeholder 2"/>
          <p:cNvSpPr txBox="1">
            <a:spLocks/>
          </p:cNvSpPr>
          <p:nvPr/>
        </p:nvSpPr>
        <p:spPr>
          <a:xfrm>
            <a:off x="628650" y="1989138"/>
            <a:ext cx="7886700" cy="3330575"/>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altLang="en-US" dirty="0" smtClean="0"/>
              <a:t>Used to be called a National Information Report (NIR) or 5x5x5</a:t>
            </a:r>
          </a:p>
          <a:p>
            <a:pPr>
              <a:defRPr/>
            </a:pPr>
            <a:endParaRPr lang="en-GB" altLang="en-US" dirty="0" smtClean="0"/>
          </a:p>
          <a:p>
            <a:pPr>
              <a:defRPr/>
            </a:pPr>
            <a:r>
              <a:rPr lang="en-GB" altLang="en-US" b="1" dirty="0" smtClean="0"/>
              <a:t>Now called </a:t>
            </a:r>
            <a:r>
              <a:rPr lang="en-GB" altLang="en-US" b="1" dirty="0" smtClean="0">
                <a:solidFill>
                  <a:srgbClr val="00AF41"/>
                </a:solidFill>
              </a:rPr>
              <a:t>Intelligence Report (IR) </a:t>
            </a:r>
            <a:r>
              <a:rPr lang="en-GB" altLang="en-US" b="1" dirty="0" smtClean="0"/>
              <a:t>or 3x5x2</a:t>
            </a:r>
          </a:p>
          <a:p>
            <a:pPr>
              <a:defRPr/>
            </a:pPr>
            <a:endParaRPr lang="en-GB" altLang="en-US" dirty="0" smtClean="0"/>
          </a:p>
          <a:p>
            <a:pPr>
              <a:defRPr/>
            </a:pPr>
            <a:r>
              <a:rPr lang="en-GB" altLang="en-US" b="1" dirty="0" smtClean="0">
                <a:solidFill>
                  <a:schemeClr val="accent6">
                    <a:lumMod val="75000"/>
                  </a:schemeClr>
                </a:solidFill>
              </a:rPr>
              <a:t>Not called a SAR</a:t>
            </a:r>
          </a:p>
          <a:p>
            <a:pPr>
              <a:defRPr/>
            </a:pPr>
            <a:endParaRPr lang="en-GB" altLang="en-US" sz="3200" dirty="0" smtClean="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143000" y="2420938"/>
            <a:ext cx="6858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What do we evaluate last?</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Handling Code</a:t>
            </a:r>
          </a:p>
        </p:txBody>
      </p:sp>
      <p:sp>
        <p:nvSpPr>
          <p:cNvPr id="24579" name="Content Placeholder 5"/>
          <p:cNvSpPr txBox="1">
            <a:spLocks/>
          </p:cNvSpPr>
          <p:nvPr/>
        </p:nvSpPr>
        <p:spPr bwMode="auto">
          <a:xfrm>
            <a:off x="1692275" y="2168525"/>
            <a:ext cx="5183188" cy="2955925"/>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buClrTx/>
              <a:buFontTx/>
              <a:buAutoNum type="alphaUcPeriod" startAt="16"/>
            </a:pPr>
            <a:endParaRPr lang="en-GB" altLang="en-US" sz="1500">
              <a:solidFill>
                <a:srgbClr val="0F0046"/>
              </a:solidFill>
            </a:endParaRPr>
          </a:p>
          <a:p>
            <a:pPr eaLnBrk="1" hangingPunct="1">
              <a:buClrTx/>
              <a:buFontTx/>
              <a:buAutoNum type="alphaUcPeriod" startAt="16"/>
            </a:pPr>
            <a:r>
              <a:rPr lang="en-GB" altLang="en-US">
                <a:solidFill>
                  <a:srgbClr val="0F0046"/>
                </a:solidFill>
              </a:rPr>
              <a:t>Lawful sharing permitted</a:t>
            </a:r>
          </a:p>
          <a:p>
            <a:pPr eaLnBrk="1" hangingPunct="1">
              <a:buClrTx/>
              <a:buFontTx/>
              <a:buAutoNum type="alphaUcPeriod" startAt="16"/>
            </a:pPr>
            <a:endParaRPr lang="en-GB" altLang="en-US">
              <a:solidFill>
                <a:srgbClr val="0F0046"/>
              </a:solidFill>
            </a:endParaRPr>
          </a:p>
          <a:p>
            <a:pPr eaLnBrk="1" hangingPunct="1">
              <a:buClrTx/>
              <a:buFontTx/>
              <a:buNone/>
            </a:pPr>
            <a:endParaRPr lang="en-GB" altLang="en-US">
              <a:solidFill>
                <a:srgbClr val="0F0046"/>
              </a:solidFill>
            </a:endParaRPr>
          </a:p>
          <a:p>
            <a:pPr eaLnBrk="1" hangingPunct="1">
              <a:buClrTx/>
              <a:buFontTx/>
              <a:buNone/>
            </a:pPr>
            <a:r>
              <a:rPr lang="en-GB" altLang="en-US">
                <a:solidFill>
                  <a:srgbClr val="0F0046"/>
                </a:solidFill>
              </a:rPr>
              <a:t>C. Lawful sharing with conditions</a:t>
            </a:r>
          </a:p>
          <a:p>
            <a:pPr eaLnBrk="1" hangingPunct="1">
              <a:buClrTx/>
              <a:buFontTx/>
              <a:buNone/>
            </a:pPr>
            <a:endParaRPr lang="en-GB" altLang="en-US" sz="900">
              <a:solidFill>
                <a:srgbClr val="0F0046"/>
              </a:solidFill>
            </a:endParaRPr>
          </a:p>
          <a:p>
            <a:pPr eaLnBrk="1" hangingPunct="1">
              <a:buClrTx/>
              <a:buFontTx/>
              <a:buNone/>
            </a:pPr>
            <a:endParaRPr lang="en-GB" altLang="en-US" sz="1500">
              <a:solidFill>
                <a:srgbClr val="000000"/>
              </a:solidFill>
              <a:latin typeface="Verdana" panose="020B0604030504040204" pitchFamily="34" charset="0"/>
            </a:endParaRPr>
          </a:p>
          <a:p>
            <a:pPr eaLnBrk="1" hangingPunct="1">
              <a:buClrTx/>
              <a:buFontTx/>
              <a:buNone/>
            </a:pPr>
            <a:endParaRPr lang="en-GB" altLang="en-US" sz="1500">
              <a:solidFill>
                <a:srgbClr val="000000"/>
              </a:solidFill>
              <a:latin typeface="Verdana" panose="020B0604030504040204" pitchFamily="34" charset="0"/>
            </a:endParaRPr>
          </a:p>
          <a:p>
            <a:pPr eaLnBrk="1" hangingPunct="1">
              <a:buClrTx/>
              <a:buFontTx/>
              <a:buNone/>
            </a:pPr>
            <a:endParaRPr lang="en-GB" altLang="en-US" sz="1500">
              <a:solidFill>
                <a:srgbClr val="000000"/>
              </a:solidFill>
              <a:latin typeface="Verdana" panose="020B0604030504040204" pitchFamily="34" charset="0"/>
            </a:endParaRPr>
          </a:p>
          <a:p>
            <a:pPr eaLnBrk="1" hangingPunct="1">
              <a:buClrTx/>
              <a:buFontTx/>
              <a:buNone/>
            </a:pPr>
            <a:endParaRPr lang="en-GB" altLang="en-US" sz="1500">
              <a:solidFill>
                <a:srgbClr val="000000"/>
              </a:solidFill>
              <a:latin typeface="Verdana" panose="020B0604030504040204" pitchFamily="34" charset="0"/>
            </a:endParaRPr>
          </a:p>
          <a:p>
            <a:pPr eaLnBrk="1" hangingPunct="1">
              <a:buClrTx/>
              <a:buFontTx/>
              <a:buNone/>
            </a:pPr>
            <a:endParaRPr lang="en-GB" altLang="en-US" sz="1500">
              <a:solidFill>
                <a:srgbClr val="000000"/>
              </a:solidFill>
              <a:latin typeface="Verdana" panose="020B0604030504040204" pitchFamily="34" charset="0"/>
            </a:endParaRPr>
          </a:p>
          <a:p>
            <a:pPr eaLnBrk="1" hangingPunct="1">
              <a:buClrTx/>
              <a:buFontTx/>
              <a:buNone/>
            </a:pPr>
            <a:endParaRPr lang="en-GB" altLang="en-US" sz="1500">
              <a:solidFill>
                <a:srgbClr val="000000"/>
              </a:solidFill>
              <a:latin typeface="Verdana" panose="020B0604030504040204" pitchFamily="34" charset="0"/>
            </a:endParaRPr>
          </a:p>
          <a:p>
            <a:pPr eaLnBrk="1" hangingPunct="1">
              <a:buClrTx/>
              <a:buFontTx/>
              <a:buNone/>
            </a:pPr>
            <a:endParaRPr lang="en-GB" altLang="en-US" sz="1500">
              <a:solidFill>
                <a:srgbClr val="000000"/>
              </a:solidFill>
              <a:latin typeface="Calibri" panose="020F0502020204030204" pitchFamily="34"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Code P: Lawful sharing permitted</a:t>
            </a:r>
          </a:p>
        </p:txBody>
      </p:sp>
      <p:sp>
        <p:nvSpPr>
          <p:cNvPr id="25603" name="Content Placeholder 3"/>
          <p:cNvSpPr txBox="1">
            <a:spLocks/>
          </p:cNvSpPr>
          <p:nvPr/>
        </p:nvSpPr>
        <p:spPr bwMode="auto">
          <a:xfrm>
            <a:off x="1241425" y="1751013"/>
            <a:ext cx="2835275" cy="14589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Tx/>
              <a:buFontTx/>
              <a:buNone/>
            </a:pPr>
            <a:r>
              <a:rPr lang="en-GB" altLang="en-US" sz="1500">
                <a:solidFill>
                  <a:srgbClr val="0F0046"/>
                </a:solidFill>
              </a:rPr>
              <a:t>In order to share this intelligence there must be: </a:t>
            </a:r>
          </a:p>
          <a:p>
            <a:pPr eaLnBrk="1" hangingPunct="1">
              <a:lnSpc>
                <a:spcPct val="90000"/>
              </a:lnSpc>
              <a:buClrTx/>
              <a:buFontTx/>
              <a:buChar char="•"/>
            </a:pPr>
            <a:r>
              <a:rPr lang="en-GB" altLang="en-US" sz="1500">
                <a:solidFill>
                  <a:srgbClr val="0F0046"/>
                </a:solidFill>
              </a:rPr>
              <a:t>a policing purpose </a:t>
            </a:r>
          </a:p>
          <a:p>
            <a:pPr eaLnBrk="1" hangingPunct="1">
              <a:lnSpc>
                <a:spcPct val="90000"/>
              </a:lnSpc>
              <a:buClrTx/>
              <a:buFontTx/>
              <a:buChar char="•"/>
            </a:pPr>
            <a:r>
              <a:rPr lang="en-GB" altLang="en-US" sz="1500">
                <a:solidFill>
                  <a:srgbClr val="0F0046"/>
                </a:solidFill>
              </a:rPr>
              <a:t>local protocols in place </a:t>
            </a:r>
          </a:p>
          <a:p>
            <a:pPr eaLnBrk="1" hangingPunct="1">
              <a:lnSpc>
                <a:spcPct val="90000"/>
              </a:lnSpc>
              <a:buClrTx/>
              <a:buFontTx/>
              <a:buChar char="•"/>
            </a:pPr>
            <a:r>
              <a:rPr lang="en-GB" altLang="en-US" sz="1500">
                <a:solidFill>
                  <a:srgbClr val="0F0046"/>
                </a:solidFill>
              </a:rPr>
              <a:t>a legitimate need to receive it. </a:t>
            </a:r>
          </a:p>
        </p:txBody>
      </p:sp>
      <p:sp>
        <p:nvSpPr>
          <p:cNvPr id="25604" name="Content Placeholder 8"/>
          <p:cNvSpPr txBox="1">
            <a:spLocks/>
          </p:cNvSpPr>
          <p:nvPr/>
        </p:nvSpPr>
        <p:spPr bwMode="auto">
          <a:xfrm>
            <a:off x="4716463" y="1751013"/>
            <a:ext cx="3032125" cy="1487487"/>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Tx/>
              <a:buFontTx/>
              <a:buNone/>
            </a:pPr>
            <a:r>
              <a:rPr lang="en-GB" altLang="en-US" sz="1500">
                <a:solidFill>
                  <a:srgbClr val="0F0046"/>
                </a:solidFill>
              </a:rPr>
              <a:t>Dissemination questions:</a:t>
            </a:r>
          </a:p>
          <a:p>
            <a:pPr eaLnBrk="1" hangingPunct="1">
              <a:lnSpc>
                <a:spcPct val="90000"/>
              </a:lnSpc>
              <a:buClrTx/>
              <a:buFontTx/>
              <a:buChar char="•"/>
            </a:pPr>
            <a:r>
              <a:rPr lang="en-GB" altLang="en-US" sz="1500">
                <a:solidFill>
                  <a:srgbClr val="0F0046"/>
                </a:solidFill>
              </a:rPr>
              <a:t>are there legal obligations? </a:t>
            </a:r>
          </a:p>
          <a:p>
            <a:pPr eaLnBrk="1" hangingPunct="1">
              <a:lnSpc>
                <a:spcPct val="90000"/>
              </a:lnSpc>
              <a:buClrTx/>
              <a:buFontTx/>
              <a:buChar char="•"/>
            </a:pPr>
            <a:r>
              <a:rPr lang="en-GB" altLang="en-US" sz="1500">
                <a:solidFill>
                  <a:srgbClr val="0F0046"/>
                </a:solidFill>
              </a:rPr>
              <a:t>who is asking for it? </a:t>
            </a:r>
          </a:p>
          <a:p>
            <a:pPr eaLnBrk="1" hangingPunct="1">
              <a:lnSpc>
                <a:spcPct val="90000"/>
              </a:lnSpc>
              <a:buClrTx/>
              <a:buFontTx/>
              <a:buChar char="•"/>
            </a:pPr>
            <a:r>
              <a:rPr lang="en-GB" altLang="en-US" sz="1500">
                <a:solidFill>
                  <a:srgbClr val="0F0046"/>
                </a:solidFill>
              </a:rPr>
              <a:t>why do they want it? </a:t>
            </a:r>
          </a:p>
          <a:p>
            <a:pPr eaLnBrk="1" hangingPunct="1">
              <a:lnSpc>
                <a:spcPct val="90000"/>
              </a:lnSpc>
              <a:buClrTx/>
              <a:buFontTx/>
              <a:buChar char="•"/>
            </a:pPr>
            <a:r>
              <a:rPr lang="en-GB" altLang="en-US" sz="1500">
                <a:solidFill>
                  <a:srgbClr val="0F0046"/>
                </a:solidFill>
              </a:rPr>
              <a:t>what are they going to do with it? </a:t>
            </a:r>
          </a:p>
          <a:p>
            <a:pPr eaLnBrk="1" hangingPunct="1">
              <a:lnSpc>
                <a:spcPct val="90000"/>
              </a:lnSpc>
              <a:buClrTx/>
              <a:buFontTx/>
              <a:buNone/>
            </a:pPr>
            <a:endParaRPr lang="en-US" altLang="en-US" sz="1200">
              <a:solidFill>
                <a:srgbClr val="0F0046"/>
              </a:solidFill>
              <a:latin typeface="Verdana" panose="020B0604030504040204" pitchFamily="34" charset="0"/>
            </a:endParaRPr>
          </a:p>
        </p:txBody>
      </p:sp>
      <p:sp>
        <p:nvSpPr>
          <p:cNvPr id="25605" name="Text Placeholder 7"/>
          <p:cNvSpPr txBox="1">
            <a:spLocks/>
          </p:cNvSpPr>
          <p:nvPr/>
        </p:nvSpPr>
        <p:spPr bwMode="auto">
          <a:xfrm>
            <a:off x="1412875" y="3860800"/>
            <a:ext cx="6192838" cy="5715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Tx/>
              <a:buFontTx/>
              <a:buNone/>
            </a:pPr>
            <a:r>
              <a:rPr lang="en-GB" altLang="en-US" sz="1500">
                <a:solidFill>
                  <a:srgbClr val="0F0046"/>
                </a:solidFill>
              </a:rPr>
              <a:t>Lawful sharing includes other government departments, private and voluntary sectors.</a:t>
            </a:r>
          </a:p>
        </p:txBody>
      </p:sp>
      <p:sp>
        <p:nvSpPr>
          <p:cNvPr id="6" name="Rectangle 3"/>
          <p:cNvSpPr>
            <a:spLocks noChangeArrowheads="1"/>
          </p:cNvSpPr>
          <p:nvPr/>
        </p:nvSpPr>
        <p:spPr bwMode="auto">
          <a:xfrm>
            <a:off x="1220788" y="5068888"/>
            <a:ext cx="63642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altLang="en-US" b="1" kern="0" dirty="0">
                <a:solidFill>
                  <a:srgbClr val="FF0000"/>
                </a:solidFill>
              </a:rPr>
              <a:t>If there are concerns around how widely the intelligence may be disseminated, or how it is used, Code C applies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1116013" y="404813"/>
            <a:ext cx="7142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Dissemination Code C - Conditions</a:t>
            </a:r>
          </a:p>
        </p:txBody>
      </p:sp>
      <p:sp>
        <p:nvSpPr>
          <p:cNvPr id="3" name="Content Placeholder 2"/>
          <p:cNvSpPr txBox="1">
            <a:spLocks/>
          </p:cNvSpPr>
          <p:nvPr/>
        </p:nvSpPr>
        <p:spPr>
          <a:xfrm>
            <a:off x="327025" y="1557338"/>
            <a:ext cx="8353425" cy="4392612"/>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altLang="en-US" sz="2000" dirty="0" smtClean="0"/>
              <a:t>Requires receiving agency to </a:t>
            </a:r>
            <a:r>
              <a:rPr lang="en-GB" altLang="en-US" sz="2000" b="1" dirty="0" smtClean="0">
                <a:solidFill>
                  <a:schemeClr val="accent6">
                    <a:lumMod val="75000"/>
                  </a:schemeClr>
                </a:solidFill>
              </a:rPr>
              <a:t>Observe Conditions</a:t>
            </a:r>
          </a:p>
          <a:p>
            <a:pPr>
              <a:defRPr/>
            </a:pPr>
            <a:endParaRPr lang="en-GB" altLang="en-US" sz="2000" b="1" dirty="0" smtClean="0">
              <a:solidFill>
                <a:schemeClr val="accent6">
                  <a:lumMod val="75000"/>
                </a:schemeClr>
              </a:solidFill>
            </a:endParaRPr>
          </a:p>
          <a:p>
            <a:pPr>
              <a:defRPr/>
            </a:pPr>
            <a:r>
              <a:rPr lang="en-GB" altLang="en-US" sz="2000" dirty="0" smtClean="0"/>
              <a:t>IR Risk Assessment required in all cases</a:t>
            </a:r>
          </a:p>
          <a:p>
            <a:pPr>
              <a:defRPr/>
            </a:pPr>
            <a:endParaRPr lang="en-GB" altLang="en-US" sz="2000" dirty="0" smtClean="0"/>
          </a:p>
          <a:p>
            <a:pPr>
              <a:defRPr/>
            </a:pPr>
            <a:r>
              <a:rPr lang="en-GB" altLang="en-US" sz="2000" dirty="0" smtClean="0"/>
              <a:t>PII application if intelligence is to be used in Court proceedings</a:t>
            </a:r>
          </a:p>
          <a:p>
            <a:pPr>
              <a:defRPr/>
            </a:pPr>
            <a:endParaRPr lang="en-GB" altLang="en-US" sz="2000" dirty="0" smtClean="0"/>
          </a:p>
          <a:p>
            <a:pPr>
              <a:defRPr/>
            </a:pPr>
            <a:r>
              <a:rPr lang="en-GB" altLang="en-US" sz="2000" dirty="0" smtClean="0"/>
              <a:t>Originator to be contacted before any use outside of conditions stated</a:t>
            </a:r>
          </a:p>
          <a:p>
            <a:pPr>
              <a:defRPr/>
            </a:pPr>
            <a:endParaRPr lang="en-GB" altLang="en-US" sz="2000" dirty="0" smtClean="0"/>
          </a:p>
          <a:p>
            <a:pPr>
              <a:defRPr/>
            </a:pPr>
            <a:r>
              <a:rPr lang="en-GB" altLang="en-US" sz="2000" dirty="0" smtClean="0"/>
              <a:t>To remain under review and change when circumstances no longer require conditions</a:t>
            </a:r>
          </a:p>
          <a:p>
            <a:pPr>
              <a:defRPr/>
            </a:pPr>
            <a:endParaRPr lang="en-GB" altLang="en-US" sz="2000" dirty="0" smtClean="0"/>
          </a:p>
          <a:p>
            <a:pPr>
              <a:defRPr/>
            </a:pPr>
            <a:r>
              <a:rPr lang="en-GB" altLang="en-US" sz="2000" dirty="0" smtClean="0"/>
              <a:t>PND !!</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1511300" y="417513"/>
            <a:ext cx="6172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Risk Assessment – Form ‘C’</a:t>
            </a:r>
            <a:endParaRPr lang="en-GB" altLang="en-US" sz="3200" b="1">
              <a:solidFill>
                <a:srgbClr val="007CBA"/>
              </a:solidFill>
              <a:latin typeface="Verdana" panose="020B0604030504040204" pitchFamily="34" charset="0"/>
            </a:endParaRPr>
          </a:p>
        </p:txBody>
      </p:sp>
      <p:sp>
        <p:nvSpPr>
          <p:cNvPr id="3" name="Content Placeholder 2"/>
          <p:cNvSpPr txBox="1">
            <a:spLocks/>
          </p:cNvSpPr>
          <p:nvPr/>
        </p:nvSpPr>
        <p:spPr bwMode="auto">
          <a:xfrm>
            <a:off x="539750" y="1593850"/>
            <a:ext cx="80645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Aft>
                <a:spcPts val="225"/>
              </a:spcAft>
            </a:pPr>
            <a:r>
              <a:rPr lang="en-GB" altLang="en-US" b="1"/>
              <a:t>Revised Form C</a:t>
            </a:r>
            <a:r>
              <a:rPr lang="en-GB" altLang="en-US"/>
              <a:t> for supporting information and risk assessment – accompanies the IR</a:t>
            </a:r>
          </a:p>
          <a:p>
            <a:pPr>
              <a:spcAft>
                <a:spcPts val="225"/>
              </a:spcAft>
            </a:pPr>
            <a:endParaRPr lang="en-GB" altLang="en-US"/>
          </a:p>
          <a:p>
            <a:pPr>
              <a:spcAft>
                <a:spcPts val="225"/>
              </a:spcAft>
            </a:pPr>
            <a:r>
              <a:rPr lang="en-GB" altLang="en-US"/>
              <a:t>Supporting information made simple and easy to use:</a:t>
            </a:r>
          </a:p>
          <a:p>
            <a:pPr lvl="1">
              <a:spcAft>
                <a:spcPts val="225"/>
              </a:spcAft>
            </a:pPr>
            <a:r>
              <a:rPr lang="en-GB" altLang="en-US"/>
              <a:t>If the information is suspected to be false: </a:t>
            </a:r>
            <a:r>
              <a:rPr lang="en-GB" altLang="en-US" b="1"/>
              <a:t>WHY</a:t>
            </a:r>
            <a:r>
              <a:rPr lang="en-GB" altLang="en-US"/>
              <a:t>?</a:t>
            </a:r>
          </a:p>
          <a:p>
            <a:pPr lvl="1">
              <a:spcAft>
                <a:spcPts val="225"/>
              </a:spcAft>
            </a:pPr>
            <a:r>
              <a:rPr lang="en-GB" altLang="en-US"/>
              <a:t>If the source is unreliable: </a:t>
            </a:r>
            <a:r>
              <a:rPr lang="en-GB" altLang="en-US" b="1"/>
              <a:t>WHY</a:t>
            </a:r>
            <a:r>
              <a:rPr lang="en-GB" altLang="en-US"/>
              <a:t>?</a:t>
            </a:r>
          </a:p>
          <a:p>
            <a:pPr lvl="1">
              <a:spcAft>
                <a:spcPts val="225"/>
              </a:spcAft>
            </a:pPr>
            <a:r>
              <a:rPr lang="en-GB" altLang="en-US"/>
              <a:t>If there are handling conditions necessary: </a:t>
            </a:r>
            <a:r>
              <a:rPr lang="en-GB" altLang="en-US" b="1"/>
              <a:t>WHY</a:t>
            </a:r>
            <a:r>
              <a:rPr lang="en-GB" altLang="en-US"/>
              <a:t>?</a:t>
            </a:r>
          </a:p>
          <a:p>
            <a:pPr lvl="1">
              <a:spcAft>
                <a:spcPts val="225"/>
              </a:spcAft>
            </a:pPr>
            <a:endParaRPr lang="en-GB" altLang="en-US"/>
          </a:p>
          <a:p>
            <a:pPr>
              <a:spcAft>
                <a:spcPts val="225"/>
              </a:spcAft>
            </a:pPr>
            <a:r>
              <a:rPr lang="en-GB" altLang="en-US"/>
              <a:t>Risk Assessment clearer for Intelligence Unit use</a:t>
            </a:r>
          </a:p>
          <a:p>
            <a:pPr lvl="1">
              <a:spcAft>
                <a:spcPts val="225"/>
              </a:spcAft>
            </a:pPr>
            <a:r>
              <a:rPr lang="en-GB" altLang="en-US"/>
              <a:t>Bullet point style</a:t>
            </a:r>
          </a:p>
          <a:p>
            <a:pPr lvl="1">
              <a:spcAft>
                <a:spcPts val="225"/>
              </a:spcAft>
            </a:pPr>
            <a:r>
              <a:rPr lang="en-GB" altLang="en-US"/>
              <a:t>Clear - simple questions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628650" y="365125"/>
            <a:ext cx="7886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Authorisations</a:t>
            </a:r>
          </a:p>
        </p:txBody>
      </p:sp>
      <p:sp>
        <p:nvSpPr>
          <p:cNvPr id="3" name="Content Placeholder 2"/>
          <p:cNvSpPr txBox="1">
            <a:spLocks/>
          </p:cNvSpPr>
          <p:nvPr/>
        </p:nvSpPr>
        <p:spPr>
          <a:xfrm>
            <a:off x="900113" y="1773238"/>
            <a:ext cx="6808787" cy="3983037"/>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spcAft>
                <a:spcPts val="900"/>
              </a:spcAft>
              <a:buFont typeface="Arial" panose="020B0604020202020204" pitchFamily="34" charset="0"/>
              <a:buChar char="•"/>
              <a:defRPr/>
            </a:pPr>
            <a:r>
              <a:rPr lang="en-GB" dirty="0" smtClean="0"/>
              <a:t>Each organisation should develop a policy to ensure suitable levels or authorisation for the dissemination of intelligence. Consideration should be given to:</a:t>
            </a:r>
          </a:p>
          <a:p>
            <a:pPr>
              <a:spcBef>
                <a:spcPts val="900"/>
              </a:spcBef>
              <a:spcAft>
                <a:spcPts val="900"/>
              </a:spcAft>
              <a:buFont typeface="Arial" panose="020B0604020202020204" pitchFamily="34" charset="0"/>
              <a:buChar char="•"/>
              <a:defRPr/>
            </a:pPr>
            <a:endParaRPr lang="en-GB" dirty="0" smtClean="0"/>
          </a:p>
          <a:p>
            <a:pPr marL="257175" indent="-257175">
              <a:spcBef>
                <a:spcPts val="900"/>
              </a:spcBef>
              <a:spcAft>
                <a:spcPts val="900"/>
              </a:spcAft>
              <a:buFont typeface="Arial" panose="020B0604020202020204" pitchFamily="34" charset="0"/>
              <a:buChar char="•"/>
              <a:defRPr/>
            </a:pPr>
            <a:r>
              <a:rPr lang="en-GB" dirty="0" smtClean="0"/>
              <a:t>Dissemination to non-EEA countries </a:t>
            </a:r>
          </a:p>
          <a:p>
            <a:pPr marL="257175" indent="-257175">
              <a:spcBef>
                <a:spcPts val="900"/>
              </a:spcBef>
              <a:spcAft>
                <a:spcPts val="900"/>
              </a:spcAft>
              <a:buFont typeface="Arial" panose="020B0604020202020204" pitchFamily="34" charset="0"/>
              <a:buChar char="•"/>
              <a:defRPr/>
            </a:pPr>
            <a:r>
              <a:rPr lang="en-GB" dirty="0" smtClean="0"/>
              <a:t>Dissemination to non-prosecuting parties. </a:t>
            </a:r>
            <a:endParaRPr lang="en-GB"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628650" y="365125"/>
            <a:ext cx="78867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Action and sanitisation codes</a:t>
            </a:r>
          </a:p>
        </p:txBody>
      </p:sp>
      <p:sp>
        <p:nvSpPr>
          <p:cNvPr id="3" name="Content Placeholder 2"/>
          <p:cNvSpPr txBox="1">
            <a:spLocks/>
          </p:cNvSpPr>
          <p:nvPr/>
        </p:nvSpPr>
        <p:spPr>
          <a:xfrm>
            <a:off x="468313" y="1484313"/>
            <a:ext cx="8047037" cy="4824412"/>
          </a:xfrm>
          <a:prstGeom prst="rect">
            <a:avLst/>
          </a:prstGeom>
        </p:spPr>
        <p:txBody>
          <a:bodyPr>
            <a:normAutofit fontScale="70000" lnSpcReduction="20000"/>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Char char="•"/>
              <a:defRPr/>
            </a:pPr>
            <a:r>
              <a:rPr lang="en-GB" altLang="en-US" sz="2600" b="1" dirty="0" smtClean="0">
                <a:solidFill>
                  <a:schemeClr val="accent6">
                    <a:lumMod val="75000"/>
                  </a:schemeClr>
                </a:solidFill>
              </a:rPr>
              <a:t>A1 Covert Development</a:t>
            </a:r>
            <a:r>
              <a:rPr lang="en-GB" altLang="en-US" sz="2600" dirty="0" smtClean="0"/>
              <a:t> </a:t>
            </a:r>
            <a:r>
              <a:rPr lang="en-GB" altLang="en-US" sz="2600" b="1" dirty="0" smtClean="0"/>
              <a:t>-</a:t>
            </a:r>
            <a:r>
              <a:rPr lang="en-GB" altLang="en-US" sz="2600" dirty="0" smtClean="0"/>
              <a:t> Intelligence may be combined or corroborated with other intelligence but action cannot be taken directly. Permission must be sought from the originator before action is taken on any derived intelligence.</a:t>
            </a:r>
            <a:br>
              <a:rPr lang="en-GB" altLang="en-US" sz="2600" dirty="0" smtClean="0"/>
            </a:br>
            <a:r>
              <a:rPr lang="en-GB" altLang="en-US" sz="2600" dirty="0" smtClean="0"/>
              <a:t/>
            </a:r>
            <a:br>
              <a:rPr lang="en-GB" altLang="en-US" sz="2600" dirty="0" smtClean="0"/>
            </a:br>
            <a:r>
              <a:rPr lang="en-GB" altLang="en-US" sz="2600" b="1" dirty="0" smtClean="0">
                <a:solidFill>
                  <a:schemeClr val="accent6">
                    <a:lumMod val="75000"/>
                  </a:schemeClr>
                </a:solidFill>
              </a:rPr>
              <a:t>A2 Covert Use – covert action</a:t>
            </a:r>
            <a:r>
              <a:rPr lang="en-GB" altLang="en-US" sz="2600" b="1" dirty="0" smtClean="0"/>
              <a:t> - </a:t>
            </a:r>
            <a:r>
              <a:rPr lang="en-GB" altLang="en-US" sz="2600" dirty="0" smtClean="0"/>
              <a:t>Covert action may be taken on this intelligence although the source, technique and any wider investigative effectiveness must be protected. This intelligence may not be used in isolation as evidence, in judicial proceedings or to support arrest. </a:t>
            </a:r>
            <a:br>
              <a:rPr lang="en-GB" altLang="en-US" sz="2600" dirty="0" smtClean="0"/>
            </a:br>
            <a:r>
              <a:rPr lang="en-GB" altLang="en-US" sz="2600" dirty="0" smtClean="0"/>
              <a:t/>
            </a:r>
            <a:br>
              <a:rPr lang="en-GB" altLang="en-US" sz="2600" dirty="0" smtClean="0"/>
            </a:br>
            <a:r>
              <a:rPr lang="en-GB" altLang="en-US" sz="2600" b="1" dirty="0" smtClean="0">
                <a:solidFill>
                  <a:schemeClr val="accent6">
                    <a:lumMod val="75000"/>
                  </a:schemeClr>
                </a:solidFill>
              </a:rPr>
              <a:t>A3 Overt Use – overt action</a:t>
            </a:r>
            <a:r>
              <a:rPr lang="en-GB" altLang="en-US" sz="2600" b="1" dirty="0" smtClean="0"/>
              <a:t> - </a:t>
            </a:r>
            <a:r>
              <a:rPr lang="en-GB" altLang="en-US" sz="2600" dirty="0" smtClean="0"/>
              <a:t>is permitted on this intelligence to be specified by Intelligence Source owner. </a:t>
            </a:r>
            <a:br>
              <a:rPr lang="en-GB" altLang="en-US" sz="2600" dirty="0" smtClean="0"/>
            </a:br>
            <a:r>
              <a:rPr lang="en-GB" altLang="en-US" sz="2600" dirty="0" smtClean="0"/>
              <a:t/>
            </a:r>
            <a:br>
              <a:rPr lang="en-GB" altLang="en-US" sz="2600" dirty="0" smtClean="0"/>
            </a:br>
            <a:r>
              <a:rPr lang="en-GB" altLang="en-US" sz="2600" b="1" dirty="0" smtClean="0">
                <a:solidFill>
                  <a:schemeClr val="accent6">
                    <a:lumMod val="75000"/>
                  </a:schemeClr>
                </a:solidFill>
              </a:rPr>
              <a:t>S1 Delegated Authority </a:t>
            </a:r>
            <a:r>
              <a:rPr lang="en-GB" altLang="en-US" sz="2600" b="1" dirty="0" smtClean="0"/>
              <a:t>- </a:t>
            </a:r>
            <a:r>
              <a:rPr lang="en-GB" altLang="en-US" sz="2600" dirty="0" smtClean="0"/>
              <a:t>the originator of the intelligence permits the unsupervised sanitisation of the material in order to allow dissemination to a wider audience. </a:t>
            </a:r>
            <a:br>
              <a:rPr lang="en-GB" altLang="en-US" sz="2600" dirty="0" smtClean="0"/>
            </a:br>
            <a:r>
              <a:rPr lang="en-GB" altLang="en-US" sz="2600" dirty="0" smtClean="0"/>
              <a:t/>
            </a:r>
            <a:br>
              <a:rPr lang="en-GB" altLang="en-US" sz="2600" dirty="0" smtClean="0"/>
            </a:br>
            <a:r>
              <a:rPr lang="en-GB" altLang="en-US" sz="2600" b="1" dirty="0" smtClean="0">
                <a:solidFill>
                  <a:schemeClr val="accent6">
                    <a:lumMod val="75000"/>
                  </a:schemeClr>
                </a:solidFill>
              </a:rPr>
              <a:t>S2 Consult Originator</a:t>
            </a:r>
            <a:r>
              <a:rPr lang="en-GB" altLang="en-US" sz="2600" b="1" dirty="0" smtClean="0"/>
              <a:t> - </a:t>
            </a:r>
            <a:r>
              <a:rPr lang="en-GB" altLang="en-US" sz="2600" dirty="0" smtClean="0"/>
              <a:t>the originator of the intelligence does not permit the sanitisation of the material for wider dissemination without consultation being sought.</a:t>
            </a:r>
            <a:r>
              <a:rPr lang="en-GB" altLang="en-US" dirty="0" smtClean="0"/>
              <a:t> </a:t>
            </a: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Intelligence confidence matrix</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1635125"/>
            <a:ext cx="8294687"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457200" y="188913"/>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A few definitions</a:t>
            </a:r>
          </a:p>
        </p:txBody>
      </p:sp>
      <p:sp>
        <p:nvSpPr>
          <p:cNvPr id="3" name="Content Placeholder 2"/>
          <p:cNvSpPr txBox="1">
            <a:spLocks/>
          </p:cNvSpPr>
          <p:nvPr/>
        </p:nvSpPr>
        <p:spPr>
          <a:xfrm>
            <a:off x="457200" y="1412875"/>
            <a:ext cx="8229600" cy="4525963"/>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GB" altLang="en-US" sz="2800" b="1" dirty="0" smtClean="0">
                <a:solidFill>
                  <a:schemeClr val="accent6">
                    <a:lumMod val="75000"/>
                  </a:schemeClr>
                </a:solidFill>
              </a:rPr>
              <a:t>Source</a:t>
            </a:r>
          </a:p>
          <a:p>
            <a:pPr lvl="1" eaLnBrk="1" hangingPunct="1">
              <a:defRPr/>
            </a:pPr>
            <a:r>
              <a:rPr lang="en-GB" altLang="en-US" sz="2400" dirty="0" smtClean="0"/>
              <a:t>Could be you, anyone that tells you information, </a:t>
            </a:r>
            <a:r>
              <a:rPr lang="en-GB" altLang="en-US" sz="2400" dirty="0" err="1" smtClean="0"/>
              <a:t>crimestoppers</a:t>
            </a:r>
            <a:r>
              <a:rPr lang="en-GB" altLang="en-US" sz="2400" dirty="0" smtClean="0"/>
              <a:t> or another LEA or organisation</a:t>
            </a:r>
          </a:p>
          <a:p>
            <a:pPr lvl="1" eaLnBrk="1" hangingPunct="1">
              <a:defRPr/>
            </a:pPr>
            <a:endParaRPr lang="en-GB" altLang="en-US" sz="2400" dirty="0" smtClean="0"/>
          </a:p>
          <a:p>
            <a:pPr eaLnBrk="1" hangingPunct="1">
              <a:defRPr/>
            </a:pPr>
            <a:r>
              <a:rPr lang="en-GB" altLang="en-US" sz="2800" b="1" dirty="0" smtClean="0">
                <a:solidFill>
                  <a:schemeClr val="accent6">
                    <a:lumMod val="75000"/>
                  </a:schemeClr>
                </a:solidFill>
              </a:rPr>
              <a:t>Reporting Officer </a:t>
            </a:r>
            <a:r>
              <a:rPr lang="en-GB" altLang="en-US" sz="2800" dirty="0" smtClean="0"/>
              <a:t>(sometimes referred to as recording officer)</a:t>
            </a:r>
          </a:p>
          <a:p>
            <a:pPr lvl="1" eaLnBrk="1" hangingPunct="1">
              <a:defRPr/>
            </a:pPr>
            <a:r>
              <a:rPr lang="en-GB" altLang="en-US" sz="2400" dirty="0" smtClean="0"/>
              <a:t>You</a:t>
            </a:r>
          </a:p>
          <a:p>
            <a:pPr lvl="1" eaLnBrk="1" hangingPunct="1">
              <a:defRPr/>
            </a:pPr>
            <a:endParaRPr lang="en-GB" altLang="en-US" sz="2400" dirty="0" smtClean="0"/>
          </a:p>
          <a:p>
            <a:pPr eaLnBrk="1" hangingPunct="1">
              <a:defRPr/>
            </a:pPr>
            <a:r>
              <a:rPr lang="en-GB" altLang="en-US" sz="2800" b="1" dirty="0" smtClean="0">
                <a:solidFill>
                  <a:schemeClr val="accent6">
                    <a:lumMod val="75000"/>
                  </a:schemeClr>
                </a:solidFill>
              </a:rPr>
              <a:t>Submitting Officer</a:t>
            </a:r>
          </a:p>
          <a:p>
            <a:pPr lvl="1" eaLnBrk="1" hangingPunct="1">
              <a:defRPr/>
            </a:pPr>
            <a:r>
              <a:rPr lang="en-GB" altLang="en-US" sz="2400" dirty="0" smtClean="0"/>
              <a:t>You or your local Intelligence Officer</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457200" y="188913"/>
            <a:ext cx="8229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Example</a:t>
            </a:r>
          </a:p>
        </p:txBody>
      </p:sp>
      <p:sp>
        <p:nvSpPr>
          <p:cNvPr id="3" name="Content Placeholder 2"/>
          <p:cNvSpPr txBox="1">
            <a:spLocks/>
          </p:cNvSpPr>
          <p:nvPr/>
        </p:nvSpPr>
        <p:spPr>
          <a:xfrm>
            <a:off x="457200" y="1989138"/>
            <a:ext cx="8229600" cy="3671887"/>
          </a:xfrm>
          <a:prstGeom prst="rect">
            <a:avLst/>
          </a:prstGeom>
        </p:spPr>
        <p:txBody>
          <a:bodyPr>
            <a:normAutofit lnSpcReduction="10000"/>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GB" altLang="en-US" sz="3000" dirty="0" smtClean="0"/>
              <a:t>An anonymous phone call was received by Officer Beattie stating ‘Jason Bourne drives a red car’</a:t>
            </a:r>
          </a:p>
          <a:p>
            <a:pPr eaLnBrk="1" fontAlgn="auto" hangingPunct="1">
              <a:spcAft>
                <a:spcPts val="0"/>
              </a:spcAft>
              <a:defRPr/>
            </a:pPr>
            <a:endParaRPr lang="en-GB" altLang="en-US" sz="3200" dirty="0" smtClean="0"/>
          </a:p>
          <a:p>
            <a:pPr lvl="1" eaLnBrk="1" fontAlgn="auto" hangingPunct="1">
              <a:spcAft>
                <a:spcPts val="0"/>
              </a:spcAft>
              <a:buFont typeface="Arial" panose="020B0604020202020204" pitchFamily="34" charset="0"/>
              <a:buChar char="•"/>
              <a:defRPr/>
            </a:pPr>
            <a:r>
              <a:rPr lang="en-GB" altLang="en-US" sz="2600" dirty="0" smtClean="0">
                <a:solidFill>
                  <a:schemeClr val="accent6">
                    <a:lumMod val="75000"/>
                  </a:schemeClr>
                </a:solidFill>
              </a:rPr>
              <a:t>Source</a:t>
            </a:r>
            <a:r>
              <a:rPr lang="en-GB" altLang="en-US" sz="2600" dirty="0" smtClean="0"/>
              <a:t> = the anonymous caller</a:t>
            </a:r>
          </a:p>
          <a:p>
            <a:pPr lvl="1" eaLnBrk="1" fontAlgn="auto" hangingPunct="1">
              <a:spcAft>
                <a:spcPts val="0"/>
              </a:spcAft>
              <a:buFont typeface="Arial" panose="020B0604020202020204" pitchFamily="34" charset="0"/>
              <a:buChar char="•"/>
              <a:defRPr/>
            </a:pPr>
            <a:r>
              <a:rPr lang="en-GB" altLang="en-US" sz="2600" dirty="0" smtClean="0">
                <a:solidFill>
                  <a:schemeClr val="accent6">
                    <a:lumMod val="75000"/>
                  </a:schemeClr>
                </a:solidFill>
              </a:rPr>
              <a:t>Reporting Officer</a:t>
            </a:r>
            <a:r>
              <a:rPr lang="en-GB" altLang="en-US" sz="2600" dirty="0" smtClean="0"/>
              <a:t> = Officer Beattie</a:t>
            </a:r>
          </a:p>
          <a:p>
            <a:pPr lvl="1" eaLnBrk="1" fontAlgn="auto" hangingPunct="1">
              <a:spcAft>
                <a:spcPts val="0"/>
              </a:spcAft>
              <a:buFont typeface="Arial" panose="020B0604020202020204" pitchFamily="34" charset="0"/>
              <a:buChar char="•"/>
              <a:defRPr/>
            </a:pPr>
            <a:r>
              <a:rPr lang="en-GB" altLang="en-US" sz="2600" dirty="0" smtClean="0">
                <a:solidFill>
                  <a:schemeClr val="accent6">
                    <a:lumMod val="75000"/>
                  </a:schemeClr>
                </a:solidFill>
              </a:rPr>
              <a:t>Submitting Officer </a:t>
            </a:r>
            <a:r>
              <a:rPr lang="en-GB" altLang="en-US" sz="2600" dirty="0" smtClean="0"/>
              <a:t>= Local Intel Officer who creates report and sends to central intel team</a:t>
            </a:r>
          </a:p>
          <a:p>
            <a:pPr marL="914400" lvl="1" indent="-457200" eaLnBrk="1" fontAlgn="auto" hangingPunct="1">
              <a:spcAft>
                <a:spcPts val="0"/>
              </a:spcAft>
              <a:buFont typeface="Arial" panose="020B0604020202020204" pitchFamily="34" charset="0"/>
              <a:buChar char="•"/>
              <a:defRPr/>
            </a:pPr>
            <a:endParaRPr lang="en-GB" altLang="en-US" sz="2800" dirty="0" smtClean="0"/>
          </a:p>
          <a:p>
            <a:pPr marL="457200" lvl="1" indent="0" eaLnBrk="1" fontAlgn="auto" hangingPunct="1">
              <a:spcAft>
                <a:spcPts val="0"/>
              </a:spcAft>
              <a:buFont typeface="Arial" charset="0"/>
              <a:buNone/>
              <a:defRPr/>
            </a:pPr>
            <a:endParaRPr lang="en-GB" altLang="en-US" dirty="0" smtClean="0"/>
          </a:p>
          <a:p>
            <a:pPr marL="0" indent="0" eaLnBrk="1" fontAlgn="auto" hangingPunct="1">
              <a:spcAft>
                <a:spcPts val="0"/>
              </a:spcAft>
              <a:buFont typeface="Arial" charset="0"/>
              <a:buNone/>
              <a:defRPr/>
            </a:pPr>
            <a:endParaRPr lang="en-GB" alt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1331913" y="376238"/>
            <a:ext cx="6669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Conclusions and Development</a:t>
            </a:r>
          </a:p>
        </p:txBody>
      </p:sp>
      <p:sp>
        <p:nvSpPr>
          <p:cNvPr id="3" name="Content Placeholder 2"/>
          <p:cNvSpPr txBox="1">
            <a:spLocks/>
          </p:cNvSpPr>
          <p:nvPr/>
        </p:nvSpPr>
        <p:spPr>
          <a:xfrm>
            <a:off x="628650" y="1628775"/>
            <a:ext cx="7886700" cy="4351338"/>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altLang="en-US" sz="2000" dirty="0" smtClean="0"/>
              <a:t>Findings gave mandate to change</a:t>
            </a:r>
          </a:p>
          <a:p>
            <a:pPr>
              <a:defRPr/>
            </a:pPr>
            <a:r>
              <a:rPr lang="en-GB" altLang="en-US" sz="2000" dirty="0" smtClean="0"/>
              <a:t>Evolution not revolution, Clarity and simplicity</a:t>
            </a:r>
          </a:p>
          <a:p>
            <a:pPr>
              <a:defRPr/>
            </a:pPr>
            <a:r>
              <a:rPr lang="en-GB" altLang="en-US" sz="2000" dirty="0" smtClean="0"/>
              <a:t>Handling code needs to reflect </a:t>
            </a:r>
            <a:r>
              <a:rPr lang="en-GB" altLang="en-US" sz="2000" b="1" dirty="0" smtClean="0">
                <a:solidFill>
                  <a:schemeClr val="accent6">
                    <a:lumMod val="75000"/>
                  </a:schemeClr>
                </a:solidFill>
              </a:rPr>
              <a:t>‘dare to share’ </a:t>
            </a:r>
            <a:r>
              <a:rPr lang="en-GB" altLang="en-US" sz="2000" dirty="0" smtClean="0"/>
              <a:t>philosophy</a:t>
            </a:r>
          </a:p>
          <a:p>
            <a:pPr>
              <a:defRPr/>
            </a:pPr>
            <a:r>
              <a:rPr lang="en-GB" altLang="en-US" sz="2000" dirty="0" smtClean="0"/>
              <a:t>Agencies (partners) need to be included</a:t>
            </a:r>
          </a:p>
          <a:p>
            <a:pPr>
              <a:defRPr/>
            </a:pPr>
            <a:endParaRPr lang="en-GB" altLang="en-US" sz="2000" dirty="0" smtClean="0"/>
          </a:p>
          <a:p>
            <a:pPr>
              <a:defRPr/>
            </a:pPr>
            <a:r>
              <a:rPr lang="en-GB" altLang="en-US" sz="2000" dirty="0" smtClean="0"/>
              <a:t>Concept of new Intelligence Report emerged</a:t>
            </a:r>
          </a:p>
          <a:p>
            <a:pPr>
              <a:defRPr/>
            </a:pPr>
            <a:r>
              <a:rPr lang="en-GB" altLang="en-US" sz="2000" dirty="0" smtClean="0"/>
              <a:t>Drafted into APP (Authorised Professional Practice)</a:t>
            </a:r>
          </a:p>
          <a:p>
            <a:pPr>
              <a:defRPr/>
            </a:pPr>
            <a:r>
              <a:rPr lang="en-GB" altLang="en-US" sz="2000" dirty="0" smtClean="0"/>
              <a:t>APP agreed by College of Policing Aug 2015 and now national policy.</a:t>
            </a:r>
          </a:p>
          <a:p>
            <a:pPr>
              <a:defRPr/>
            </a:pPr>
            <a:r>
              <a:rPr lang="en-GB" altLang="en-US" sz="2000" dirty="0" smtClean="0"/>
              <a:t>To be fully implemented nationally by April 2017</a:t>
            </a:r>
          </a:p>
          <a:p>
            <a:pPr>
              <a:defRPr/>
            </a:pPr>
            <a:endParaRPr lang="en-GB" altLang="en-US" sz="1800" dirty="0" smtClean="0"/>
          </a:p>
          <a:p>
            <a:pPr>
              <a:defRPr/>
            </a:pPr>
            <a:endParaRPr lang="en-GB" altLang="en-US" dirty="0" smtClean="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p:cNvSpPr>
          <p:nvPr/>
        </p:nvSpPr>
        <p:spPr bwMode="auto">
          <a:xfrm>
            <a:off x="442913" y="265113"/>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Example</a:t>
            </a:r>
          </a:p>
        </p:txBody>
      </p:sp>
      <p:sp>
        <p:nvSpPr>
          <p:cNvPr id="3" name="Content Placeholder 2"/>
          <p:cNvSpPr txBox="1">
            <a:spLocks/>
          </p:cNvSpPr>
          <p:nvPr/>
        </p:nvSpPr>
        <p:spPr>
          <a:xfrm>
            <a:off x="436563" y="1628775"/>
            <a:ext cx="8229600" cy="4525963"/>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GB" altLang="en-US" sz="2800" dirty="0" smtClean="0"/>
              <a:t>Officer Beattie sees John Smith driving a red van</a:t>
            </a:r>
          </a:p>
          <a:p>
            <a:pPr eaLnBrk="1" fontAlgn="auto" hangingPunct="1">
              <a:spcAft>
                <a:spcPts val="0"/>
              </a:spcAft>
              <a:defRPr/>
            </a:pPr>
            <a:endParaRPr lang="en-GB" altLang="en-US" sz="3600" dirty="0" smtClean="0"/>
          </a:p>
          <a:p>
            <a:pPr lvl="1" eaLnBrk="1" fontAlgn="auto" hangingPunct="1">
              <a:spcAft>
                <a:spcPts val="0"/>
              </a:spcAft>
              <a:buFont typeface="Arial" panose="020B0604020202020204" pitchFamily="34" charset="0"/>
              <a:buChar char="•"/>
              <a:defRPr/>
            </a:pPr>
            <a:r>
              <a:rPr lang="en-GB" altLang="en-US" sz="2400" dirty="0" smtClean="0">
                <a:solidFill>
                  <a:schemeClr val="accent6">
                    <a:lumMod val="75000"/>
                  </a:schemeClr>
                </a:solidFill>
              </a:rPr>
              <a:t>Source</a:t>
            </a:r>
            <a:r>
              <a:rPr lang="en-GB" altLang="en-US" sz="2400" dirty="0" smtClean="0"/>
              <a:t> = Officer Beattie </a:t>
            </a:r>
          </a:p>
          <a:p>
            <a:pPr lvl="1" eaLnBrk="1" fontAlgn="auto" hangingPunct="1">
              <a:spcAft>
                <a:spcPts val="0"/>
              </a:spcAft>
              <a:buFont typeface="Arial" panose="020B0604020202020204" pitchFamily="34" charset="0"/>
              <a:buChar char="•"/>
              <a:defRPr/>
            </a:pPr>
            <a:r>
              <a:rPr lang="en-GB" altLang="en-US" sz="2400" dirty="0" smtClean="0">
                <a:solidFill>
                  <a:schemeClr val="accent6">
                    <a:lumMod val="75000"/>
                  </a:schemeClr>
                </a:solidFill>
              </a:rPr>
              <a:t>Reporting Officer</a:t>
            </a:r>
            <a:r>
              <a:rPr lang="en-GB" altLang="en-US" sz="2400" dirty="0" smtClean="0"/>
              <a:t> = Officer Beattie</a:t>
            </a:r>
          </a:p>
          <a:p>
            <a:pPr lvl="1" eaLnBrk="1" fontAlgn="auto" hangingPunct="1">
              <a:spcAft>
                <a:spcPts val="0"/>
              </a:spcAft>
              <a:buFont typeface="Arial" panose="020B0604020202020204" pitchFamily="34" charset="0"/>
              <a:buChar char="•"/>
              <a:defRPr/>
            </a:pPr>
            <a:r>
              <a:rPr lang="en-GB" altLang="en-US" sz="2400" dirty="0" smtClean="0">
                <a:solidFill>
                  <a:schemeClr val="accent6">
                    <a:lumMod val="75000"/>
                  </a:schemeClr>
                </a:solidFill>
              </a:rPr>
              <a:t>Submitting Officer </a:t>
            </a:r>
            <a:r>
              <a:rPr lang="en-GB" altLang="en-US" sz="2400" dirty="0" smtClean="0"/>
              <a:t>= Either office Beattie or local Intel Officer</a:t>
            </a:r>
          </a:p>
          <a:p>
            <a:pPr lvl="1" eaLnBrk="1" fontAlgn="auto" hangingPunct="1">
              <a:spcAft>
                <a:spcPts val="0"/>
              </a:spcAft>
              <a:buFont typeface="Arial" panose="020B0604020202020204" pitchFamily="34" charset="0"/>
              <a:buChar char="•"/>
              <a:defRPr/>
            </a:pPr>
            <a:endParaRPr lang="en-GB" altLang="en-US" dirty="0" smtClean="0"/>
          </a:p>
          <a:p>
            <a:pPr eaLnBrk="1" fontAlgn="auto" hangingPunct="1">
              <a:spcAft>
                <a:spcPts val="0"/>
              </a:spcAft>
              <a:defRPr/>
            </a:pPr>
            <a:endParaRPr lang="en-GB" alt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457200" y="198438"/>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Example</a:t>
            </a:r>
          </a:p>
        </p:txBody>
      </p:sp>
      <p:sp>
        <p:nvSpPr>
          <p:cNvPr id="3" name="Content Placeholder 2"/>
          <p:cNvSpPr txBox="1">
            <a:spLocks/>
          </p:cNvSpPr>
          <p:nvPr/>
        </p:nvSpPr>
        <p:spPr>
          <a:xfrm>
            <a:off x="457200" y="1557338"/>
            <a:ext cx="8229600" cy="4525962"/>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GB" altLang="en-US" sz="2800" dirty="0" smtClean="0"/>
              <a:t>Mrs Laura Potter tells Officer Beattie that Mark Green delivers fish to the back door of a restaurant next to her café in the High Street </a:t>
            </a:r>
          </a:p>
          <a:p>
            <a:pPr eaLnBrk="1" hangingPunct="1">
              <a:defRPr/>
            </a:pPr>
            <a:endParaRPr lang="en-GB" altLang="en-US" sz="3200" dirty="0" smtClean="0"/>
          </a:p>
          <a:p>
            <a:pPr lvl="1" eaLnBrk="1" hangingPunct="1">
              <a:defRPr/>
            </a:pPr>
            <a:r>
              <a:rPr lang="en-GB" altLang="en-US" sz="2400" dirty="0" smtClean="0">
                <a:solidFill>
                  <a:schemeClr val="accent6">
                    <a:lumMod val="75000"/>
                  </a:schemeClr>
                </a:solidFill>
              </a:rPr>
              <a:t>Source </a:t>
            </a:r>
            <a:r>
              <a:rPr lang="en-GB" altLang="en-US" sz="2400" dirty="0" smtClean="0"/>
              <a:t>= Laura Potter</a:t>
            </a:r>
          </a:p>
          <a:p>
            <a:pPr lvl="1" eaLnBrk="1" hangingPunct="1">
              <a:defRPr/>
            </a:pPr>
            <a:r>
              <a:rPr lang="en-GB" altLang="en-US" sz="2400" dirty="0" smtClean="0">
                <a:solidFill>
                  <a:schemeClr val="accent6">
                    <a:lumMod val="75000"/>
                  </a:schemeClr>
                </a:solidFill>
              </a:rPr>
              <a:t>Reporting Officer </a:t>
            </a:r>
            <a:r>
              <a:rPr lang="en-GB" altLang="en-US" sz="2400" dirty="0" smtClean="0"/>
              <a:t>= Officer Beattie</a:t>
            </a:r>
          </a:p>
          <a:p>
            <a:pPr lvl="1" eaLnBrk="1" hangingPunct="1">
              <a:defRPr/>
            </a:pPr>
            <a:r>
              <a:rPr lang="en-GB" altLang="en-US" sz="2400" dirty="0" smtClean="0">
                <a:solidFill>
                  <a:schemeClr val="accent6">
                    <a:lumMod val="75000"/>
                  </a:schemeClr>
                </a:solidFill>
              </a:rPr>
              <a:t>Submitting Officer </a:t>
            </a:r>
            <a:r>
              <a:rPr lang="en-GB" altLang="en-US" sz="2400" dirty="0" smtClean="0"/>
              <a:t>= Either officer Beattie or local Intel Officer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Current intelligence gathering operation </a:t>
            </a:r>
          </a:p>
        </p:txBody>
      </p:sp>
      <p:sp>
        <p:nvSpPr>
          <p:cNvPr id="3" name="Content Placeholder 2"/>
          <p:cNvSpPr txBox="1">
            <a:spLocks/>
          </p:cNvSpPr>
          <p:nvPr/>
        </p:nvSpPr>
        <p:spPr>
          <a:xfrm>
            <a:off x="628650" y="1825625"/>
            <a:ext cx="7886700" cy="4351338"/>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GB" altLang="en-US" sz="2800" dirty="0" smtClean="0"/>
              <a:t>Criminal network catching and distributing undersized lobsters</a:t>
            </a:r>
          </a:p>
          <a:p>
            <a:pPr eaLnBrk="1" hangingPunct="1">
              <a:defRPr/>
            </a:pPr>
            <a:endParaRPr lang="en-GB" altLang="en-US" sz="2800" dirty="0" smtClean="0"/>
          </a:p>
          <a:p>
            <a:pPr eaLnBrk="1" hangingPunct="1">
              <a:defRPr/>
            </a:pPr>
            <a:r>
              <a:rPr lang="en-GB" altLang="en-US" sz="2800" dirty="0" smtClean="0"/>
              <a:t>Delivery driver identified as a known ‘rogue’ Jason Bourne</a:t>
            </a:r>
          </a:p>
          <a:p>
            <a:pPr marL="0" indent="0" eaLnBrk="1" hangingPunct="1">
              <a:buFont typeface="Arial" charset="0"/>
              <a:buNone/>
              <a:defRPr/>
            </a:pPr>
            <a:endParaRPr lang="en-GB" altLang="en-US" sz="2800" dirty="0" smtClean="0"/>
          </a:p>
          <a:p>
            <a:pPr eaLnBrk="1" hangingPunct="1">
              <a:defRPr/>
            </a:pPr>
            <a:r>
              <a:rPr lang="en-GB" altLang="en-US" sz="2800" dirty="0" smtClean="0"/>
              <a:t>Officers were tasked to find out what vehicle Jason Bourne drives</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457200"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“Jason Bourne drives a red car”</a:t>
            </a:r>
            <a:br>
              <a:rPr lang="en-GB" altLang="en-US" sz="3200" b="1">
                <a:solidFill>
                  <a:srgbClr val="007CBA"/>
                </a:solidFill>
              </a:rPr>
            </a:br>
            <a:r>
              <a:rPr lang="en-GB" altLang="en-US" sz="3200" b="1">
                <a:solidFill>
                  <a:srgbClr val="007CBA"/>
                </a:solidFill>
              </a:rPr>
              <a:t>(No evaluation recorded)</a:t>
            </a:r>
          </a:p>
        </p:txBody>
      </p:sp>
      <p:sp>
        <p:nvSpPr>
          <p:cNvPr id="36867" name="Content Placeholder 2"/>
          <p:cNvSpPr txBox="1">
            <a:spLocks/>
          </p:cNvSpPr>
          <p:nvPr/>
        </p:nvSpPr>
        <p:spPr bwMode="auto">
          <a:xfrm>
            <a:off x="457200" y="1279525"/>
            <a:ext cx="8229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a:t>How reliable is the source of this information?</a:t>
            </a:r>
          </a:p>
          <a:p>
            <a:pPr lvl="1" eaLnBrk="1" hangingPunct="1"/>
            <a:r>
              <a:rPr lang="en-GB" altLang="en-US" b="1">
                <a:solidFill>
                  <a:srgbClr val="FF0000"/>
                </a:solidFill>
              </a:rPr>
              <a:t>We do not know </a:t>
            </a:r>
          </a:p>
          <a:p>
            <a:pPr eaLnBrk="1" hangingPunct="1"/>
            <a:r>
              <a:rPr lang="en-GB" altLang="en-US"/>
              <a:t>How sure is the source on the legitimacy of this information?</a:t>
            </a:r>
          </a:p>
          <a:p>
            <a:pPr lvl="1" eaLnBrk="1" hangingPunct="1"/>
            <a:r>
              <a:rPr lang="en-GB" altLang="en-US" b="1">
                <a:solidFill>
                  <a:srgbClr val="FF0000"/>
                </a:solidFill>
              </a:rPr>
              <a:t>We do not know </a:t>
            </a:r>
          </a:p>
          <a:p>
            <a:pPr eaLnBrk="1" hangingPunct="1"/>
            <a:r>
              <a:rPr lang="en-GB" altLang="en-US"/>
              <a:t>How sensitive is this information? Can we share it?</a:t>
            </a:r>
          </a:p>
          <a:p>
            <a:pPr lvl="1" eaLnBrk="1" hangingPunct="1"/>
            <a:r>
              <a:rPr lang="en-GB" altLang="en-US" b="1">
                <a:solidFill>
                  <a:srgbClr val="FF0000"/>
                </a:solidFill>
              </a:rPr>
              <a:t>We do not know</a:t>
            </a:r>
          </a:p>
        </p:txBody>
      </p:sp>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97425"/>
            <a:ext cx="83137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p:cNvSpPr>
          <p:nvPr/>
        </p:nvSpPr>
        <p:spPr bwMode="auto">
          <a:xfrm>
            <a:off x="628650" y="-100013"/>
            <a:ext cx="78867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“Jason Bourne drives a red car” </a:t>
            </a:r>
            <a:br>
              <a:rPr lang="en-GB" altLang="en-US" sz="3200" b="1">
                <a:solidFill>
                  <a:srgbClr val="007CBA"/>
                </a:solidFill>
              </a:rPr>
            </a:br>
            <a:r>
              <a:rPr lang="en-GB" altLang="en-US" sz="3200" b="1">
                <a:solidFill>
                  <a:srgbClr val="007CBA"/>
                </a:solidFill>
              </a:rPr>
              <a:t>Evaluated as </a:t>
            </a:r>
            <a:r>
              <a:rPr lang="en-GB" altLang="en-US" sz="3200" b="1">
                <a:solidFill>
                  <a:srgbClr val="FF0000"/>
                </a:solidFill>
              </a:rPr>
              <a:t>‘1AP’</a:t>
            </a:r>
          </a:p>
        </p:txBody>
      </p:sp>
      <p:sp>
        <p:nvSpPr>
          <p:cNvPr id="37891" name="Content Placeholder 2"/>
          <p:cNvSpPr txBox="1">
            <a:spLocks/>
          </p:cNvSpPr>
          <p:nvPr/>
        </p:nvSpPr>
        <p:spPr bwMode="auto">
          <a:xfrm>
            <a:off x="457200" y="1276350"/>
            <a:ext cx="82296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a:t>How reliable is the source of this information?</a:t>
            </a:r>
          </a:p>
          <a:p>
            <a:pPr lvl="1" eaLnBrk="1" hangingPunct="1"/>
            <a:r>
              <a:rPr lang="en-GB" altLang="en-US" b="1">
                <a:solidFill>
                  <a:srgbClr val="FF0000"/>
                </a:solidFill>
              </a:rPr>
              <a:t>Good, reliable</a:t>
            </a:r>
          </a:p>
          <a:p>
            <a:pPr eaLnBrk="1" hangingPunct="1"/>
            <a:r>
              <a:rPr lang="en-GB" altLang="en-US"/>
              <a:t>How sure is the source on the legitimacy of this information?</a:t>
            </a:r>
          </a:p>
          <a:p>
            <a:pPr lvl="1" eaLnBrk="1" hangingPunct="1"/>
            <a:r>
              <a:rPr lang="en-GB" altLang="en-US" b="1">
                <a:solidFill>
                  <a:srgbClr val="FF0000"/>
                </a:solidFill>
              </a:rPr>
              <a:t>Very sure – this is known directly to the source but not the officer</a:t>
            </a:r>
          </a:p>
          <a:p>
            <a:pPr eaLnBrk="1" hangingPunct="1"/>
            <a:r>
              <a:rPr lang="en-GB" altLang="en-US"/>
              <a:t>How sensitive is this information?</a:t>
            </a:r>
          </a:p>
          <a:p>
            <a:pPr lvl="1" eaLnBrk="1" hangingPunct="1"/>
            <a:r>
              <a:rPr lang="en-GB" altLang="en-US" b="1">
                <a:solidFill>
                  <a:srgbClr val="FF0000"/>
                </a:solidFill>
              </a:rPr>
              <a:t>Not very, can be disseminated to other UK Law enforcement agencies*</a:t>
            </a:r>
          </a:p>
        </p:txBody>
      </p:sp>
      <p:pic>
        <p:nvPicPr>
          <p:cNvPr id="378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97425"/>
            <a:ext cx="83137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47813" y="4797425"/>
            <a:ext cx="2503487" cy="431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ectangle 5"/>
          <p:cNvSpPr/>
          <p:nvPr/>
        </p:nvSpPr>
        <p:spPr>
          <a:xfrm>
            <a:off x="1547813" y="5248275"/>
            <a:ext cx="1403350" cy="2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p:cNvSpPr/>
          <p:nvPr/>
        </p:nvSpPr>
        <p:spPr>
          <a:xfrm>
            <a:off x="1547813" y="5573713"/>
            <a:ext cx="3065462"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p:cNvSpPr>
          <p:nvPr/>
        </p:nvSpPr>
        <p:spPr bwMode="auto">
          <a:xfrm>
            <a:off x="585788" y="255588"/>
            <a:ext cx="7629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“Jason Bourne drives a red car”</a:t>
            </a:r>
            <a:br>
              <a:rPr lang="en-GB" altLang="en-US" sz="3200" b="1">
                <a:solidFill>
                  <a:srgbClr val="007CBA"/>
                </a:solidFill>
              </a:rPr>
            </a:br>
            <a:r>
              <a:rPr lang="en-GB" altLang="en-US" sz="3200" b="1">
                <a:solidFill>
                  <a:srgbClr val="007CBA"/>
                </a:solidFill>
              </a:rPr>
              <a:t>Evaluated as </a:t>
            </a:r>
            <a:r>
              <a:rPr lang="en-GB" altLang="en-US" sz="3200" b="1">
                <a:solidFill>
                  <a:srgbClr val="FF0000"/>
                </a:solidFill>
              </a:rPr>
              <a:t>‘2CP’</a:t>
            </a:r>
          </a:p>
        </p:txBody>
      </p:sp>
      <p:sp>
        <p:nvSpPr>
          <p:cNvPr id="38915" name="Content Placeholder 2"/>
          <p:cNvSpPr txBox="1">
            <a:spLocks/>
          </p:cNvSpPr>
          <p:nvPr/>
        </p:nvSpPr>
        <p:spPr bwMode="auto">
          <a:xfrm>
            <a:off x="395288" y="1412875"/>
            <a:ext cx="8229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a:t>How reliable is the source of this information?</a:t>
            </a:r>
          </a:p>
          <a:p>
            <a:pPr lvl="1" eaLnBrk="1" hangingPunct="1"/>
            <a:r>
              <a:rPr lang="en-GB" altLang="en-US" b="1">
                <a:solidFill>
                  <a:srgbClr val="FF0000"/>
                </a:solidFill>
              </a:rPr>
              <a:t>We do not know, the source untested.</a:t>
            </a:r>
          </a:p>
          <a:p>
            <a:pPr eaLnBrk="1" hangingPunct="1"/>
            <a:r>
              <a:rPr lang="en-GB" altLang="en-US"/>
              <a:t>How sure is the source on the legitimacy of this information?</a:t>
            </a:r>
          </a:p>
          <a:p>
            <a:pPr lvl="1" eaLnBrk="1" hangingPunct="1"/>
            <a:r>
              <a:rPr lang="en-GB" altLang="en-US" b="1">
                <a:solidFill>
                  <a:srgbClr val="FF0000"/>
                </a:solidFill>
              </a:rPr>
              <a:t>We do not know, the source does not know this directly but may have been told by a third party</a:t>
            </a:r>
          </a:p>
          <a:p>
            <a:pPr eaLnBrk="1" hangingPunct="1"/>
            <a:r>
              <a:rPr lang="en-GB" altLang="en-US"/>
              <a:t>How sensitive is this information?</a:t>
            </a:r>
          </a:p>
          <a:p>
            <a:pPr lvl="1" eaLnBrk="1" hangingPunct="1"/>
            <a:r>
              <a:rPr lang="en-GB" altLang="en-US" b="1">
                <a:solidFill>
                  <a:srgbClr val="FF0000"/>
                </a:solidFill>
              </a:rPr>
              <a:t>Not very, can be disseminated to other agencies*</a:t>
            </a:r>
          </a:p>
        </p:txBody>
      </p:sp>
      <p:pic>
        <p:nvPicPr>
          <p:cNvPr id="389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97425"/>
            <a:ext cx="83137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738" y="4797425"/>
            <a:ext cx="2287587" cy="431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ectangle 5"/>
          <p:cNvSpPr/>
          <p:nvPr/>
        </p:nvSpPr>
        <p:spPr>
          <a:xfrm>
            <a:off x="4629150" y="5229225"/>
            <a:ext cx="1654175" cy="311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p:cNvSpPr/>
          <p:nvPr/>
        </p:nvSpPr>
        <p:spPr>
          <a:xfrm>
            <a:off x="1547813" y="5573713"/>
            <a:ext cx="3065462"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Telephone call</a:t>
            </a:r>
          </a:p>
        </p:txBody>
      </p:sp>
      <p:sp>
        <p:nvSpPr>
          <p:cNvPr id="39939" name="Content Placeholder 2"/>
          <p:cNvSpPr txBox="1">
            <a:spLocks/>
          </p:cNvSpPr>
          <p:nvPr/>
        </p:nvSpPr>
        <p:spPr bwMode="auto">
          <a:xfrm>
            <a:off x="628650" y="1825625"/>
            <a:ext cx="78867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2800"/>
              <a:t>An unknown person telephone’s the office to provide some information</a:t>
            </a:r>
          </a:p>
          <a:p>
            <a:pPr eaLnBrk="1" hangingPunct="1"/>
            <a:endParaRPr lang="en-GB" altLang="en-US" sz="2800"/>
          </a:p>
          <a:p>
            <a:pPr eaLnBrk="1" hangingPunct="1"/>
            <a:r>
              <a:rPr lang="en-GB" altLang="en-US" sz="2800"/>
              <a:t>An officer who receives the call makes some notes in their note book</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So what do you need to do?</a:t>
            </a:r>
          </a:p>
        </p:txBody>
      </p:sp>
      <p:sp>
        <p:nvSpPr>
          <p:cNvPr id="3" name="Content Placeholder 2"/>
          <p:cNvSpPr txBox="1">
            <a:spLocks/>
          </p:cNvSpPr>
          <p:nvPr/>
        </p:nvSpPr>
        <p:spPr>
          <a:xfrm>
            <a:off x="457200" y="1341438"/>
            <a:ext cx="8229600" cy="4525962"/>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Char char="•"/>
              <a:defRPr/>
            </a:pPr>
            <a:r>
              <a:rPr lang="en-GB" altLang="en-US" sz="2800" dirty="0" smtClean="0"/>
              <a:t>Protect yourself:</a:t>
            </a:r>
          </a:p>
          <a:p>
            <a:pPr eaLnBrk="1" hangingPunct="1">
              <a:buFont typeface="Arial" panose="020B0604020202020204" pitchFamily="34" charset="0"/>
              <a:buChar char="•"/>
              <a:defRPr/>
            </a:pPr>
            <a:endParaRPr lang="en-GB" altLang="en-US" sz="3200" dirty="0" smtClean="0"/>
          </a:p>
          <a:p>
            <a:pPr lvl="1" eaLnBrk="1" hangingPunct="1">
              <a:buFont typeface="Arial" panose="020B0604020202020204" pitchFamily="34" charset="0"/>
              <a:buChar char="•"/>
              <a:defRPr/>
            </a:pPr>
            <a:r>
              <a:rPr lang="en-GB" altLang="en-US" sz="2400" dirty="0" smtClean="0"/>
              <a:t>Document the conversation in detail</a:t>
            </a:r>
          </a:p>
          <a:p>
            <a:pPr lvl="1" eaLnBrk="1" hangingPunct="1">
              <a:buFont typeface="Arial" panose="020B0604020202020204" pitchFamily="34" charset="0"/>
              <a:buChar char="•"/>
              <a:defRPr/>
            </a:pPr>
            <a:endParaRPr lang="en-GB" altLang="en-US" sz="2400" dirty="0" smtClean="0"/>
          </a:p>
          <a:p>
            <a:pPr lvl="1" eaLnBrk="1" hangingPunct="1">
              <a:buFont typeface="Arial" panose="020B0604020202020204" pitchFamily="34" charset="0"/>
              <a:buChar char="•"/>
              <a:defRPr/>
            </a:pPr>
            <a:r>
              <a:rPr lang="en-GB" altLang="en-US" sz="2400" dirty="0" smtClean="0"/>
              <a:t>Record full details of the source</a:t>
            </a:r>
          </a:p>
          <a:p>
            <a:pPr lvl="1" eaLnBrk="1" hangingPunct="1">
              <a:buFont typeface="Arial" panose="020B0604020202020204" pitchFamily="34" charset="0"/>
              <a:buChar char="•"/>
              <a:defRPr/>
            </a:pPr>
            <a:endParaRPr lang="en-GB" altLang="en-US" sz="2400" dirty="0" smtClean="0"/>
          </a:p>
          <a:p>
            <a:pPr lvl="1" eaLnBrk="1" hangingPunct="1">
              <a:buFont typeface="Arial" panose="020B0604020202020204" pitchFamily="34" charset="0"/>
              <a:buChar char="•"/>
              <a:defRPr/>
            </a:pPr>
            <a:r>
              <a:rPr lang="en-GB" altLang="en-US" sz="2400" dirty="0" smtClean="0"/>
              <a:t>Unknown 5WH are a good thing = intel gaps</a:t>
            </a:r>
          </a:p>
          <a:p>
            <a:pPr lvl="1" eaLnBrk="1" hangingPunct="1">
              <a:buFont typeface="Arial" panose="020B0604020202020204" pitchFamily="34" charset="0"/>
              <a:buChar char="•"/>
              <a:defRPr/>
            </a:pPr>
            <a:endParaRPr lang="en-GB" altLang="en-US" sz="2400" dirty="0" smtClean="0"/>
          </a:p>
          <a:p>
            <a:pPr lvl="1" eaLnBrk="1" hangingPunct="1">
              <a:buFont typeface="Arial" panose="020B0604020202020204" pitchFamily="34" charset="0"/>
              <a:buChar char="•"/>
              <a:defRPr/>
            </a:pPr>
            <a:r>
              <a:rPr lang="en-GB" altLang="en-US" sz="2400" dirty="0" smtClean="0"/>
              <a:t>Create and evaluate intelligence report</a:t>
            </a:r>
          </a:p>
          <a:p>
            <a:pPr marL="0" indent="0" eaLnBrk="1" hangingPunct="1">
              <a:buFont typeface="Arial" panose="020B0604020202020204" pitchFamily="34" charset="0"/>
              <a:buNone/>
              <a:defRPr/>
            </a:pPr>
            <a:endParaRPr lang="en-GB" altLang="en-US" sz="3200" dirty="0" smtClean="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txBox="1">
            <a:spLocks/>
          </p:cNvSpPr>
          <p:nvPr/>
        </p:nvSpPr>
        <p:spPr bwMode="auto">
          <a:xfrm>
            <a:off x="75406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Protection of the Source</a:t>
            </a:r>
          </a:p>
        </p:txBody>
      </p:sp>
      <p:sp>
        <p:nvSpPr>
          <p:cNvPr id="3" name="Content Placeholder 2"/>
          <p:cNvSpPr txBox="1">
            <a:spLocks/>
          </p:cNvSpPr>
          <p:nvPr/>
        </p:nvSpPr>
        <p:spPr>
          <a:xfrm>
            <a:off x="539750" y="1557338"/>
            <a:ext cx="7777163" cy="3959225"/>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3300" b="1" dirty="0" smtClean="0"/>
              <a:t>Duty of care</a:t>
            </a:r>
          </a:p>
          <a:p>
            <a:pPr marL="0" indent="0">
              <a:buFont typeface="Arial" panose="020B0604020202020204" pitchFamily="34" charset="0"/>
              <a:buNone/>
              <a:defRPr/>
            </a:pPr>
            <a:r>
              <a:rPr lang="en-US" sz="2200" dirty="0" smtClean="0"/>
              <a:t/>
            </a:r>
            <a:br>
              <a:rPr lang="en-US" sz="2200" dirty="0" smtClean="0"/>
            </a:br>
            <a:r>
              <a:rPr lang="en-US" sz="2600" dirty="0" smtClean="0"/>
              <a:t>The ownership of the risk to the source always remains within the originating organisation. </a:t>
            </a:r>
          </a:p>
          <a:p>
            <a:pPr marL="0" indent="0">
              <a:buFont typeface="Arial" panose="020B0604020202020204" pitchFamily="34" charset="0"/>
              <a:buNone/>
              <a:defRPr/>
            </a:pPr>
            <a:endParaRPr lang="en-US" sz="2600" dirty="0" smtClean="0"/>
          </a:p>
          <a:p>
            <a:pPr marL="0" indent="0">
              <a:buFont typeface="Arial" panose="020B0604020202020204" pitchFamily="34" charset="0"/>
              <a:buNone/>
              <a:defRPr/>
            </a:pPr>
            <a:r>
              <a:rPr lang="en-US" sz="2600" dirty="0" smtClean="0"/>
              <a:t>When intelligence is disseminated outside the originating organisation, any handling conditions must be adhered to by the receiving organisation. When this doesn’t happen, both organisations may be held accountable for any consequences.</a:t>
            </a:r>
          </a:p>
          <a:p>
            <a:pPr marL="0" indent="0">
              <a:buFont typeface="Arial" panose="020B0604020202020204" pitchFamily="34" charset="0"/>
              <a:buNone/>
              <a:defRPr/>
            </a:pPr>
            <a:endParaRPr lang="en-US" sz="2200" dirty="0" smtClean="0"/>
          </a:p>
          <a:p>
            <a:pPr marL="0" indent="0">
              <a:buFont typeface="Arial" panose="020B0604020202020204" pitchFamily="34" charset="0"/>
              <a:buNone/>
              <a:defRPr/>
            </a:pPr>
            <a:r>
              <a:rPr lang="en-US" sz="1700" b="1" dirty="0" smtClean="0">
                <a:solidFill>
                  <a:schemeClr val="accent6">
                    <a:lumMod val="75000"/>
                  </a:schemeClr>
                </a:solidFill>
              </a:rPr>
              <a:t>From College of Policing </a:t>
            </a:r>
            <a:r>
              <a:rPr lang="en-US" sz="1700" b="1" dirty="0" err="1" smtClean="0">
                <a:solidFill>
                  <a:schemeClr val="accent6">
                    <a:lumMod val="75000"/>
                  </a:schemeClr>
                </a:solidFill>
              </a:rPr>
              <a:t>AuPP</a:t>
            </a:r>
            <a:endParaRPr lang="en-GB" sz="1700" b="1" dirty="0" smtClean="0">
              <a:solidFill>
                <a:schemeClr val="accent6">
                  <a:lumMod val="75000"/>
                </a:schemeClr>
              </a:solidFill>
            </a:endParaRPr>
          </a:p>
          <a:p>
            <a:pPr marL="0" indent="0" eaLnBrk="1" hangingPunct="1">
              <a:buFont typeface="Arial" panose="020B0604020202020204" pitchFamily="34" charset="0"/>
              <a:buNone/>
              <a:defRPr/>
            </a:pPr>
            <a:endParaRPr lang="en-US" altLang="en-US"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Remember</a:t>
            </a:r>
          </a:p>
        </p:txBody>
      </p:sp>
      <p:sp>
        <p:nvSpPr>
          <p:cNvPr id="3" name="Content Placeholder 2"/>
          <p:cNvSpPr txBox="1">
            <a:spLocks/>
          </p:cNvSpPr>
          <p:nvPr/>
        </p:nvSpPr>
        <p:spPr>
          <a:xfrm>
            <a:off x="755650" y="1484313"/>
            <a:ext cx="7488238" cy="5113337"/>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charset="0"/>
              <a:buNone/>
              <a:defRPr/>
            </a:pPr>
            <a:r>
              <a:rPr lang="en-US" altLang="en-US" sz="2800" dirty="0" smtClean="0">
                <a:latin typeface="Arial" charset="0"/>
                <a:cs typeface="Arial" charset="0"/>
              </a:rPr>
              <a:t>The MMO and IFCA are </a:t>
            </a:r>
            <a:r>
              <a:rPr lang="en-US" altLang="en-US" sz="2800" b="1" dirty="0" smtClean="0">
                <a:solidFill>
                  <a:schemeClr val="accent6">
                    <a:lumMod val="75000"/>
                  </a:schemeClr>
                </a:solidFill>
                <a:latin typeface="Arial" charset="0"/>
                <a:cs typeface="Arial" charset="0"/>
              </a:rPr>
              <a:t>not </a:t>
            </a:r>
            <a:r>
              <a:rPr lang="en-US" altLang="en-US" sz="2800" b="1" dirty="0" err="1" smtClean="0">
                <a:solidFill>
                  <a:schemeClr val="accent6">
                    <a:lumMod val="75000"/>
                  </a:schemeClr>
                </a:solidFill>
                <a:latin typeface="Arial" charset="0"/>
                <a:cs typeface="Arial" charset="0"/>
              </a:rPr>
              <a:t>authorised</a:t>
            </a:r>
            <a:r>
              <a:rPr lang="en-US" altLang="en-US" sz="2800" dirty="0" smtClean="0">
                <a:latin typeface="Arial" charset="0"/>
                <a:cs typeface="Arial" charset="0"/>
              </a:rPr>
              <a:t> to handle human intelligence sources under RIPA (CHIS).</a:t>
            </a:r>
          </a:p>
          <a:p>
            <a:pPr marL="0" indent="0" eaLnBrk="1" hangingPunct="1">
              <a:buFont typeface="Arial" charset="0"/>
              <a:buNone/>
              <a:defRPr/>
            </a:pPr>
            <a:endParaRPr lang="en-US" altLang="en-US" sz="2800" dirty="0" smtClean="0">
              <a:latin typeface="Arial" charset="0"/>
              <a:cs typeface="Arial" charset="0"/>
            </a:endParaRPr>
          </a:p>
          <a:p>
            <a:pPr marL="0" indent="0" eaLnBrk="1" hangingPunct="1">
              <a:buFont typeface="Arial" charset="0"/>
              <a:buNone/>
              <a:defRPr/>
            </a:pPr>
            <a:r>
              <a:rPr lang="en-US" altLang="en-US" sz="2800" dirty="0" smtClean="0">
                <a:latin typeface="Arial" charset="0"/>
                <a:cs typeface="Arial" charset="0"/>
              </a:rPr>
              <a:t>Obtain as much information as possible the first time as we may not be able to go back and ask further questions.</a:t>
            </a:r>
          </a:p>
          <a:p>
            <a:pPr marL="0" indent="0" eaLnBrk="1" hangingPunct="1">
              <a:buFont typeface="Arial" charset="0"/>
              <a:buNone/>
              <a:defRPr/>
            </a:pPr>
            <a:endParaRPr lang="en-US" altLang="en-US" sz="2800" dirty="0" smtClean="0">
              <a:latin typeface="Arial" charset="0"/>
              <a:cs typeface="Arial" charset="0"/>
            </a:endParaRPr>
          </a:p>
          <a:p>
            <a:pPr marL="0" indent="0" eaLnBrk="1" hangingPunct="1">
              <a:buFont typeface="Arial" charset="0"/>
              <a:buNone/>
              <a:defRPr/>
            </a:pPr>
            <a:r>
              <a:rPr lang="en-US" altLang="en-US" sz="2800" dirty="0" smtClean="0">
                <a:latin typeface="Arial" charset="0"/>
                <a:cs typeface="Arial" charset="0"/>
              </a:rPr>
              <a:t>We </a:t>
            </a:r>
            <a:r>
              <a:rPr lang="en-US" altLang="en-US" sz="2800" b="1" dirty="0" smtClean="0">
                <a:solidFill>
                  <a:srgbClr val="00AF41"/>
                </a:solidFill>
                <a:latin typeface="Arial" charset="0"/>
                <a:cs typeface="Arial" charset="0"/>
              </a:rPr>
              <a:t>cannot task them</a:t>
            </a:r>
            <a:r>
              <a:rPr lang="en-US" altLang="en-US" sz="2800" dirty="0" smtClean="0">
                <a:latin typeface="Arial" charset="0"/>
                <a:cs typeface="Arial" charset="0"/>
              </a:rPr>
              <a:t> to find out further information by using a relationship.</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628650" y="365125"/>
            <a:ext cx="7886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Changes</a:t>
            </a:r>
          </a:p>
        </p:txBody>
      </p:sp>
      <p:sp>
        <p:nvSpPr>
          <p:cNvPr id="3" name="Content Placeholder 2"/>
          <p:cNvSpPr txBox="1">
            <a:spLocks/>
          </p:cNvSpPr>
          <p:nvPr/>
        </p:nvSpPr>
        <p:spPr>
          <a:xfrm>
            <a:off x="1331913" y="1700213"/>
            <a:ext cx="6296025" cy="4105275"/>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spcBef>
                <a:spcPts val="900"/>
              </a:spcBef>
              <a:spcAft>
                <a:spcPts val="900"/>
              </a:spcAft>
              <a:buFontTx/>
              <a:buChar char="•"/>
              <a:defRPr/>
            </a:pPr>
            <a:r>
              <a:rPr lang="en-GB" altLang="en-US" dirty="0" smtClean="0"/>
              <a:t>Retain the principles within the National Intelligence Model (NIM)</a:t>
            </a:r>
          </a:p>
          <a:p>
            <a:pPr marL="214313" indent="-214313">
              <a:spcBef>
                <a:spcPts val="900"/>
              </a:spcBef>
              <a:spcAft>
                <a:spcPts val="900"/>
              </a:spcAft>
              <a:buFontTx/>
              <a:buChar char="•"/>
              <a:defRPr/>
            </a:pPr>
            <a:r>
              <a:rPr lang="en-GB" altLang="en-US" dirty="0" smtClean="0"/>
              <a:t>Report of source evaluation, information assessment and handling codes</a:t>
            </a:r>
          </a:p>
          <a:p>
            <a:pPr marL="214313" indent="-214313">
              <a:spcBef>
                <a:spcPts val="900"/>
              </a:spcBef>
              <a:spcAft>
                <a:spcPts val="900"/>
              </a:spcAft>
              <a:buFontTx/>
              <a:buChar char="•"/>
              <a:defRPr/>
            </a:pPr>
            <a:r>
              <a:rPr lang="en-GB" altLang="en-US" dirty="0" smtClean="0"/>
              <a:t>Refine Information Management Codes</a:t>
            </a:r>
          </a:p>
          <a:p>
            <a:pPr marL="214313" indent="-214313">
              <a:spcBef>
                <a:spcPts val="900"/>
              </a:spcBef>
              <a:spcAft>
                <a:spcPts val="900"/>
              </a:spcAft>
              <a:buFontTx/>
              <a:buChar char="•"/>
              <a:defRPr/>
            </a:pPr>
            <a:r>
              <a:rPr lang="en-GB" altLang="en-US" dirty="0" smtClean="0"/>
              <a:t>Use </a:t>
            </a:r>
            <a:r>
              <a:rPr lang="en-GB" altLang="en-US" b="1" dirty="0" smtClean="0"/>
              <a:t>‘</a:t>
            </a:r>
            <a:r>
              <a:rPr lang="en-GB" altLang="en-US" b="1" dirty="0" smtClean="0">
                <a:solidFill>
                  <a:srgbClr val="00AF41"/>
                </a:solidFill>
              </a:rPr>
              <a:t>plain English</a:t>
            </a:r>
            <a:r>
              <a:rPr lang="en-GB" altLang="en-US" b="1" dirty="0" smtClean="0"/>
              <a:t>’</a:t>
            </a:r>
          </a:p>
          <a:p>
            <a:pPr marL="214313" indent="-214313">
              <a:spcBef>
                <a:spcPts val="900"/>
              </a:spcBef>
              <a:spcAft>
                <a:spcPts val="900"/>
              </a:spcAft>
              <a:buFontTx/>
              <a:buChar char="•"/>
              <a:defRPr/>
            </a:pPr>
            <a:r>
              <a:rPr lang="en-GB" altLang="en-US" dirty="0" smtClean="0"/>
              <a:t>New name of </a:t>
            </a:r>
            <a:r>
              <a:rPr lang="en-GB" altLang="en-US" b="1" dirty="0" smtClean="0">
                <a:solidFill>
                  <a:schemeClr val="accent6">
                    <a:lumMod val="75000"/>
                  </a:schemeClr>
                </a:solidFill>
              </a:rPr>
              <a:t>Intelligence Report (IR)</a:t>
            </a:r>
            <a:r>
              <a:rPr lang="en-GB" altLang="en-US" dirty="0" smtClean="0"/>
              <a:t> - </a:t>
            </a:r>
            <a:r>
              <a:rPr lang="en-GB" altLang="en-US" b="1" dirty="0" smtClean="0"/>
              <a:t>not</a:t>
            </a:r>
            <a:r>
              <a:rPr lang="en-GB" altLang="en-US" dirty="0" smtClean="0"/>
              <a:t> NIR, 5x5x5 or 3x5x2.</a:t>
            </a:r>
            <a:endParaRPr lang="en-GB" altLang="en-US"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29527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0"/>
          <p:cNvSpPr txBox="1">
            <a:spLocks noChangeArrowheads="1"/>
          </p:cNvSpPr>
          <p:nvPr/>
        </p:nvSpPr>
        <p:spPr bwMode="auto">
          <a:xfrm>
            <a:off x="3563938" y="1268413"/>
            <a:ext cx="4895850" cy="1200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GB" altLang="en-US"/>
              <a:t>Errors made in the early stages of  what we collect, and how we collect it, may be significant! </a:t>
            </a:r>
          </a:p>
        </p:txBody>
      </p:sp>
      <p:sp>
        <p:nvSpPr>
          <p:cNvPr id="44036" name="Text Box 31"/>
          <p:cNvSpPr txBox="1">
            <a:spLocks noChangeArrowheads="1"/>
          </p:cNvSpPr>
          <p:nvPr/>
        </p:nvSpPr>
        <p:spPr bwMode="auto">
          <a:xfrm>
            <a:off x="323850" y="223838"/>
            <a:ext cx="85693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GB" altLang="en-US" sz="3200" b="1">
                <a:solidFill>
                  <a:srgbClr val="007CBA"/>
                </a:solidFill>
                <a:latin typeface="Calibri" panose="020F0502020204030204" pitchFamily="34" charset="0"/>
              </a:rPr>
              <a:t>What is Provenance? </a:t>
            </a:r>
          </a:p>
        </p:txBody>
      </p:sp>
      <p:sp>
        <p:nvSpPr>
          <p:cNvPr id="5" name="Text Box 33"/>
          <p:cNvSpPr txBox="1">
            <a:spLocks noChangeArrowheads="1"/>
          </p:cNvSpPr>
          <p:nvPr/>
        </p:nvSpPr>
        <p:spPr bwMode="auto">
          <a:xfrm>
            <a:off x="3671888" y="2852738"/>
            <a:ext cx="4681537"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Font typeface="Arial" panose="020B0604020202020204" pitchFamily="34" charset="0"/>
              <a:buChar char="•"/>
              <a:tabLst>
                <a:tab pos="449263" algn="l"/>
              </a:tabLst>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tabLst>
                <a:tab pos="449263" algn="l"/>
              </a:tabLst>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tabLst>
                <a:tab pos="449263" algn="l"/>
              </a:tabLst>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15000"/>
              </a:spcBef>
              <a:spcAft>
                <a:spcPct val="15000"/>
              </a:spcAft>
              <a:buClrTx/>
              <a:buFontTx/>
              <a:buNone/>
            </a:pPr>
            <a:r>
              <a:rPr lang="en-GB" altLang="en-US" sz="2000"/>
              <a:t>For instance:</a:t>
            </a:r>
          </a:p>
          <a:p>
            <a:pPr eaLnBrk="1" hangingPunct="1">
              <a:spcBef>
                <a:spcPct val="15000"/>
              </a:spcBef>
              <a:spcAft>
                <a:spcPct val="15000"/>
              </a:spcAft>
              <a:buClrTx/>
              <a:buFontTx/>
              <a:buNone/>
            </a:pPr>
            <a:r>
              <a:rPr lang="en-GB" altLang="en-US" sz="2000"/>
              <a:t>How do you establish the Provenance of the Mona Lisa?</a:t>
            </a:r>
          </a:p>
          <a:p>
            <a:pPr eaLnBrk="1" hangingPunct="1">
              <a:spcBef>
                <a:spcPct val="15000"/>
              </a:spcBef>
              <a:spcAft>
                <a:spcPct val="15000"/>
              </a:spcAft>
              <a:buClrTx/>
              <a:buFontTx/>
              <a:buChar char="•"/>
            </a:pPr>
            <a:r>
              <a:rPr lang="en-GB" altLang="en-US" sz="2000"/>
              <a:t>	What is its history?</a:t>
            </a:r>
          </a:p>
          <a:p>
            <a:pPr eaLnBrk="1" hangingPunct="1">
              <a:spcBef>
                <a:spcPct val="15000"/>
              </a:spcBef>
              <a:spcAft>
                <a:spcPct val="15000"/>
              </a:spcAft>
              <a:buClrTx/>
              <a:buFontTx/>
              <a:buChar char="•"/>
            </a:pPr>
            <a:r>
              <a:rPr lang="en-GB" altLang="en-US" sz="2000"/>
              <a:t>	Where did it come from?</a:t>
            </a:r>
          </a:p>
          <a:p>
            <a:pPr eaLnBrk="1" hangingPunct="1">
              <a:spcBef>
                <a:spcPct val="15000"/>
              </a:spcBef>
              <a:spcAft>
                <a:spcPct val="15000"/>
              </a:spcAft>
              <a:buClrTx/>
              <a:buFontTx/>
              <a:buChar char="•"/>
            </a:pPr>
            <a:r>
              <a:rPr lang="en-GB" altLang="en-US" sz="2000"/>
              <a:t>	How do we know its origins?</a:t>
            </a:r>
          </a:p>
          <a:p>
            <a:pPr eaLnBrk="1" hangingPunct="1">
              <a:spcBef>
                <a:spcPct val="15000"/>
              </a:spcBef>
              <a:spcAft>
                <a:spcPct val="15000"/>
              </a:spcAft>
              <a:buClrTx/>
              <a:buFontTx/>
              <a:buChar char="•"/>
            </a:pPr>
            <a:r>
              <a:rPr lang="en-GB" altLang="en-US" sz="2000"/>
              <a:t>	Does it have a Certificate of 	Authenticity?</a:t>
            </a:r>
          </a:p>
          <a:p>
            <a:pPr eaLnBrk="1" hangingPunct="1">
              <a:spcBef>
                <a:spcPct val="15000"/>
              </a:spcBef>
              <a:spcAft>
                <a:spcPct val="15000"/>
              </a:spcAft>
              <a:buClrTx/>
              <a:buFontTx/>
              <a:buChar char="•"/>
            </a:pPr>
            <a:r>
              <a:rPr lang="en-GB" altLang="en-US" sz="2000"/>
              <a:t>5 x W 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dissolve">
                                      <p:cBhvr>
                                        <p:cTn id="24" dur="1000"/>
                                        <p:tgtEl>
                                          <p:spTgt spid="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dissolve">
                                      <p:cBhvr>
                                        <p:cTn id="29" dur="1000"/>
                                        <p:tgtEl>
                                          <p:spTgt spid="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dissolve">
                                      <p:cBhvr>
                                        <p:cTn id="34" dur="1000"/>
                                        <p:tgtEl>
                                          <p:spTgt spid="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dissolve">
                                      <p:cBhvr>
                                        <p:cTn id="39" dur="1000"/>
                                        <p:tgtEl>
                                          <p:spTgt spid="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dissolve">
                                      <p:cBhvr>
                                        <p:cTn id="4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628650" y="365125"/>
            <a:ext cx="78867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5 x W H</a:t>
            </a:r>
          </a:p>
        </p:txBody>
      </p:sp>
      <p:sp>
        <p:nvSpPr>
          <p:cNvPr id="3" name="Content Placeholder 2"/>
          <p:cNvSpPr txBox="1">
            <a:spLocks/>
          </p:cNvSpPr>
          <p:nvPr/>
        </p:nvSpPr>
        <p:spPr>
          <a:xfrm>
            <a:off x="842963" y="1268413"/>
            <a:ext cx="7343775" cy="5040312"/>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en-US" altLang="en-US" sz="2800" dirty="0" smtClean="0"/>
              <a:t>Always ask the source:</a:t>
            </a:r>
          </a:p>
          <a:p>
            <a:pPr marL="0" indent="0" eaLnBrk="1" hangingPunct="1">
              <a:buFont typeface="Arial" panose="020B0604020202020204" pitchFamily="34" charset="0"/>
              <a:buNone/>
              <a:defRPr/>
            </a:pPr>
            <a:endParaRPr lang="en-US" altLang="en-US" sz="2800" dirty="0" smtClean="0"/>
          </a:p>
          <a:p>
            <a:pPr eaLnBrk="1" hangingPunct="1">
              <a:buFont typeface="Arial" panose="020B0604020202020204" pitchFamily="34" charset="0"/>
              <a:buChar char="•"/>
              <a:defRPr/>
            </a:pPr>
            <a:r>
              <a:rPr lang="en-US" altLang="en-US" b="1" dirty="0" smtClean="0">
                <a:solidFill>
                  <a:schemeClr val="accent6">
                    <a:lumMod val="75000"/>
                  </a:schemeClr>
                </a:solidFill>
              </a:rPr>
              <a:t>How</a:t>
            </a:r>
            <a:r>
              <a:rPr lang="en-US" altLang="en-US" dirty="0" smtClean="0"/>
              <a:t> do they know this information?</a:t>
            </a:r>
          </a:p>
          <a:p>
            <a:pPr eaLnBrk="1" hangingPunct="1">
              <a:buFont typeface="Arial" panose="020B0604020202020204" pitchFamily="34" charset="0"/>
              <a:buChar char="•"/>
              <a:defRPr/>
            </a:pPr>
            <a:r>
              <a:rPr lang="en-US" altLang="en-US" b="1" dirty="0" smtClean="0">
                <a:solidFill>
                  <a:schemeClr val="accent6">
                    <a:lumMod val="75000"/>
                  </a:schemeClr>
                </a:solidFill>
              </a:rPr>
              <a:t>Who</a:t>
            </a:r>
            <a:r>
              <a:rPr lang="en-US" altLang="en-US" dirty="0" smtClean="0"/>
              <a:t> else knows it? (were other persons present)</a:t>
            </a:r>
          </a:p>
          <a:p>
            <a:pPr eaLnBrk="1" hangingPunct="1">
              <a:buFont typeface="Arial" panose="020B0604020202020204" pitchFamily="34" charset="0"/>
              <a:buChar char="•"/>
              <a:defRPr/>
            </a:pPr>
            <a:r>
              <a:rPr lang="en-US" altLang="en-US" b="1" dirty="0" smtClean="0">
                <a:solidFill>
                  <a:schemeClr val="accent6">
                    <a:lumMod val="75000"/>
                  </a:schemeClr>
                </a:solidFill>
              </a:rPr>
              <a:t>When</a:t>
            </a:r>
            <a:r>
              <a:rPr lang="en-US" altLang="en-US" dirty="0" smtClean="0"/>
              <a:t> did they know this? (last week / year?)</a:t>
            </a:r>
          </a:p>
          <a:p>
            <a:pPr eaLnBrk="1" hangingPunct="1">
              <a:buFont typeface="Arial" panose="020B0604020202020204" pitchFamily="34" charset="0"/>
              <a:buChar char="•"/>
              <a:defRPr/>
            </a:pPr>
            <a:r>
              <a:rPr lang="en-US" altLang="en-US" b="1" dirty="0" smtClean="0">
                <a:solidFill>
                  <a:schemeClr val="accent6">
                    <a:lumMod val="75000"/>
                  </a:schemeClr>
                </a:solidFill>
              </a:rPr>
              <a:t>What</a:t>
            </a:r>
            <a:r>
              <a:rPr lang="en-US" altLang="en-US" dirty="0" smtClean="0"/>
              <a:t> did they see or hear? (witness first hand/ overheard?)</a:t>
            </a:r>
          </a:p>
          <a:p>
            <a:pPr eaLnBrk="1" hangingPunct="1">
              <a:buFont typeface="Arial" panose="020B0604020202020204" pitchFamily="34" charset="0"/>
              <a:buChar char="•"/>
              <a:defRPr/>
            </a:pPr>
            <a:r>
              <a:rPr lang="en-US" altLang="en-US" b="1" dirty="0" smtClean="0">
                <a:solidFill>
                  <a:schemeClr val="accent6">
                    <a:lumMod val="75000"/>
                  </a:schemeClr>
                </a:solidFill>
              </a:rPr>
              <a:t>Where</a:t>
            </a:r>
            <a:r>
              <a:rPr lang="en-US" altLang="en-US" dirty="0" smtClean="0"/>
              <a:t> did they see / hear this?</a:t>
            </a:r>
          </a:p>
          <a:p>
            <a:pPr eaLnBrk="1" hangingPunct="1">
              <a:buFont typeface="Arial" panose="020B0604020202020204" pitchFamily="34" charset="0"/>
              <a:buChar char="•"/>
              <a:defRPr/>
            </a:pPr>
            <a:r>
              <a:rPr lang="en-US" altLang="en-US" b="1" dirty="0" smtClean="0">
                <a:solidFill>
                  <a:schemeClr val="accent6">
                    <a:lumMod val="75000"/>
                  </a:schemeClr>
                </a:solidFill>
              </a:rPr>
              <a:t>Why</a:t>
            </a:r>
            <a:r>
              <a:rPr lang="en-US" altLang="en-US" b="1" dirty="0" smtClean="0"/>
              <a:t> </a:t>
            </a:r>
            <a:r>
              <a:rPr lang="en-US" altLang="en-US" dirty="0" smtClean="0"/>
              <a:t>is it happening</a:t>
            </a:r>
          </a:p>
          <a:p>
            <a:pPr marL="0" indent="0" eaLnBrk="1" hangingPunct="1">
              <a:buFont typeface="Arial" charset="0"/>
              <a:buNone/>
              <a:defRPr/>
            </a:pPr>
            <a:endParaRPr lang="en-US" altLang="en-US" dirty="0" smtClean="0"/>
          </a:p>
          <a:p>
            <a:pPr eaLnBrk="1" hangingPunct="1">
              <a:buFont typeface="Arial" panose="020B0604020202020204" pitchFamily="34" charset="0"/>
              <a:buChar char="•"/>
              <a:defRPr/>
            </a:pPr>
            <a:r>
              <a:rPr lang="en-US" altLang="en-US" b="1" dirty="0" smtClean="0"/>
              <a:t>What action, if any, do they expect?</a:t>
            </a:r>
            <a:endParaRPr lang="en-US" altLang="en-US" b="1"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582613" y="163513"/>
            <a:ext cx="8229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Information and source document</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922338"/>
            <a:ext cx="3816350" cy="573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388" y="1484313"/>
            <a:ext cx="3960812" cy="3970337"/>
          </a:xfrm>
          <a:prstGeom prst="rect">
            <a:avLst/>
          </a:prstGeom>
          <a:noFill/>
          <a:ln>
            <a:solidFill>
              <a:schemeClr val="accent4">
                <a:shade val="50000"/>
                <a:satMod val="120000"/>
              </a:schemeClr>
            </a:solidFill>
          </a:ln>
        </p:spPr>
        <p:txBody>
          <a:bodyPr>
            <a:spAutoFit/>
          </a:bodyPr>
          <a:lstStyle/>
          <a:p>
            <a:pPr eaLnBrk="1" fontAlgn="auto" hangingPunct="1">
              <a:spcBef>
                <a:spcPts val="0"/>
              </a:spcBef>
              <a:spcAft>
                <a:spcPts val="0"/>
              </a:spcAft>
              <a:defRPr/>
            </a:pPr>
            <a:r>
              <a:rPr lang="en-GB" dirty="0">
                <a:latin typeface="+mn-lt"/>
                <a:cs typeface="+mn-cs"/>
              </a:rPr>
              <a:t>5/8/2016 @ 11:05</a:t>
            </a:r>
          </a:p>
          <a:p>
            <a:pPr eaLnBrk="1" fontAlgn="auto" hangingPunct="1">
              <a:spcBef>
                <a:spcPts val="0"/>
              </a:spcBef>
              <a:spcAft>
                <a:spcPts val="0"/>
              </a:spcAft>
              <a:defRPr/>
            </a:pPr>
            <a:endParaRPr lang="en-GB" dirty="0">
              <a:latin typeface="+mn-lt"/>
              <a:cs typeface="+mn-cs"/>
            </a:endParaRPr>
          </a:p>
          <a:p>
            <a:pPr eaLnBrk="1" fontAlgn="auto" hangingPunct="1">
              <a:spcBef>
                <a:spcPts val="0"/>
              </a:spcBef>
              <a:spcAft>
                <a:spcPts val="0"/>
              </a:spcAft>
              <a:defRPr/>
            </a:pPr>
            <a:r>
              <a:rPr lang="en-GB" dirty="0">
                <a:latin typeface="+mn-lt"/>
                <a:cs typeface="+mn-cs"/>
              </a:rPr>
              <a:t>Phone call received, caller refused to leave details.</a:t>
            </a:r>
          </a:p>
          <a:p>
            <a:pPr eaLnBrk="1" fontAlgn="auto" hangingPunct="1">
              <a:spcBef>
                <a:spcPts val="0"/>
              </a:spcBef>
              <a:spcAft>
                <a:spcPts val="0"/>
              </a:spcAft>
              <a:defRPr/>
            </a:pPr>
            <a:endParaRPr lang="en-GB" dirty="0">
              <a:latin typeface="+mn-lt"/>
              <a:cs typeface="+mn-cs"/>
            </a:endParaRPr>
          </a:p>
          <a:p>
            <a:pPr eaLnBrk="1" fontAlgn="auto" hangingPunct="1">
              <a:spcBef>
                <a:spcPts val="0"/>
              </a:spcBef>
              <a:spcAft>
                <a:spcPts val="0"/>
              </a:spcAft>
              <a:defRPr/>
            </a:pPr>
            <a:r>
              <a:rPr lang="en-GB" b="1" dirty="0">
                <a:latin typeface="+mn-lt"/>
                <a:cs typeface="+mn-cs"/>
              </a:rPr>
              <a:t>Caller stated that an individual named ‘Vinnie V’ is catching shark off the coast of France and then landing it in Plymouth.</a:t>
            </a:r>
          </a:p>
          <a:p>
            <a:pPr eaLnBrk="1" fontAlgn="auto" hangingPunct="1">
              <a:spcBef>
                <a:spcPts val="0"/>
              </a:spcBef>
              <a:spcAft>
                <a:spcPts val="0"/>
              </a:spcAft>
              <a:defRPr/>
            </a:pPr>
            <a:endParaRPr lang="en-GB" b="1" dirty="0">
              <a:latin typeface="+mn-lt"/>
              <a:cs typeface="+mn-cs"/>
            </a:endParaRPr>
          </a:p>
          <a:p>
            <a:pPr eaLnBrk="1" fontAlgn="auto" hangingPunct="1">
              <a:spcBef>
                <a:spcPts val="0"/>
              </a:spcBef>
              <a:spcAft>
                <a:spcPts val="0"/>
              </a:spcAft>
              <a:defRPr/>
            </a:pPr>
            <a:r>
              <a:rPr lang="en-GB" b="1" dirty="0">
                <a:latin typeface="+mn-lt"/>
                <a:cs typeface="+mn-cs"/>
              </a:rPr>
              <a:t>The caller knows this as her brother drinks in the pub at Plymouth harbour where ‘Vinnie V’ drinks with two Italian skippers</a:t>
            </a:r>
          </a:p>
        </p:txBody>
      </p:sp>
      <p:cxnSp>
        <p:nvCxnSpPr>
          <p:cNvPr id="5" name="Straight Arrow Connector 4"/>
          <p:cNvCxnSpPr/>
          <p:nvPr/>
        </p:nvCxnSpPr>
        <p:spPr>
          <a:xfrm flipH="1">
            <a:off x="6303963" y="1470025"/>
            <a:ext cx="10048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062788" y="4652963"/>
            <a:ext cx="10048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437313" y="6445250"/>
            <a:ext cx="10048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8"/>
          <p:cNvSpPr txBox="1">
            <a:spLocks noChangeArrowheads="1"/>
          </p:cNvSpPr>
          <p:nvPr/>
        </p:nvSpPr>
        <p:spPr bwMode="auto">
          <a:xfrm>
            <a:off x="7308850" y="1316038"/>
            <a:ext cx="11557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00" b="1">
                <a:solidFill>
                  <a:srgbClr val="FF0000"/>
                </a:solidFill>
                <a:latin typeface="Calibri" panose="020F0502020204030204" pitchFamily="34" charset="0"/>
              </a:rPr>
              <a:t>Date &amp; time</a:t>
            </a:r>
          </a:p>
        </p:txBody>
      </p:sp>
      <p:sp>
        <p:nvSpPr>
          <p:cNvPr id="46089" name="TextBox 13"/>
          <p:cNvSpPr txBox="1">
            <a:spLocks noChangeArrowheads="1"/>
          </p:cNvSpPr>
          <p:nvPr/>
        </p:nvSpPr>
        <p:spPr bwMode="auto">
          <a:xfrm>
            <a:off x="8067675" y="4498975"/>
            <a:ext cx="10763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00" b="1">
                <a:solidFill>
                  <a:srgbClr val="FF0000"/>
                </a:solidFill>
                <a:latin typeface="Calibri" panose="020F0502020204030204" pitchFamily="34" charset="0"/>
              </a:rPr>
              <a:t>‘Z’ off page</a:t>
            </a:r>
          </a:p>
        </p:txBody>
      </p:sp>
      <p:sp>
        <p:nvSpPr>
          <p:cNvPr id="46090" name="TextBox 14"/>
          <p:cNvSpPr txBox="1">
            <a:spLocks noChangeArrowheads="1"/>
          </p:cNvSpPr>
          <p:nvPr/>
        </p:nvSpPr>
        <p:spPr bwMode="auto">
          <a:xfrm>
            <a:off x="7442200" y="6281738"/>
            <a:ext cx="12827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00" b="1">
                <a:solidFill>
                  <a:srgbClr val="FF0000"/>
                </a:solidFill>
                <a:latin typeface="Calibri" panose="020F0502020204030204" pitchFamily="34" charset="0"/>
              </a:rPr>
              <a:t>Page number</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458788" y="344488"/>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Evaluation of Source</a:t>
            </a:r>
          </a:p>
        </p:txBody>
      </p:sp>
      <p:sp>
        <p:nvSpPr>
          <p:cNvPr id="3" name="TextBox 2"/>
          <p:cNvSpPr txBox="1"/>
          <p:nvPr/>
        </p:nvSpPr>
        <p:spPr>
          <a:xfrm>
            <a:off x="284163" y="1352550"/>
            <a:ext cx="3959225" cy="2862263"/>
          </a:xfrm>
          <a:prstGeom prst="rect">
            <a:avLst/>
          </a:prstGeom>
          <a:noFill/>
          <a:ln>
            <a:solidFill>
              <a:schemeClr val="accent4">
                <a:shade val="50000"/>
                <a:satMod val="120000"/>
              </a:schemeClr>
            </a:solidFill>
          </a:ln>
        </p:spPr>
        <p:txBody>
          <a:bodyPr>
            <a:spAutoFit/>
          </a:bodyPr>
          <a:lstStyle/>
          <a:p>
            <a:pPr eaLnBrk="1" fontAlgn="auto" hangingPunct="1">
              <a:spcBef>
                <a:spcPts val="0"/>
              </a:spcBef>
              <a:spcAft>
                <a:spcPts val="0"/>
              </a:spcAft>
              <a:defRPr/>
            </a:pPr>
            <a:r>
              <a:rPr lang="en-GB" dirty="0">
                <a:latin typeface="+mn-lt"/>
                <a:cs typeface="+mn-cs"/>
              </a:rPr>
              <a:t>5/8/2016 @ 11:05</a:t>
            </a:r>
          </a:p>
          <a:p>
            <a:pPr eaLnBrk="1" fontAlgn="auto" hangingPunct="1">
              <a:spcBef>
                <a:spcPts val="0"/>
              </a:spcBef>
              <a:spcAft>
                <a:spcPts val="0"/>
              </a:spcAft>
              <a:defRPr/>
            </a:pPr>
            <a:endParaRPr lang="en-GB" dirty="0">
              <a:latin typeface="+mn-lt"/>
              <a:cs typeface="+mn-cs"/>
            </a:endParaRPr>
          </a:p>
          <a:p>
            <a:pPr eaLnBrk="1" fontAlgn="auto" hangingPunct="1">
              <a:spcBef>
                <a:spcPts val="0"/>
              </a:spcBef>
              <a:spcAft>
                <a:spcPts val="0"/>
              </a:spcAft>
              <a:defRPr/>
            </a:pPr>
            <a:r>
              <a:rPr lang="en-GB" dirty="0">
                <a:latin typeface="+mn-lt"/>
                <a:cs typeface="+mn-cs"/>
              </a:rPr>
              <a:t>Phone call received, caller refused to leave details.</a:t>
            </a:r>
          </a:p>
          <a:p>
            <a:pPr eaLnBrk="1" fontAlgn="auto" hangingPunct="1">
              <a:spcBef>
                <a:spcPts val="0"/>
              </a:spcBef>
              <a:spcAft>
                <a:spcPts val="0"/>
              </a:spcAft>
              <a:defRPr/>
            </a:pPr>
            <a:endParaRPr lang="en-GB" dirty="0">
              <a:latin typeface="+mn-lt"/>
              <a:cs typeface="+mn-cs"/>
            </a:endParaRPr>
          </a:p>
          <a:p>
            <a:pPr eaLnBrk="1" fontAlgn="auto" hangingPunct="1">
              <a:spcBef>
                <a:spcPts val="0"/>
              </a:spcBef>
              <a:spcAft>
                <a:spcPts val="0"/>
              </a:spcAft>
              <a:defRPr/>
            </a:pPr>
            <a:r>
              <a:rPr lang="en-GB" b="1" dirty="0">
                <a:latin typeface="+mn-lt"/>
                <a:cs typeface="+mn-cs"/>
              </a:rPr>
              <a:t>Caller stated that an individual named ‘Vinnie V’ is catching shark off the coast of France and then landing it in Plymouth.</a:t>
            </a:r>
          </a:p>
          <a:p>
            <a:pPr eaLnBrk="1" fontAlgn="auto" hangingPunct="1">
              <a:spcBef>
                <a:spcPts val="0"/>
              </a:spcBef>
              <a:spcAft>
                <a:spcPts val="0"/>
              </a:spcAft>
              <a:defRPr/>
            </a:pPr>
            <a:endParaRPr lang="en-GB" b="1" dirty="0">
              <a:latin typeface="+mn-lt"/>
              <a:cs typeface="+mn-cs"/>
            </a:endParaRPr>
          </a:p>
        </p:txBody>
      </p:sp>
      <p:cxnSp>
        <p:nvCxnSpPr>
          <p:cNvPr id="4" name="Straight Arrow Connector 3"/>
          <p:cNvCxnSpPr/>
          <p:nvPr/>
        </p:nvCxnSpPr>
        <p:spPr>
          <a:xfrm flipH="1">
            <a:off x="3708400" y="2278063"/>
            <a:ext cx="10048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09" name="TextBox 8"/>
          <p:cNvSpPr txBox="1">
            <a:spLocks noChangeArrowheads="1"/>
          </p:cNvSpPr>
          <p:nvPr/>
        </p:nvSpPr>
        <p:spPr bwMode="auto">
          <a:xfrm>
            <a:off x="4668838" y="2106613"/>
            <a:ext cx="11557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00" b="1">
                <a:solidFill>
                  <a:srgbClr val="FF0000"/>
                </a:solidFill>
                <a:latin typeface="Calibri" panose="020F0502020204030204" pitchFamily="34" charset="0"/>
              </a:rPr>
              <a:t>Source</a:t>
            </a:r>
          </a:p>
        </p:txBody>
      </p:sp>
      <p:sp>
        <p:nvSpPr>
          <p:cNvPr id="47110" name="TextBox 15"/>
          <p:cNvSpPr txBox="1">
            <a:spLocks noChangeArrowheads="1"/>
          </p:cNvSpPr>
          <p:nvPr/>
        </p:nvSpPr>
        <p:spPr bwMode="auto">
          <a:xfrm>
            <a:off x="284163" y="1698625"/>
            <a:ext cx="3581400" cy="9715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400" b="1">
              <a:solidFill>
                <a:srgbClr val="FF0000"/>
              </a:solidFill>
              <a:latin typeface="Calibri" panose="020F0502020204030204" pitchFamily="34" charset="0"/>
            </a:endParaRPr>
          </a:p>
        </p:txBody>
      </p:sp>
      <p:sp>
        <p:nvSpPr>
          <p:cNvPr id="47111" name="TextBox 1"/>
          <p:cNvSpPr txBox="1">
            <a:spLocks noChangeArrowheads="1"/>
          </p:cNvSpPr>
          <p:nvPr/>
        </p:nvSpPr>
        <p:spPr bwMode="auto">
          <a:xfrm>
            <a:off x="6227763" y="1328738"/>
            <a:ext cx="22320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a:latin typeface="Calibri" panose="020F0502020204030204" pitchFamily="34" charset="0"/>
              </a:rPr>
              <a:t>The source is the first part to be evaluated.</a:t>
            </a:r>
          </a:p>
          <a:p>
            <a:pPr eaLnBrk="1" hangingPunct="1">
              <a:spcBef>
                <a:spcPct val="0"/>
              </a:spcBef>
              <a:buClrTx/>
              <a:buFontTx/>
              <a:buNone/>
            </a:pPr>
            <a:r>
              <a:rPr lang="en-GB" altLang="en-US">
                <a:latin typeface="Calibri" panose="020F0502020204030204" pitchFamily="34" charset="0"/>
              </a:rPr>
              <a:t>Who are they?</a:t>
            </a:r>
          </a:p>
          <a:p>
            <a:pPr eaLnBrk="1" hangingPunct="1">
              <a:spcBef>
                <a:spcPct val="0"/>
              </a:spcBef>
              <a:buClrTx/>
              <a:buFontTx/>
              <a:buNone/>
            </a:pPr>
            <a:r>
              <a:rPr lang="en-GB" altLang="en-US">
                <a:latin typeface="Calibri" panose="020F0502020204030204" pitchFamily="34" charset="0"/>
              </a:rPr>
              <a:t>Have they reported information in the past?</a:t>
            </a:r>
          </a:p>
        </p:txBody>
      </p:sp>
      <p:pic>
        <p:nvPicPr>
          <p:cNvPr id="471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97425"/>
            <a:ext cx="83137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Box 8"/>
          <p:cNvSpPr txBox="1">
            <a:spLocks noChangeArrowheads="1"/>
          </p:cNvSpPr>
          <p:nvPr/>
        </p:nvSpPr>
        <p:spPr bwMode="auto">
          <a:xfrm>
            <a:off x="3995738" y="4797425"/>
            <a:ext cx="2305050" cy="43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400" b="1">
              <a:solidFill>
                <a:srgbClr val="FF0000"/>
              </a:solidFill>
              <a:latin typeface="Calibri" panose="020F0502020204030204" pitchFamily="34" charset="0"/>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p:cNvSpPr>
          <p:nvPr/>
        </p:nvSpPr>
        <p:spPr bwMode="auto">
          <a:xfrm>
            <a:off x="492125" y="188913"/>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Evaluation of the information</a:t>
            </a:r>
          </a:p>
        </p:txBody>
      </p:sp>
      <p:sp>
        <p:nvSpPr>
          <p:cNvPr id="48131" name="TextBox 16"/>
          <p:cNvSpPr txBox="1">
            <a:spLocks noChangeArrowheads="1"/>
          </p:cNvSpPr>
          <p:nvPr/>
        </p:nvSpPr>
        <p:spPr bwMode="auto">
          <a:xfrm>
            <a:off x="520700" y="1111250"/>
            <a:ext cx="7969250"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800">
                <a:latin typeface="Calibri" panose="020F0502020204030204" pitchFamily="34" charset="0"/>
              </a:rPr>
              <a:t>Caller stated that an individual named ‘Vinnie V’ is catching shark off the coast of France and then landing it in Plymouth. </a:t>
            </a:r>
            <a:r>
              <a:rPr lang="en-GB" altLang="en-US" sz="2800" b="1">
                <a:solidFill>
                  <a:srgbClr val="FF0000"/>
                </a:solidFill>
                <a:latin typeface="Calibri" panose="020F0502020204030204" pitchFamily="34" charset="0"/>
              </a:rPr>
              <a:t>C</a:t>
            </a:r>
          </a:p>
        </p:txBody>
      </p:sp>
      <p:sp>
        <p:nvSpPr>
          <p:cNvPr id="48132" name="Rectangle 1"/>
          <p:cNvSpPr>
            <a:spLocks noChangeArrowheads="1"/>
          </p:cNvSpPr>
          <p:nvPr/>
        </p:nvSpPr>
        <p:spPr bwMode="auto">
          <a:xfrm>
            <a:off x="379413" y="2967038"/>
            <a:ext cx="8124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800">
                <a:latin typeface="Calibri" panose="020F0502020204030204" pitchFamily="34" charset="0"/>
              </a:rPr>
              <a:t>The caller knows this as her brother drinks in the pub at Plymouth harbour where ‘Vinnie V’ drinks with two Italian skippers </a:t>
            </a:r>
            <a:r>
              <a:rPr lang="en-GB" altLang="en-US" sz="2800">
                <a:solidFill>
                  <a:srgbClr val="FF0000"/>
                </a:solidFill>
                <a:latin typeface="Calibri" panose="020F0502020204030204" pitchFamily="34" charset="0"/>
              </a:rPr>
              <a:t>C</a:t>
            </a:r>
          </a:p>
        </p:txBody>
      </p:sp>
      <p:pic>
        <p:nvPicPr>
          <p:cNvPr id="481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97425"/>
            <a:ext cx="83137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5"/>
          <p:cNvSpPr txBox="1">
            <a:spLocks noChangeArrowheads="1"/>
          </p:cNvSpPr>
          <p:nvPr/>
        </p:nvSpPr>
        <p:spPr bwMode="auto">
          <a:xfrm>
            <a:off x="4637088" y="5157788"/>
            <a:ext cx="1676400" cy="43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400" b="1">
              <a:solidFill>
                <a:srgbClr val="FF0000"/>
              </a:solidFill>
              <a:latin typeface="Calibri" panose="020F0502020204030204" pitchFamily="34" charset="0"/>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GB" altLang="en-US" sz="3200" b="1">
                <a:solidFill>
                  <a:srgbClr val="007CBA"/>
                </a:solidFill>
              </a:rPr>
              <a:t>What is Sanitisation?</a:t>
            </a:r>
          </a:p>
        </p:txBody>
      </p:sp>
      <p:sp>
        <p:nvSpPr>
          <p:cNvPr id="3" name="Content Placeholder 2"/>
          <p:cNvSpPr txBox="1">
            <a:spLocks/>
          </p:cNvSpPr>
          <p:nvPr/>
        </p:nvSpPr>
        <p:spPr>
          <a:xfrm>
            <a:off x="625475" y="1916113"/>
            <a:ext cx="7886700" cy="3044825"/>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altLang="en-US" sz="2800" dirty="0" smtClean="0"/>
              <a:t>What are the two aims of sanitisation?</a:t>
            </a:r>
          </a:p>
          <a:p>
            <a:pPr marL="0" indent="0">
              <a:buFont typeface="Arial" panose="020B0604020202020204" pitchFamily="34" charset="0"/>
              <a:buNone/>
              <a:defRPr/>
            </a:pPr>
            <a:endParaRPr lang="en-GB" altLang="en-US" dirty="0" smtClean="0"/>
          </a:p>
          <a:p>
            <a:pPr>
              <a:buFont typeface="Arial" panose="020B0604020202020204" pitchFamily="34" charset="0"/>
              <a:buChar char="•"/>
              <a:defRPr/>
            </a:pPr>
            <a:r>
              <a:rPr lang="en-GB" altLang="en-US" dirty="0" smtClean="0"/>
              <a:t>To protect the source of the information</a:t>
            </a:r>
          </a:p>
          <a:p>
            <a:pPr>
              <a:buFont typeface="Arial" panose="020B0604020202020204" pitchFamily="34" charset="0"/>
              <a:buChar char="•"/>
              <a:defRPr/>
            </a:pPr>
            <a:endParaRPr lang="en-GB" altLang="en-US" dirty="0" smtClean="0"/>
          </a:p>
          <a:p>
            <a:pPr>
              <a:buFont typeface="Arial" panose="020B0604020202020204" pitchFamily="34" charset="0"/>
              <a:buChar char="•"/>
              <a:defRPr/>
            </a:pPr>
            <a:r>
              <a:rPr lang="en-GB" altLang="en-US" dirty="0" smtClean="0"/>
              <a:t>To make available (share) as much information as possible so action may be taken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txBox="1">
            <a:spLocks/>
          </p:cNvSpPr>
          <p:nvPr/>
        </p:nvSpPr>
        <p:spPr bwMode="auto">
          <a:xfrm>
            <a:off x="539750" y="188913"/>
            <a:ext cx="82296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Sanitisation</a:t>
            </a:r>
          </a:p>
        </p:txBody>
      </p:sp>
      <p:cxnSp>
        <p:nvCxnSpPr>
          <p:cNvPr id="3" name="Straight Arrow Connector 2"/>
          <p:cNvCxnSpPr/>
          <p:nvPr/>
        </p:nvCxnSpPr>
        <p:spPr>
          <a:xfrm flipV="1">
            <a:off x="4572000" y="2124075"/>
            <a:ext cx="5715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180" name="TextBox 16"/>
          <p:cNvSpPr txBox="1">
            <a:spLocks noChangeArrowheads="1"/>
          </p:cNvSpPr>
          <p:nvPr/>
        </p:nvSpPr>
        <p:spPr bwMode="auto">
          <a:xfrm>
            <a:off x="5143500" y="1555750"/>
            <a:ext cx="3729038" cy="101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000">
                <a:latin typeface="Calibri" panose="020F0502020204030204" pitchFamily="34" charset="0"/>
              </a:rPr>
              <a:t>‘Vinnie V’ is catching shark off the coast of France and then landing it in Plymouth</a:t>
            </a:r>
            <a:endParaRPr lang="en-GB" altLang="en-US" sz="2000" b="1">
              <a:solidFill>
                <a:srgbClr val="FF0000"/>
              </a:solidFill>
              <a:latin typeface="Calibri" panose="020F0502020204030204" pitchFamily="34" charset="0"/>
            </a:endParaRPr>
          </a:p>
        </p:txBody>
      </p:sp>
      <p:sp>
        <p:nvSpPr>
          <p:cNvPr id="50181" name="TextBox 17"/>
          <p:cNvSpPr txBox="1">
            <a:spLocks noChangeArrowheads="1"/>
          </p:cNvSpPr>
          <p:nvPr/>
        </p:nvSpPr>
        <p:spPr bwMode="auto">
          <a:xfrm>
            <a:off x="5143500" y="3260725"/>
            <a:ext cx="3729038" cy="101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000">
                <a:latin typeface="Calibri" panose="020F0502020204030204" pitchFamily="34" charset="0"/>
              </a:rPr>
              <a:t>‘Vinnie V’ drinks with two Italian skippers in a pub at Plymouth harbour  </a:t>
            </a:r>
          </a:p>
        </p:txBody>
      </p:sp>
      <p:cxnSp>
        <p:nvCxnSpPr>
          <p:cNvPr id="6" name="Straight Arrow Connector 5"/>
          <p:cNvCxnSpPr/>
          <p:nvPr/>
        </p:nvCxnSpPr>
        <p:spPr>
          <a:xfrm>
            <a:off x="4572000" y="3632200"/>
            <a:ext cx="54133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183" name="Rectangle 2"/>
          <p:cNvSpPr>
            <a:spLocks noChangeArrowheads="1"/>
          </p:cNvSpPr>
          <p:nvPr/>
        </p:nvSpPr>
        <p:spPr bwMode="auto">
          <a:xfrm>
            <a:off x="266700" y="152717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000" b="1">
                <a:latin typeface="Calibri" panose="020F0502020204030204" pitchFamily="34" charset="0"/>
              </a:rPr>
              <a:t>Caller stated that an individual named ‘Vinnie V’ is catching shark off the coast of France and then landing it in Plymouth.</a:t>
            </a:r>
          </a:p>
        </p:txBody>
      </p:sp>
      <p:sp>
        <p:nvSpPr>
          <p:cNvPr id="50184" name="Rectangle 5"/>
          <p:cNvSpPr>
            <a:spLocks noChangeArrowheads="1"/>
          </p:cNvSpPr>
          <p:nvPr/>
        </p:nvSpPr>
        <p:spPr bwMode="auto">
          <a:xfrm>
            <a:off x="215900" y="31972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000" b="1">
                <a:latin typeface="Calibri" panose="020F0502020204030204" pitchFamily="34" charset="0"/>
              </a:rPr>
              <a:t>The caller knows this as her brother drinks in the pub at Plymouth harbour where ‘Vinnie V’ drinks with two Italian skippers</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457200" y="76200"/>
            <a:ext cx="82296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Evaluation of the Handling Code (Dissemination)</a:t>
            </a:r>
          </a:p>
        </p:txBody>
      </p:sp>
      <p:cxnSp>
        <p:nvCxnSpPr>
          <p:cNvPr id="3" name="Straight Arrow Connector 2"/>
          <p:cNvCxnSpPr>
            <a:stCxn id="51204" idx="3"/>
            <a:endCxn id="51209" idx="1"/>
          </p:cNvCxnSpPr>
          <p:nvPr/>
        </p:nvCxnSpPr>
        <p:spPr>
          <a:xfrm>
            <a:off x="4168775" y="1966913"/>
            <a:ext cx="5254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04" name="TextBox 16"/>
          <p:cNvSpPr txBox="1">
            <a:spLocks noChangeArrowheads="1"/>
          </p:cNvSpPr>
          <p:nvPr/>
        </p:nvSpPr>
        <p:spPr bwMode="auto">
          <a:xfrm>
            <a:off x="207963" y="1366838"/>
            <a:ext cx="3960812" cy="12001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Caller stated that an individual named ‘Vinnie V’ is catching shark off the coast of France and then landing it in Plymouth. 2C</a:t>
            </a:r>
            <a:endParaRPr lang="en-GB" altLang="en-US" sz="1800" b="1">
              <a:solidFill>
                <a:srgbClr val="FF0000"/>
              </a:solidFill>
              <a:latin typeface="Calibri" panose="020F0502020204030204" pitchFamily="34" charset="0"/>
            </a:endParaRPr>
          </a:p>
        </p:txBody>
      </p:sp>
      <p:sp>
        <p:nvSpPr>
          <p:cNvPr id="51205" name="TextBox 17"/>
          <p:cNvSpPr txBox="1">
            <a:spLocks noChangeArrowheads="1"/>
          </p:cNvSpPr>
          <p:nvPr/>
        </p:nvSpPr>
        <p:spPr bwMode="auto">
          <a:xfrm>
            <a:off x="214313" y="2795588"/>
            <a:ext cx="3960812" cy="12001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The caller knows this as her brother drinks in the pub at Plymouth harbour where ‘Vinnie V’ drinks with two Italian skippers. 2C</a:t>
            </a:r>
          </a:p>
        </p:txBody>
      </p:sp>
      <p:sp>
        <p:nvSpPr>
          <p:cNvPr id="6" name="TextBox 25"/>
          <p:cNvSpPr txBox="1">
            <a:spLocks noChangeArrowheads="1"/>
          </p:cNvSpPr>
          <p:nvPr/>
        </p:nvSpPr>
        <p:spPr bwMode="auto">
          <a:xfrm>
            <a:off x="215900" y="4221163"/>
            <a:ext cx="8562975" cy="523875"/>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lnSpc>
                <a:spcPct val="100000"/>
              </a:lnSpc>
              <a:spcBef>
                <a:spcPct val="0"/>
              </a:spcBef>
              <a:buFontTx/>
              <a:buNone/>
              <a:defRPr/>
            </a:pPr>
            <a:r>
              <a:rPr lang="en-GB" altLang="en-US" sz="2800" b="1" dirty="0" smtClean="0">
                <a:solidFill>
                  <a:schemeClr val="accent6">
                    <a:lumMod val="75000"/>
                  </a:schemeClr>
                </a:solidFill>
                <a:cs typeface="Arial" charset="0"/>
              </a:rPr>
              <a:t>Now this is sanitised can we share this with other LEA’s?</a:t>
            </a:r>
          </a:p>
        </p:txBody>
      </p:sp>
      <p:cxnSp>
        <p:nvCxnSpPr>
          <p:cNvPr id="7" name="Straight Arrow Connector 6"/>
          <p:cNvCxnSpPr>
            <a:endCxn id="51208" idx="1"/>
          </p:cNvCxnSpPr>
          <p:nvPr/>
        </p:nvCxnSpPr>
        <p:spPr>
          <a:xfrm>
            <a:off x="4175125" y="3248025"/>
            <a:ext cx="54451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08" name="TextBox 17"/>
          <p:cNvSpPr txBox="1">
            <a:spLocks noChangeArrowheads="1"/>
          </p:cNvSpPr>
          <p:nvPr/>
        </p:nvSpPr>
        <p:spPr bwMode="auto">
          <a:xfrm>
            <a:off x="4719638" y="2924175"/>
            <a:ext cx="3960812"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‘Vinnie V’ drinks with two Italian skippers in a pub at Plymouth harbour . </a:t>
            </a:r>
          </a:p>
        </p:txBody>
      </p:sp>
      <p:sp>
        <p:nvSpPr>
          <p:cNvPr id="51209" name="TextBox 18"/>
          <p:cNvSpPr txBox="1">
            <a:spLocks noChangeArrowheads="1"/>
          </p:cNvSpPr>
          <p:nvPr/>
        </p:nvSpPr>
        <p:spPr bwMode="auto">
          <a:xfrm>
            <a:off x="4694238" y="1506538"/>
            <a:ext cx="3960812" cy="9207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a:latin typeface="Calibri" panose="020F0502020204030204" pitchFamily="34" charset="0"/>
              </a:rPr>
              <a:t>Vinnie V’ is catching shark off the coast of France and then landing it in Plymouth</a:t>
            </a:r>
          </a:p>
        </p:txBody>
      </p:sp>
      <p:pic>
        <p:nvPicPr>
          <p:cNvPr id="512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 y="5084763"/>
            <a:ext cx="83137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Box 5"/>
          <p:cNvSpPr txBox="1">
            <a:spLocks noChangeArrowheads="1"/>
          </p:cNvSpPr>
          <p:nvPr/>
        </p:nvSpPr>
        <p:spPr bwMode="auto">
          <a:xfrm>
            <a:off x="1547813" y="5805488"/>
            <a:ext cx="3146425" cy="431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400" b="1">
              <a:solidFill>
                <a:srgbClr val="FF0000"/>
              </a:solidFill>
              <a:latin typeface="Calibri" panose="020F0502020204030204" pitchFamily="34" charset="0"/>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p:cNvSpPr>
          <p:nvPr/>
        </p:nvSpPr>
        <p:spPr bwMode="auto">
          <a:xfrm>
            <a:off x="539750" y="333375"/>
            <a:ext cx="78867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Where does my information go?</a:t>
            </a:r>
            <a:r>
              <a:rPr lang="en-GB" altLang="en-US" sz="3200"/>
              <a:t/>
            </a:r>
            <a:br>
              <a:rPr lang="en-GB" altLang="en-US" sz="3200"/>
            </a:br>
            <a:endParaRPr lang="en-GB" altLang="en-US" sz="3200"/>
          </a:p>
        </p:txBody>
      </p:sp>
      <p:sp>
        <p:nvSpPr>
          <p:cNvPr id="52227" name="Text Box 10"/>
          <p:cNvSpPr txBox="1">
            <a:spLocks noChangeArrowheads="1"/>
          </p:cNvSpPr>
          <p:nvPr/>
        </p:nvSpPr>
        <p:spPr bwMode="auto">
          <a:xfrm>
            <a:off x="319088" y="1628775"/>
            <a:ext cx="813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GB" altLang="en-US" sz="3200" b="1"/>
              <a:t>Dissemination</a:t>
            </a:r>
          </a:p>
        </p:txBody>
      </p:sp>
      <p:sp>
        <p:nvSpPr>
          <p:cNvPr id="4" name="Text Box 11"/>
          <p:cNvSpPr txBox="1">
            <a:spLocks noChangeArrowheads="1"/>
          </p:cNvSpPr>
          <p:nvPr/>
        </p:nvSpPr>
        <p:spPr bwMode="auto">
          <a:xfrm>
            <a:off x="666750" y="2492375"/>
            <a:ext cx="78660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defRPr/>
            </a:pPr>
            <a:r>
              <a:rPr lang="en-GB" altLang="en-US" sz="2400" dirty="0" smtClean="0">
                <a:latin typeface="Arial" panose="020B0604020202020204" pitchFamily="34" charset="0"/>
                <a:cs typeface="Arial" panose="020B0604020202020204" pitchFamily="34" charset="0"/>
              </a:rPr>
              <a:t>Aims to influence decision making</a:t>
            </a:r>
          </a:p>
          <a:p>
            <a:pPr eaLnBrk="1" hangingPunct="1">
              <a:spcBef>
                <a:spcPct val="50000"/>
              </a:spcBef>
              <a:defRPr/>
            </a:pPr>
            <a:r>
              <a:rPr lang="en-GB" altLang="en-US" sz="2400" dirty="0" smtClean="0">
                <a:latin typeface="Arial" panose="020B0604020202020204" pitchFamily="34" charset="0"/>
                <a:cs typeface="Arial" panose="020B0604020202020204" pitchFamily="34" charset="0"/>
              </a:rPr>
              <a:t>Intelligence products that remain locked up in Intelligence Units </a:t>
            </a:r>
            <a:r>
              <a:rPr lang="en-GB" altLang="en-US" sz="2400" b="1" dirty="0" smtClean="0">
                <a:solidFill>
                  <a:schemeClr val="accent6">
                    <a:lumMod val="75000"/>
                  </a:schemeClr>
                </a:solidFill>
                <a:latin typeface="Arial" panose="020B0604020202020204" pitchFamily="34" charset="0"/>
                <a:cs typeface="Arial" panose="020B0604020202020204" pitchFamily="34" charset="0"/>
              </a:rPr>
              <a:t>do not</a:t>
            </a:r>
            <a:r>
              <a:rPr lang="en-GB" altLang="en-US" sz="2400" dirty="0" smtClean="0">
                <a:solidFill>
                  <a:schemeClr val="accent6">
                    <a:lumMod val="75000"/>
                  </a:schemeClr>
                </a:solidFill>
                <a:latin typeface="Arial" panose="020B0604020202020204" pitchFamily="34" charset="0"/>
                <a:cs typeface="Arial" panose="020B0604020202020204" pitchFamily="34" charset="0"/>
              </a:rPr>
              <a:t> </a:t>
            </a:r>
            <a:r>
              <a:rPr lang="en-GB" altLang="en-US" sz="2400" dirty="0" smtClean="0">
                <a:latin typeface="Arial" panose="020B0604020202020204" pitchFamily="34" charset="0"/>
                <a:cs typeface="Arial" panose="020B0604020202020204" pitchFamily="34" charset="0"/>
              </a:rPr>
              <a:t>achieve the primary objective of intelligence</a:t>
            </a:r>
          </a:p>
          <a:p>
            <a:pPr eaLnBrk="1" hangingPunct="1">
              <a:spcBef>
                <a:spcPct val="50000"/>
              </a:spcBef>
              <a:defRPr/>
            </a:pPr>
            <a:r>
              <a:rPr lang="en-GB" altLang="en-US" sz="2400" dirty="0" smtClean="0">
                <a:latin typeface="Arial" panose="020B0604020202020204" pitchFamily="34" charset="0"/>
                <a:cs typeface="Arial" panose="020B0604020202020204" pitchFamily="34" charset="0"/>
              </a:rPr>
              <a:t>Dissemination ensures that completed intelligence products are circulated to those that need to see 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79563" y="476250"/>
            <a:ext cx="5915025" cy="647700"/>
          </a:xfrm>
          <a:prstGeom prst="rect">
            <a:avLst/>
          </a:prstGeom>
        </p:spPr>
        <p:txBody>
          <a:bodyPr>
            <a:normAutofit fontScale="37500" lnSpcReduction="20000"/>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pPr algn="ctr" eaLnBrk="1" hangingPunct="1">
              <a:defRPr/>
            </a:pPr>
            <a:r>
              <a:rPr lang="en-GB" altLang="en-US" sz="8500" b="1" dirty="0" smtClean="0">
                <a:solidFill>
                  <a:srgbClr val="007CBA"/>
                </a:solidFill>
              </a:rPr>
              <a:t>Why are we doing this?</a:t>
            </a:r>
            <a:r>
              <a:rPr lang="en-GB" altLang="en-US" dirty="0" smtClean="0"/>
              <a:t/>
            </a:r>
            <a:br>
              <a:rPr lang="en-GB" altLang="en-US" dirty="0" smtClean="0"/>
            </a:br>
            <a:endParaRPr lang="en-GB" altLang="en-US" dirty="0" smtClean="0"/>
          </a:p>
        </p:txBody>
      </p:sp>
      <p:sp>
        <p:nvSpPr>
          <p:cNvPr id="3" name="Text Placeholder 2"/>
          <p:cNvSpPr txBox="1">
            <a:spLocks/>
          </p:cNvSpPr>
          <p:nvPr/>
        </p:nvSpPr>
        <p:spPr>
          <a:xfrm>
            <a:off x="458788" y="1700213"/>
            <a:ext cx="8137525" cy="4070350"/>
          </a:xfrm>
          <a:prstGeom prst="rect">
            <a:avLst/>
          </a:prstGeom>
        </p:spPr>
        <p:txBody>
          <a:bodyPr>
            <a:normAutofit/>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t>To create a searchable central intelligence database</a:t>
            </a:r>
          </a:p>
          <a:p>
            <a:pPr>
              <a:defRPr/>
            </a:pPr>
            <a:r>
              <a:rPr lang="en-GB" dirty="0" smtClean="0"/>
              <a:t>To share intelligence between ourselves and other law enforcement agencies</a:t>
            </a:r>
          </a:p>
          <a:p>
            <a:pPr>
              <a:defRPr/>
            </a:pPr>
            <a:r>
              <a:rPr lang="en-GB" dirty="0" smtClean="0"/>
              <a:t>To enable further Intelligence checks to be undertaken</a:t>
            </a:r>
          </a:p>
          <a:p>
            <a:pPr>
              <a:defRPr/>
            </a:pPr>
            <a:r>
              <a:rPr lang="en-GB" dirty="0" smtClean="0"/>
              <a:t>Assist in the creation of Intelligence packages</a:t>
            </a:r>
          </a:p>
          <a:p>
            <a:pPr>
              <a:defRPr/>
            </a:pPr>
            <a:r>
              <a:rPr lang="en-GB" dirty="0" smtClean="0"/>
              <a:t>Enable a </a:t>
            </a:r>
            <a:r>
              <a:rPr lang="en-GB" b="1" dirty="0" smtClean="0"/>
              <a:t>Strategic Assessment </a:t>
            </a:r>
            <a:r>
              <a:rPr lang="en-GB" dirty="0" smtClean="0"/>
              <a:t>to be written and decide our priorities</a:t>
            </a:r>
          </a:p>
          <a:p>
            <a:pPr>
              <a:defRPr/>
            </a:pPr>
            <a:r>
              <a:rPr lang="en-GB" dirty="0" smtClean="0"/>
              <a:t>Identify any emerging issues to enable a </a:t>
            </a:r>
            <a:r>
              <a:rPr lang="en-GB" b="1" dirty="0" smtClean="0"/>
              <a:t>tasking meeting </a:t>
            </a:r>
            <a:r>
              <a:rPr lang="en-GB" dirty="0" smtClean="0"/>
              <a:t>to make informed decisions</a:t>
            </a:r>
          </a:p>
          <a:p>
            <a:pPr marL="0" indent="0">
              <a:buFont typeface="Arial" charset="0"/>
              <a:buNone/>
              <a:defRPr/>
            </a:pPr>
            <a:endParaRPr lang="en-GB"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628650" y="365125"/>
            <a:ext cx="7886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Impact of changes</a:t>
            </a:r>
          </a:p>
        </p:txBody>
      </p:sp>
      <p:graphicFrame>
        <p:nvGraphicFramePr>
          <p:cNvPr id="3" name="Content Placeholder 3"/>
          <p:cNvGraphicFramePr>
            <a:graphicFrameLocks noGrp="1"/>
          </p:cNvGraphicFramePr>
          <p:nvPr/>
        </p:nvGraphicFramePr>
        <p:xfrm>
          <a:off x="358775" y="1484313"/>
          <a:ext cx="8426450" cy="4968875"/>
        </p:xfrm>
        <a:graphic>
          <a:graphicData uri="http://schemas.openxmlformats.org/drawingml/2006/table">
            <a:tbl>
              <a:tblPr/>
              <a:tblGrid>
                <a:gridCol w="4684712"/>
                <a:gridCol w="3741738"/>
              </a:tblGrid>
              <a:tr h="4968875">
                <a:tc>
                  <a:txBody>
                    <a:bodyPr/>
                    <a:lstStyle>
                      <a:lvl1pPr>
                        <a:spcBef>
                          <a:spcPct val="20000"/>
                        </a:spcBef>
                        <a:defRPr sz="1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Strengths</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0F0046"/>
                        </a:solidFill>
                        <a:effectLst/>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Simpler and clearer (plain English)</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Not police-centric</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Easier to use and train</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Faster command assessment and decision making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Encourages intelligence submissions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Improves accuracy of intelligence grading at submission</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Reduced administration and re-working</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Encourages intelligence sharing</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Able to customise sharing conditions</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Confident management of risk, threat and harm</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Additional source protection</a:t>
                      </a:r>
                    </a:p>
                  </a:txBody>
                  <a:tcPr marL="68590" marR="68590" marT="34290" marB="34290" horzOverflow="overflow">
                    <a:lnL>
                      <a:noFill/>
                    </a:lnL>
                    <a:lnR>
                      <a:noFill/>
                    </a:lnR>
                    <a:lnT>
                      <a:noFill/>
                    </a:lnT>
                    <a:lnB>
                      <a:noFill/>
                    </a:lnB>
                    <a:lnTlToBr>
                      <a:noFill/>
                    </a:lnTlToBr>
                    <a:lnBlToTr>
                      <a:noFill/>
                    </a:lnBlToTr>
                    <a:solidFill>
                      <a:srgbClr val="FFFFFF"/>
                    </a:solidFill>
                  </a:tcPr>
                </a:tc>
                <a:tc>
                  <a:txBody>
                    <a:bodyPr/>
                    <a:lstStyle>
                      <a:lvl1pPr>
                        <a:spcBef>
                          <a:spcPct val="20000"/>
                        </a:spcBef>
                        <a:defRPr sz="1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sz="9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9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accent6">
                              <a:lumMod val="75000"/>
                            </a:schemeClr>
                          </a:solidFill>
                          <a:effectLst/>
                          <a:latin typeface="Arial" panose="020B0604020202020204" pitchFamily="34" charset="0"/>
                          <a:ea typeface="Verdana" panose="020B0604030504040204" pitchFamily="34" charset="0"/>
                          <a:cs typeface="Arial" panose="020B0604020202020204" pitchFamily="34" charset="0"/>
                        </a:rPr>
                        <a:t>Challenges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0F0046"/>
                        </a:solidFill>
                        <a:effectLst/>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Staggered introduction as forces and agencies implement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Dealing with risk in moving from “</a:t>
                      </a:r>
                      <a:r>
                        <a:rPr kumimoji="0" lang="en-GB" altLang="en-US" sz="1600" b="1"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need to know</a:t>
                      </a: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 to “</a:t>
                      </a:r>
                      <a:r>
                        <a:rPr kumimoji="0" lang="en-GB" altLang="en-US" sz="1600" b="1" i="0" u="none" strike="noStrike" cap="none" normalizeH="0" baseline="0" dirty="0" smtClean="0">
                          <a:ln>
                            <a:noFill/>
                          </a:ln>
                          <a:solidFill>
                            <a:srgbClr val="FF0000"/>
                          </a:solidFill>
                          <a:effectLst/>
                          <a:latin typeface="Arial" panose="020B0604020202020204" pitchFamily="34" charset="0"/>
                          <a:ea typeface="Verdana" panose="020B0604030504040204" pitchFamily="34" charset="0"/>
                          <a:cs typeface="Arial" panose="020B0604020202020204" pitchFamily="34" charset="0"/>
                        </a:rPr>
                        <a:t>dare to share</a:t>
                      </a:r>
                      <a:r>
                        <a:rPr kumimoji="0" lang="en-GB" altLang="en-US" sz="1600" b="0" i="0" u="none" strike="noStrike" cap="none" normalizeH="0" baseline="0" dirty="0" smtClean="0">
                          <a:ln>
                            <a:noFill/>
                          </a:ln>
                          <a:solidFill>
                            <a:schemeClr val="tx1"/>
                          </a:solidFill>
                          <a:effectLst/>
                          <a:latin typeface="Arial" panose="020B0604020202020204" pitchFamily="34" charset="0"/>
                          <a:ea typeface="Verdana" panose="020B0604030504040204" pitchFamily="34" charset="0"/>
                          <a:cs typeface="Arial" panose="020B0604020202020204"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rgbClr val="0F0046"/>
                        </a:solidFill>
                        <a:effectLst/>
                        <a:latin typeface="Arial" panose="020B0604020202020204" pitchFamily="34" charset="0"/>
                        <a:ea typeface="Verdana" panose="020B0604030504040204" pitchFamily="34" charset="0"/>
                        <a:cs typeface="Arial" panose="020B0604020202020204" pitchFamily="34" charset="0"/>
                      </a:endParaRPr>
                    </a:p>
                  </a:txBody>
                  <a:tcPr marL="68590" marR="68590" marT="34290" marB="34290"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txBox="1">
            <a:spLocks/>
          </p:cNvSpPr>
          <p:nvPr/>
        </p:nvSpPr>
        <p:spPr bwMode="auto">
          <a:xfrm>
            <a:off x="1584325" y="2565400"/>
            <a:ext cx="5915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5400" b="1">
                <a:solidFill>
                  <a:srgbClr val="007CBA"/>
                </a:solidFill>
              </a:rPr>
              <a:t>Any questions?</a:t>
            </a:r>
            <a:endParaRPr lang="en-GB" altLang="en-US" sz="540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125538"/>
            <a:ext cx="80406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628650" y="188913"/>
            <a:ext cx="7886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Intelligence Report</a:t>
            </a:r>
          </a:p>
        </p:txBody>
      </p:sp>
      <p:pic>
        <p:nvPicPr>
          <p:cNvPr id="10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8" y="908050"/>
            <a:ext cx="7743825"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2205038"/>
            <a:ext cx="6858000" cy="1514475"/>
          </a:xfrm>
          <a:prstGeom prst="rect">
            <a:avLst/>
          </a:prstGeom>
        </p:spPr>
        <p:txBody>
          <a:bodyPr>
            <a:normAutofit fontScale="97500"/>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pPr algn="ctr">
              <a:defRPr/>
            </a:pPr>
            <a:r>
              <a:rPr lang="en-GB" b="1" dirty="0" smtClean="0">
                <a:solidFill>
                  <a:srgbClr val="007CBA"/>
                </a:solidFill>
              </a:rPr>
              <a:t>So having received information what do we evaluate first?</a:t>
            </a:r>
            <a:r>
              <a:rPr lang="en-GB" dirty="0" smtClean="0"/>
              <a:t/>
            </a:r>
            <a:br>
              <a:rPr lang="en-GB" dirty="0" smtClean="0"/>
            </a:br>
            <a:endParaRPr lang="en-GB"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628650" y="350838"/>
            <a:ext cx="78867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a:solidFill>
                  <a:srgbClr val="007CBA"/>
                </a:solidFill>
              </a:rPr>
              <a:t>Source Evaluation</a:t>
            </a:r>
          </a:p>
        </p:txBody>
      </p:sp>
      <p:sp>
        <p:nvSpPr>
          <p:cNvPr id="3" name="Content Placeholder 8"/>
          <p:cNvSpPr txBox="1">
            <a:spLocks/>
          </p:cNvSpPr>
          <p:nvPr/>
        </p:nvSpPr>
        <p:spPr bwMode="auto">
          <a:xfrm>
            <a:off x="2916238" y="2247900"/>
            <a:ext cx="3030537" cy="2773363"/>
          </a:xfrm>
          <a:prstGeom prst="rect">
            <a:avLst/>
          </a:prstGeom>
          <a:solidFill>
            <a:srgbClr val="B9CD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marL="0" indent="0" eaLnBrk="1" hangingPunct="1">
              <a:defRPr/>
            </a:pPr>
            <a:r>
              <a:rPr lang="en-GB" altLang="en-US" sz="2400" dirty="0">
                <a:solidFill>
                  <a:srgbClr val="0F0046"/>
                </a:solidFill>
              </a:rPr>
              <a:t>1. Reliable</a:t>
            </a:r>
          </a:p>
          <a:p>
            <a:pPr eaLnBrk="1" hangingPunct="1">
              <a:buFontTx/>
              <a:buAutoNum type="arabicPeriod"/>
              <a:defRPr/>
            </a:pPr>
            <a:endParaRPr lang="en-GB" altLang="en-US" sz="2400" dirty="0">
              <a:solidFill>
                <a:srgbClr val="0F0046"/>
              </a:solidFill>
            </a:endParaRPr>
          </a:p>
          <a:p>
            <a:pPr eaLnBrk="1" hangingPunct="1">
              <a:defRPr/>
            </a:pPr>
            <a:r>
              <a:rPr lang="en-GB" altLang="en-US" sz="2400" dirty="0">
                <a:solidFill>
                  <a:srgbClr val="0F0046"/>
                </a:solidFill>
              </a:rPr>
              <a:t>3. Not reliable</a:t>
            </a:r>
          </a:p>
          <a:p>
            <a:pPr eaLnBrk="1" hangingPunct="1">
              <a:defRPr/>
            </a:pPr>
            <a:endParaRPr lang="en-GB" altLang="en-US" sz="2400" dirty="0">
              <a:solidFill>
                <a:srgbClr val="0F0046"/>
              </a:solidFill>
            </a:endParaRPr>
          </a:p>
          <a:p>
            <a:pPr eaLnBrk="1" hangingPunct="1">
              <a:defRPr/>
            </a:pPr>
            <a:r>
              <a:rPr lang="en-GB" altLang="en-US" sz="2400" dirty="0">
                <a:solidFill>
                  <a:srgbClr val="0F0046"/>
                </a:solidFill>
              </a:rPr>
              <a:t>2. Untested</a:t>
            </a:r>
            <a:endParaRPr lang="en-US" altLang="en-US" sz="2400" dirty="0">
              <a:solidFill>
                <a:srgbClr val="0F0046"/>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B164C3DF689C4086366DC293CA522A" ma:contentTypeVersion="11" ma:contentTypeDescription="Create a new document." ma:contentTypeScope="" ma:versionID="492ed318eda28cfcfb7102f075b89708">
  <xsd:schema xmlns:xsd="http://www.w3.org/2001/XMLSchema" xmlns:p="http://schemas.microsoft.com/office/2006/metadata/properties" xmlns:ns2="928e590f-9697-441d-95b7-4d4ce7c8b5fb" targetNamespace="http://schemas.microsoft.com/office/2006/metadata/properties" ma:root="true" ma:fieldsID="62fa5a962a78be0005fde89aa5fdf257" ns2:_="">
    <xsd:import namespace="928e590f-9697-441d-95b7-4d4ce7c8b5fb"/>
    <xsd:element name="properties">
      <xsd:complexType>
        <xsd:sequence>
          <xsd:element name="documentManagement">
            <xsd:complexType>
              <xsd:all>
                <xsd:element ref="ns2:Type_x0020_of_x0020_material" minOccurs="0"/>
                <xsd:element ref="ns2:LMS_x0020_updated" minOccurs="0"/>
                <xsd:element ref="ns2:Subject_x0020_number" minOccurs="0"/>
                <xsd:element ref="ns2:Description0" minOccurs="0"/>
                <xsd:element ref="ns2:Subject_x0020_lead" minOccurs="0"/>
                <xsd:element ref="ns2:Course_x0020_used_x0020_on" minOccurs="0"/>
                <xsd:element ref="ns2:Changes_x0020_will_x0020_effect" minOccurs="0"/>
                <xsd:element ref="ns2:Last_x0020_updated" minOccurs="0"/>
                <xsd:element ref="ns2:Updated_x0020_by" minOccurs="0"/>
                <xsd:element ref="ns2:Ownership" minOccurs="0"/>
              </xsd:all>
            </xsd:complexType>
          </xsd:element>
        </xsd:sequence>
      </xsd:complexType>
    </xsd:element>
  </xsd:schema>
  <xsd:schema xmlns:xsd="http://www.w3.org/2001/XMLSchema" xmlns:dms="http://schemas.microsoft.com/office/2006/documentManagement/types" targetNamespace="928e590f-9697-441d-95b7-4d4ce7c8b5fb" elementFormDefault="qualified">
    <xsd:import namespace="http://schemas.microsoft.com/office/2006/documentManagement/types"/>
    <xsd:element name="Type_x0020_of_x0020_material" ma:index="8" nillable="true" ma:displayName="Type of material" ma:format="Dropdown" ma:internalName="Type_x0020_of_x0020_material">
      <xsd:simpleType>
        <xsd:restriction base="dms:Choice">
          <xsd:enumeration value="Presentation"/>
          <xsd:enumeration value="Guidance"/>
          <xsd:enumeration value="Video"/>
          <xsd:enumeration value="LMS"/>
          <xsd:enumeration value="Reference material"/>
        </xsd:restriction>
      </xsd:simpleType>
    </xsd:element>
    <xsd:element name="LMS_x0020_updated" ma:index="9" nillable="true" ma:displayName="LMS updated" ma:format="DateOnly" ma:internalName="LMS_x0020_updated">
      <xsd:simpleType>
        <xsd:restriction base="dms:DateTime"/>
      </xsd:simpleType>
    </xsd:element>
    <xsd:element name="Subject_x0020_number" ma:index="10" nillable="true" ma:displayName="Subject number" ma:format="Dropdown" ma:internalName="Subject_x0020_number">
      <xsd:simpleType>
        <xsd:restriction base="dms:Choice">
          <xsd:enumeration value="Fish010"/>
          <xsd:enumeration value="MLic020"/>
          <xsd:enumeration value="MCon030"/>
          <xsd:enumeration value="GenLeg040"/>
          <xsd:enumeration value="Intel050"/>
          <xsd:enumeration value="Inves060"/>
          <xsd:enumeration value="Database070"/>
          <xsd:enumeration value="Powers080"/>
          <xsd:enumeration value="RIPA090"/>
          <xsd:enumeration value="IUU100"/>
          <xsd:enumeration value="Blue110"/>
          <xsd:enumeration value="HR120"/>
          <xsd:enumeration value="H&amp;S130"/>
          <xsd:enumeration value="MPlan140"/>
          <xsd:enumeration value="Fin150"/>
          <xsd:enumeration value="Stats160"/>
          <xsd:enumeration value="Other170"/>
        </xsd:restriction>
      </xsd:simpleType>
    </xsd:element>
    <xsd:element name="Description0" ma:index="11" nillable="true" ma:displayName="Description" ma:internalName="Description0">
      <xsd:simpleType>
        <xsd:restriction base="dms:Note"/>
      </xsd:simpleType>
    </xsd:element>
    <xsd:element name="Subject_x0020_lead" ma:index="12" nillable="true" ma:displayName="Subject lead" ma:format="Dropdown" ma:internalName="Subject_x0020_lead">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element name="Course_x0020_used_x0020_on" ma:index="13" nillable="true" ma:displayName="Course used on" ma:internalName="Course_x0020_used_x0020_on">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rine Conservation"/>
                    <xsd:enumeration value="Marine Planning"/>
                    <xsd:enumeration value="Marine Pollution"/>
                    <xsd:enumeration value="Royal Navy"/>
                    <xsd:enumeration value="Stats"/>
                  </xsd:restriction>
                </xsd:simpleType>
              </xsd:element>
            </xsd:sequence>
          </xsd:extension>
        </xsd:complexContent>
      </xsd:complexType>
    </xsd:element>
    <xsd:element name="Changes_x0020_will_x0020_effect" ma:index="14" nillable="true" ma:displayName="Changes will effect" ma:internalName="Changes_x0020_will_x0020_effect">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rine Conservation"/>
                    <xsd:enumeration value="Marine Planning"/>
                    <xsd:enumeration value="Marine Pollution"/>
                    <xsd:enumeration value="Royal Navy"/>
                    <xsd:enumeration value="Stats"/>
                  </xsd:restriction>
                </xsd:simpleType>
              </xsd:element>
            </xsd:sequence>
          </xsd:extension>
        </xsd:complexContent>
      </xsd:complexType>
    </xsd:element>
    <xsd:element name="Last_x0020_updated" ma:index="15" nillable="true" ma:displayName="Last updated" ma:format="DateOnly" ma:internalName="Last_x0020_updated">
      <xsd:simpleType>
        <xsd:restriction base="dms:DateTime"/>
      </xsd:simpleType>
    </xsd:element>
    <xsd:element name="Updated_x0020_by" ma:index="16" nillable="true" ma:displayName="Updated by" ma:format="Dropdown" ma:internalName="Updated_x0020_by">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element name="Ownership" ma:index="17" nillable="true" ma:displayName="Ownership" ma:format="Dropdown" ma:internalName="Ownership">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ship xmlns="928e590f-9697-441d-95b7-4d4ce7c8b5fb">Simon McCusker</Ownership>
    <Changes_x0020_will_x0020_effect xmlns="928e590f-9697-441d-95b7-4d4ce7c8b5fb">
      <Value>Fisheries Enforcement</Value>
      <Value>Intelligence</Value>
      <Value>Investigations</Value>
      <Value>LMS</Value>
      <Value>Royal Navy</Value>
    </Changes_x0020_will_x0020_effect>
    <Subject_x0020_number xmlns="928e590f-9697-441d-95b7-4d4ce7c8b5fb">Intel050</Subject_x0020_number>
    <Description0 xmlns="928e590f-9697-441d-95b7-4d4ce7c8b5fb" xsi:nil="true"/>
    <Course_x0020_used_x0020_on xmlns="928e590f-9697-441d-95b7-4d4ce7c8b5fb">
      <Value>Fisheries Enforcement</Value>
      <Value>Intelligence</Value>
      <Value>Investigations</Value>
      <Value>LMS</Value>
      <Value>Royal Navy</Value>
    </Course_x0020_used_x0020_on>
    <Type_x0020_of_x0020_material xmlns="928e590f-9697-441d-95b7-4d4ce7c8b5fb">Presentation</Type_x0020_of_x0020_material>
    <Updated_x0020_by xmlns="928e590f-9697-441d-95b7-4d4ce7c8b5fb">Simon McCusker</Updated_x0020_by>
    <Subject_x0020_lead xmlns="928e590f-9697-441d-95b7-4d4ce7c8b5fb">Simon McCusker</Subject_x0020_lead>
    <LMS_x0020_updated xmlns="928e590f-9697-441d-95b7-4d4ce7c8b5fb">2018-12-13T00:00:00+00:00</LMS_x0020_updated>
    <Last_x0020_updated xmlns="928e590f-9697-441d-95b7-4d4ce7c8b5fb">2018-12-13T00:00:00+00:00</Last_x0020_update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DFE5E5-C7B9-4641-8396-65562E4F4604}"/>
</file>

<file path=customXml/itemProps2.xml><?xml version="1.0" encoding="utf-8"?>
<ds:datastoreItem xmlns:ds="http://schemas.openxmlformats.org/officeDocument/2006/customXml" ds:itemID="{824CC211-166B-459B-A030-0E2F46C1297D}"/>
</file>

<file path=customXml/itemProps3.xml><?xml version="1.0" encoding="utf-8"?>
<ds:datastoreItem xmlns:ds="http://schemas.openxmlformats.org/officeDocument/2006/customXml" ds:itemID="{AA395946-4171-4D2E-AAFE-8A6ADAB7BADB}"/>
</file>

<file path=customXml/itemProps4.xml><?xml version="1.0" encoding="utf-8"?>
<ds:datastoreItem xmlns:ds="http://schemas.openxmlformats.org/officeDocument/2006/customXml" ds:itemID="{A39AF3D2-D9B9-454A-8D94-0C7394A03576}"/>
</file>

<file path=docProps/app.xml><?xml version="1.0" encoding="utf-8"?>
<Properties xmlns="http://schemas.openxmlformats.org/officeDocument/2006/extended-properties" xmlns:vt="http://schemas.openxmlformats.org/officeDocument/2006/docPropsVTypes">
  <TotalTime>307</TotalTime>
  <Words>2113</Words>
  <Application>Microsoft Office PowerPoint</Application>
  <PresentationFormat>On-screen Show (4:3)</PresentationFormat>
  <Paragraphs>319</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Verdana</vt:lpstr>
      <vt:lpstr>Office Theme</vt:lpstr>
      <vt:lpstr>INTELLIGENCE REPORTS (IR)</vt:lpstr>
      <vt:lpstr>National Review of Intelligence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REPORTS (IR)</dc:title>
  <dc:creator>Steven Proctor</dc:creator>
  <cp:lastModifiedBy>McCusker, Simon</cp:lastModifiedBy>
  <cp:revision>69</cp:revision>
  <dcterms:created xsi:type="dcterms:W3CDTF">2013-02-22T12:19:06Z</dcterms:created>
  <dcterms:modified xsi:type="dcterms:W3CDTF">2018-12-13T09:15:26Z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EC2560AE-BBCD-4655-868B-A3AC41335637</vt:lpwstr>
  </property>
  <property fmtid="{D5CDD505-2E9C-101B-9397-08002B2CF9AE}" pid="3" name="ArticulatePath">
    <vt:lpwstr>portsmouth</vt:lpwstr>
  </property>
  <property fmtid="{D5CDD505-2E9C-101B-9397-08002B2CF9AE}" pid="4" name="_Version">
    <vt:lpwstr/>
  </property>
  <property fmtid="{D5CDD505-2E9C-101B-9397-08002B2CF9AE}" pid="5" name="Completed?">
    <vt:lpwstr>1</vt:lpwstr>
  </property>
  <property fmtid="{D5CDD505-2E9C-101B-9397-08002B2CF9AE}" pid="6" name="ContentType">
    <vt:lpwstr>Document</vt:lpwstr>
  </property>
  <property fmtid="{D5CDD505-2E9C-101B-9397-08002B2CF9AE}" pid="7" name="ContentTypeId">
    <vt:lpwstr>0x01010024B164C3DF689C4086366DC293CA522A</vt:lpwstr>
  </property>
  <property fmtid="{D5CDD505-2E9C-101B-9397-08002B2CF9AE}" pid="8" name="LMS or course presentation">
    <vt:lpwstr>LMS</vt:lpwstr>
  </property>
</Properties>
</file>