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5"/>
  </p:handout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108" y="618"/>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C7DE294-E30E-42B7-BA05-66BCA4D4B5C6}" type="datetimeFigureOut">
              <a:rPr lang="en-GB"/>
              <a:pPr>
                <a:defRPr/>
              </a:pPr>
              <a:t>22/01/2021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9D2C497-37B6-47F0-9BC8-304B251CD215}" type="slidenum">
              <a:rPr lang="en-GB" altLang="en-US"/>
              <a:pPr/>
              <a:t>‹#›</a:t>
            </a:fld>
            <a:endParaRPr lang="en-GB" altLang="en-US"/>
          </a:p>
        </p:txBody>
      </p:sp>
    </p:spTree>
    <p:extLst>
      <p:ext uri="{BB962C8B-B14F-4D97-AF65-F5344CB8AC3E}">
        <p14:creationId xmlns:p14="http://schemas.microsoft.com/office/powerpoint/2010/main" val="318401378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313692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798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521858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2240418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401461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1632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0" r:id="rId1"/>
    <p:sldLayoutId id="2147483685" r:id="rId2"/>
    <p:sldLayoutId id="2147483686" r:id="rId3"/>
    <p:sldLayoutId id="2147483687" r:id="rId4"/>
    <p:sldLayoutId id="2147483688" r:id="rId5"/>
    <p:sldLayoutId id="2147483689"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tags" Target="../tags/tag7.x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4076701"/>
            <a:ext cx="10668000" cy="180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1919289" y="4149725"/>
            <a:ext cx="8569325" cy="935038"/>
          </a:xfrm>
        </p:spPr>
        <p:txBody>
          <a:bodyPr/>
          <a:lstStyle/>
          <a:p>
            <a:pPr eaLnBrk="1" hangingPunct="1"/>
            <a:r>
              <a:rPr lang="en-GB" altLang="en-US" b="1" dirty="0">
                <a:solidFill>
                  <a:srgbClr val="00AF41"/>
                </a:solidFill>
              </a:rPr>
              <a:t>INTRODUCTION TO POWERS</a:t>
            </a:r>
          </a:p>
        </p:txBody>
      </p:sp>
      <p:grpSp>
        <p:nvGrpSpPr>
          <p:cNvPr id="3077" name="Group 5"/>
          <p:cNvGrpSpPr>
            <a:grpSpLocks/>
          </p:cNvGrpSpPr>
          <p:nvPr/>
        </p:nvGrpSpPr>
        <p:grpSpPr bwMode="auto">
          <a:xfrm>
            <a:off x="1631951" y="6308725"/>
            <a:ext cx="2898775" cy="490538"/>
            <a:chOff x="88985" y="6309320"/>
            <a:chExt cx="2898839" cy="489776"/>
          </a:xfrm>
        </p:grpSpPr>
        <p:pic>
          <p:nvPicPr>
            <p:cNvPr id="3078" name="Picture 6" descr="OCL_P07_F06_Ocean Logo E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132096" y="1412875"/>
            <a:ext cx="7934159"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800" b="1" dirty="0">
                <a:solidFill>
                  <a:srgbClr val="007CBA"/>
                </a:solidFill>
                <a:latin typeface="Arial" panose="020B0604020202020204" pitchFamily="34" charset="0"/>
              </a:rPr>
              <a:t>YOU HAVE NOW COMPLETED THIS MODULE</a:t>
            </a:r>
          </a:p>
          <a:p>
            <a:pPr algn="ctr" eaLnBrk="1" hangingPunct="1">
              <a:spcBef>
                <a:spcPct val="0"/>
              </a:spcBef>
              <a:buFontTx/>
              <a:buNone/>
            </a:pPr>
            <a:endParaRPr lang="en-GB" altLang="en-US" sz="2400" b="1" dirty="0">
              <a:solidFill>
                <a:srgbClr val="878A15"/>
              </a:solidFill>
              <a:latin typeface="Arial" panose="020B0604020202020204" pitchFamily="34" charset="0"/>
            </a:endParaRPr>
          </a:p>
          <a:p>
            <a:pPr algn="ctr" eaLnBrk="1" hangingPunct="1">
              <a:spcBef>
                <a:spcPct val="0"/>
              </a:spcBef>
              <a:buFontTx/>
              <a:buNone/>
            </a:pPr>
            <a:endParaRPr lang="en-GB" altLang="en-US" sz="1800" b="1" dirty="0">
              <a:solidFill>
                <a:srgbClr val="878A15"/>
              </a:solidFill>
              <a:latin typeface="Arial" panose="020B0604020202020204" pitchFamily="34" charset="0"/>
            </a:endParaRPr>
          </a:p>
          <a:p>
            <a:pPr algn="ctr" eaLnBrk="1" hangingPunct="1">
              <a:spcBef>
                <a:spcPct val="0"/>
              </a:spcBef>
              <a:buFontTx/>
              <a:buNone/>
            </a:pPr>
            <a:endParaRPr lang="en-GB" altLang="en-US" sz="1800" b="1" dirty="0">
              <a:solidFill>
                <a:srgbClr val="878A15"/>
              </a:solidFill>
              <a:latin typeface="Arial" panose="020B0604020202020204" pitchFamily="34" charset="0"/>
            </a:endParaRPr>
          </a:p>
          <a:p>
            <a:pPr algn="ctr" eaLnBrk="1" hangingPunct="1">
              <a:spcBef>
                <a:spcPct val="0"/>
              </a:spcBef>
              <a:buFontTx/>
              <a:buNone/>
            </a:pPr>
            <a:r>
              <a:rPr lang="en-GB" altLang="en-US" sz="1800" b="1" dirty="0">
                <a:latin typeface="Arial" panose="020B0604020202020204" pitchFamily="34" charset="0"/>
              </a:rPr>
              <a:t>YOU CAN READ THIS MATERIAL AS MANY TIMES AS YOU LIKE.</a:t>
            </a:r>
          </a:p>
          <a:p>
            <a:pPr algn="ctr" eaLnBrk="1" hangingPunct="1">
              <a:spcBef>
                <a:spcPct val="0"/>
              </a:spcBef>
              <a:buFontTx/>
              <a:buNone/>
            </a:pPr>
            <a:endParaRPr lang="en-GB" altLang="en-US" sz="1800" b="1" dirty="0">
              <a:latin typeface="Arial" panose="020B0604020202020204" pitchFamily="34" charset="0"/>
            </a:endParaRPr>
          </a:p>
          <a:p>
            <a:pPr algn="ctr" eaLnBrk="1" hangingPunct="1">
              <a:spcBef>
                <a:spcPct val="0"/>
              </a:spcBef>
              <a:buFontTx/>
              <a:buNone/>
            </a:pPr>
            <a:endParaRPr lang="en-GB" altLang="en-US" sz="1800" b="1" dirty="0">
              <a:latin typeface="Arial" panose="020B0604020202020204" pitchFamily="34" charset="0"/>
            </a:endParaRPr>
          </a:p>
          <a:p>
            <a:pPr algn="ctr" eaLnBrk="1" hangingPunct="1">
              <a:spcBef>
                <a:spcPct val="0"/>
              </a:spcBef>
              <a:buFontTx/>
              <a:buNone/>
            </a:pPr>
            <a:r>
              <a:rPr lang="en-GB" altLang="en-US" sz="1800" b="1" dirty="0">
                <a:latin typeface="Arial" panose="020B0604020202020204" pitchFamily="34" charset="0"/>
              </a:rPr>
              <a:t>TO CHECK YOUR KNOWLEDGE, PLEASE ATTEMPT THE SHORT QUIZ.</a:t>
            </a:r>
          </a:p>
          <a:p>
            <a:pPr algn="ctr" eaLnBrk="1" hangingPunct="1">
              <a:spcBef>
                <a:spcPct val="0"/>
              </a:spcBef>
              <a:buFontTx/>
              <a:buNone/>
            </a:pPr>
            <a:endParaRPr lang="en-GB" altLang="en-US" sz="1800" b="1" dirty="0">
              <a:latin typeface="Arial" panose="020B0604020202020204" pitchFamily="34" charset="0"/>
            </a:endParaRPr>
          </a:p>
          <a:p>
            <a:pPr algn="ctr" eaLnBrk="1" hangingPunct="1">
              <a:spcBef>
                <a:spcPct val="0"/>
              </a:spcBef>
              <a:buFontTx/>
              <a:buNone/>
            </a:pPr>
            <a:endParaRPr lang="en-GB" altLang="en-US" sz="1800" b="1" dirty="0">
              <a:latin typeface="Arial" panose="020B0604020202020204" pitchFamily="34" charset="0"/>
            </a:endParaRPr>
          </a:p>
        </p:txBody>
      </p:sp>
    </p:spTree>
    <p:custDataLst>
      <p:tags r:id="rId1"/>
    </p:custDataLst>
    <p:extLst>
      <p:ext uri="{BB962C8B-B14F-4D97-AF65-F5344CB8AC3E}">
        <p14:creationId xmlns:p14="http://schemas.microsoft.com/office/powerpoint/2010/main" val="2535583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484438" y="188640"/>
            <a:ext cx="7129462" cy="15121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and INSHORE FISHERIES AND CONSERVATION OFFICER (IFCO)</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POWERS</a:t>
            </a:r>
          </a:p>
        </p:txBody>
      </p:sp>
      <p:sp>
        <p:nvSpPr>
          <p:cNvPr id="7" name="Rectangle 6"/>
          <p:cNvSpPr/>
          <p:nvPr/>
        </p:nvSpPr>
        <p:spPr>
          <a:xfrm>
            <a:off x="982663" y="2060575"/>
            <a:ext cx="9937750" cy="4176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eaLnBrk="1" hangingPunct="1">
              <a:defRPr/>
            </a:pPr>
            <a:r>
              <a:rPr lang="en-GB" sz="1600" dirty="0">
                <a:solidFill>
                  <a:schemeClr val="tx1"/>
                </a:solidFill>
                <a:latin typeface="Arial" panose="020B0604020202020204" pitchFamily="34" charset="0"/>
                <a:cs typeface="Arial" panose="020B0604020202020204" pitchFamily="34" charset="0"/>
              </a:rPr>
              <a:t>The powers granted to a </a:t>
            </a:r>
            <a:r>
              <a:rPr lang="en-GB" sz="1600" b="1" dirty="0">
                <a:solidFill>
                  <a:schemeClr val="tx1"/>
                </a:solidFill>
                <a:latin typeface="Arial" panose="020B0604020202020204" pitchFamily="34" charset="0"/>
                <a:cs typeface="Arial" panose="020B0604020202020204" pitchFamily="34" charset="0"/>
              </a:rPr>
              <a:t>Marine Enforcement Officer (MEO) </a:t>
            </a:r>
            <a:r>
              <a:rPr lang="en-GB" sz="1600" dirty="0">
                <a:solidFill>
                  <a:schemeClr val="tx1"/>
                </a:solidFill>
                <a:latin typeface="Arial" panose="020B0604020202020204" pitchFamily="34" charset="0"/>
                <a:cs typeface="Arial" panose="020B0604020202020204" pitchFamily="34" charset="0"/>
              </a:rPr>
              <a:t>and a </a:t>
            </a:r>
            <a:r>
              <a:rPr lang="en-GB" sz="1600" b="1" dirty="0">
                <a:solidFill>
                  <a:schemeClr val="tx1"/>
                </a:solidFill>
                <a:latin typeface="Arial" panose="020B0604020202020204" pitchFamily="34" charset="0"/>
                <a:cs typeface="Arial" panose="020B0604020202020204" pitchFamily="34" charset="0"/>
              </a:rPr>
              <a:t>Inshore Fisheries and Conservation Officer (IFCO)</a:t>
            </a:r>
            <a:r>
              <a:rPr lang="en-GB" sz="1600" dirty="0">
                <a:solidFill>
                  <a:schemeClr val="tx1"/>
                </a:solidFill>
                <a:latin typeface="Arial" panose="020B0604020202020204" pitchFamily="34" charset="0"/>
                <a:cs typeface="Arial" panose="020B0604020202020204" pitchFamily="34" charset="0"/>
              </a:rPr>
              <a:t> are wide ranging yet at the same time very powerful.</a:t>
            </a:r>
          </a:p>
          <a:p>
            <a:pPr algn="just" eaLnBrk="1" hangingPunct="1">
              <a:defRPr/>
            </a:pPr>
            <a:endParaRPr lang="en-GB" sz="1600" dirty="0">
              <a:solidFill>
                <a:schemeClr val="tx1"/>
              </a:solidFill>
              <a:latin typeface="Arial" panose="020B0604020202020204" pitchFamily="34" charset="0"/>
              <a:cs typeface="Arial" panose="020B0604020202020204" pitchFamily="34" charset="0"/>
            </a:endParaRPr>
          </a:p>
          <a:p>
            <a:pPr algn="just" eaLnBrk="1" hangingPunct="1">
              <a:defRPr/>
            </a:pPr>
            <a:r>
              <a:rPr lang="en-GB" sz="1600" dirty="0">
                <a:solidFill>
                  <a:schemeClr val="tx1"/>
                </a:solidFill>
                <a:latin typeface="Arial" panose="020B0604020202020204" pitchFamily="34" charset="0"/>
                <a:cs typeface="Arial" panose="020B0604020202020204" pitchFamily="34" charset="0"/>
              </a:rPr>
              <a:t>To ensure the powers are used in the correct manner, the following set of modules have been prepared to guide a new </a:t>
            </a:r>
            <a:r>
              <a:rPr lang="en-GB" sz="1600" b="1" dirty="0">
                <a:solidFill>
                  <a:schemeClr val="tx1"/>
                </a:solidFill>
                <a:latin typeface="Arial" panose="020B0604020202020204" pitchFamily="34" charset="0"/>
                <a:cs typeface="Arial" panose="020B0604020202020204" pitchFamily="34" charset="0"/>
              </a:rPr>
              <a:t>MEO / IFCO</a:t>
            </a:r>
            <a:r>
              <a:rPr lang="en-GB" sz="1600" dirty="0">
                <a:solidFill>
                  <a:schemeClr val="tx1"/>
                </a:solidFill>
                <a:latin typeface="Arial" panose="020B0604020202020204" pitchFamily="34" charset="0"/>
                <a:cs typeface="Arial" panose="020B0604020202020204" pitchFamily="34" charset="0"/>
              </a:rPr>
              <a:t> through the legislation they will be enforcing and show them the areas of jurisdiction they can exercise the different powers in.</a:t>
            </a:r>
          </a:p>
          <a:p>
            <a:pPr algn="just" eaLnBrk="1" hangingPunct="1">
              <a:defRPr/>
            </a:pPr>
            <a:endParaRPr lang="en-GB" sz="1600" dirty="0">
              <a:solidFill>
                <a:schemeClr val="tx1"/>
              </a:solidFill>
              <a:latin typeface="Arial" panose="020B0604020202020204" pitchFamily="34" charset="0"/>
              <a:cs typeface="Arial" panose="020B0604020202020204" pitchFamily="34" charset="0"/>
            </a:endParaRPr>
          </a:p>
          <a:p>
            <a:pPr algn="just" eaLnBrk="1" hangingPunct="1">
              <a:defRPr/>
            </a:pPr>
            <a:r>
              <a:rPr lang="en-GB" sz="1600" dirty="0">
                <a:solidFill>
                  <a:schemeClr val="tx1"/>
                </a:solidFill>
                <a:latin typeface="Arial" panose="020B0604020202020204" pitchFamily="34" charset="0"/>
                <a:cs typeface="Arial" panose="020B0604020202020204" pitchFamily="34" charset="0"/>
              </a:rPr>
              <a:t>To assist you in understanding the modules, there are support materials attached which will need to be read in whole or in part along with the individual modules.  You can pause all the modules at any time and consult the support material and, if needed, you can go back to any particular part of the module and re-read to ensure you fully understand the content.</a:t>
            </a:r>
          </a:p>
          <a:p>
            <a:pPr algn="just" eaLnBrk="1" hangingPunct="1">
              <a:defRPr/>
            </a:pPr>
            <a:endParaRPr lang="en-GB" sz="1600" dirty="0">
              <a:solidFill>
                <a:schemeClr val="tx1"/>
              </a:solidFill>
              <a:latin typeface="Arial" panose="020B0604020202020204" pitchFamily="34" charset="0"/>
              <a:cs typeface="Arial" panose="020B0604020202020204" pitchFamily="34" charset="0"/>
            </a:endParaRPr>
          </a:p>
          <a:p>
            <a:pPr algn="just" eaLnBrk="1" hangingPunct="1">
              <a:defRPr/>
            </a:pPr>
            <a:r>
              <a:rPr lang="en-GB" sz="1600" dirty="0">
                <a:solidFill>
                  <a:schemeClr val="tx1"/>
                </a:solidFill>
                <a:latin typeface="Arial" panose="020B0604020202020204" pitchFamily="34" charset="0"/>
                <a:cs typeface="Arial" panose="020B0604020202020204" pitchFamily="34" charset="0"/>
              </a:rPr>
              <a:t>You can undertake the modules as many times as you like.</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1584" y="404664"/>
            <a:ext cx="7129463" cy="13684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and INSHORE FISHERIES AND CONSERVATION OFFICER (IFCO)</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POWERS</a:t>
            </a:r>
          </a:p>
        </p:txBody>
      </p:sp>
      <p:sp>
        <p:nvSpPr>
          <p:cNvPr id="3" name="Rectangle 2"/>
          <p:cNvSpPr/>
          <p:nvPr/>
        </p:nvSpPr>
        <p:spPr>
          <a:xfrm>
            <a:off x="1416050" y="2060575"/>
            <a:ext cx="9432925" cy="42481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dirty="0">
                <a:solidFill>
                  <a:schemeClr val="tx1"/>
                </a:solidFill>
                <a:latin typeface="Arial" panose="020B0604020202020204" pitchFamily="34" charset="0"/>
                <a:cs typeface="Arial" panose="020B0604020202020204" pitchFamily="34" charset="0"/>
              </a:rPr>
              <a:t>Within this first module we will cover the following topics;</a:t>
            </a:r>
          </a:p>
          <a:p>
            <a:pPr eaLnBrk="1" fontAlgn="auto" hangingPunct="1">
              <a:spcBef>
                <a:spcPts val="0"/>
              </a:spcBef>
              <a:spcAft>
                <a:spcPts val="0"/>
              </a:spcAft>
              <a:defRPr/>
            </a:pPr>
            <a:endParaRPr lang="en-GB"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Who is a Marine Enforcement Officer?</a:t>
            </a:r>
          </a:p>
          <a:p>
            <a:pPr marL="342900" indent="-342900" eaLnBrk="1" fontAlgn="auto" hangingPunct="1">
              <a:spcBef>
                <a:spcPts val="0"/>
              </a:spcBef>
              <a:spcAft>
                <a:spcPts val="0"/>
              </a:spcAft>
              <a:buFont typeface="Arial" panose="020B0604020202020204" pitchFamily="34" charset="0"/>
              <a:buChar char="•"/>
              <a:defRPr/>
            </a:pPr>
            <a:endParaRPr lang="en-GB" dirty="0">
              <a:solidFill>
                <a:schemeClr val="tx1"/>
              </a:solidFill>
              <a:latin typeface="Arial" pitchFamily="34" charset="0"/>
              <a:cs typeface="Arial" pitchFamily="34" charset="0"/>
            </a:endParaRPr>
          </a:p>
          <a:p>
            <a:pPr marL="342900" indent="-34290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Where do MEO powers come from?</a:t>
            </a:r>
          </a:p>
          <a:p>
            <a:pPr marL="342900" indent="-342900" eaLnBrk="1" fontAlgn="auto" hangingPunct="1">
              <a:spcBef>
                <a:spcPts val="0"/>
              </a:spcBef>
              <a:spcAft>
                <a:spcPts val="0"/>
              </a:spcAft>
              <a:buFont typeface="Arial" panose="020B0604020202020204" pitchFamily="34" charset="0"/>
              <a:buChar char="•"/>
              <a:defRPr/>
            </a:pPr>
            <a:endParaRPr lang="en-GB" dirty="0">
              <a:solidFill>
                <a:schemeClr val="tx1"/>
              </a:solidFill>
              <a:latin typeface="Arial" pitchFamily="34" charset="0"/>
              <a:cs typeface="Arial" pitchFamily="34" charset="0"/>
            </a:endParaRPr>
          </a:p>
          <a:p>
            <a:pPr marL="342900" indent="-34290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Where do MEO powers apply?</a:t>
            </a:r>
          </a:p>
          <a:p>
            <a:pPr marL="342900" indent="-342900" eaLnBrk="1" fontAlgn="auto" hangingPunct="1">
              <a:spcBef>
                <a:spcPts val="0"/>
              </a:spcBef>
              <a:spcAft>
                <a:spcPts val="0"/>
              </a:spcAft>
              <a:buFont typeface="Arial" panose="020B0604020202020204" pitchFamily="34" charset="0"/>
              <a:buChar char="•"/>
              <a:defRPr/>
            </a:pPr>
            <a:endParaRPr lang="en-GB" dirty="0">
              <a:solidFill>
                <a:schemeClr val="tx1"/>
              </a:solidFill>
              <a:latin typeface="Arial" pitchFamily="34" charset="0"/>
              <a:cs typeface="Arial" pitchFamily="34" charset="0"/>
            </a:endParaRPr>
          </a:p>
          <a:p>
            <a:pPr algn="just" eaLnBrk="1" fontAlgn="auto" hangingPunct="1">
              <a:spcBef>
                <a:spcPts val="0"/>
              </a:spcBef>
              <a:spcAft>
                <a:spcPts val="0"/>
              </a:spcAft>
              <a:defRPr/>
            </a:pPr>
            <a:r>
              <a:rPr lang="en-GB" b="1" dirty="0">
                <a:solidFill>
                  <a:srgbClr val="0070C0"/>
                </a:solidFill>
                <a:latin typeface="Arial" pitchFamily="34" charset="0"/>
                <a:cs typeface="Arial" pitchFamily="34" charset="0"/>
              </a:rPr>
              <a:t>It is recommended that you have open Part 8 (Enforcement) of the Marine and Coastal Access Act 2009 before continuing with this module.  A full copy of the Act can be found in the support material attached to this module.  Where individual sections in the Act refer to Annexes, please refer to them in full from the Act to gain a more detailed understanding of each individual power.</a:t>
            </a:r>
          </a:p>
          <a:p>
            <a:pPr eaLnBrk="1" fontAlgn="auto" hangingPunct="1">
              <a:spcBef>
                <a:spcPts val="0"/>
              </a:spcBef>
              <a:spcAft>
                <a:spcPts val="0"/>
              </a:spcAft>
              <a:defRPr/>
            </a:pPr>
            <a:r>
              <a:rPr lang="en-GB" dirty="0">
                <a:solidFill>
                  <a:srgbClr val="878A15"/>
                </a:solidFill>
              </a:rPr>
              <a:t> </a:t>
            </a:r>
          </a:p>
        </p:txBody>
      </p:sp>
    </p:spTree>
    <p:custDataLst>
      <p:tags r:id="rId1"/>
    </p:custDataLst>
    <p:extLst>
      <p:ext uri="{BB962C8B-B14F-4D97-AF65-F5344CB8AC3E}">
        <p14:creationId xmlns:p14="http://schemas.microsoft.com/office/powerpoint/2010/main" val="257364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66987" y="378098"/>
            <a:ext cx="7129463" cy="1368152"/>
          </a:xfrm>
          <a:prstGeom prst="rect">
            <a:avLst/>
          </a:prstGeom>
          <a:no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srgbClr val="00AF41"/>
                </a:solidFill>
                <a:effectLst/>
                <a:uLnTx/>
                <a:uFillTx/>
                <a:latin typeface="Arial" panose="020B0604020202020204" pitchFamily="34" charset="0"/>
                <a:ea typeface="+mn-ea"/>
                <a:cs typeface="Arial" panose="020B0604020202020204" pitchFamily="34" charset="0"/>
              </a:rPr>
              <a:t>MARINE ENFORCEMENT OFFICER (MEO)  and INSHORE FISHERIES AND CONSERVATION OFFICER (IFCO)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srgbClr val="00AF41"/>
                </a:solidFill>
                <a:effectLst/>
                <a:uLnTx/>
                <a:uFillTx/>
                <a:latin typeface="Arial" panose="020B0604020202020204" pitchFamily="34" charset="0"/>
                <a:ea typeface="+mn-ea"/>
                <a:cs typeface="Arial" panose="020B0604020202020204" pitchFamily="34" charset="0"/>
              </a:rPr>
              <a:t>POWERS</a:t>
            </a:r>
          </a:p>
        </p:txBody>
      </p:sp>
      <p:sp>
        <p:nvSpPr>
          <p:cNvPr id="3" name="Rectangle 2"/>
          <p:cNvSpPr/>
          <p:nvPr/>
        </p:nvSpPr>
        <p:spPr>
          <a:xfrm>
            <a:off x="982663" y="1746250"/>
            <a:ext cx="10298112" cy="5111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dirty="0">
                <a:solidFill>
                  <a:schemeClr val="tx1"/>
                </a:solidFill>
                <a:latin typeface="Arial" panose="020B0604020202020204" pitchFamily="34" charset="0"/>
                <a:cs typeface="Arial" panose="020B0604020202020204" pitchFamily="34" charset="0"/>
              </a:rPr>
              <a:t>Who is an MEO?</a:t>
            </a:r>
          </a:p>
          <a:p>
            <a:pPr eaLnBrk="1" fontAlgn="auto" hangingPunct="1">
              <a:spcBef>
                <a:spcPts val="0"/>
              </a:spcBef>
              <a:spcAft>
                <a:spcPts val="0"/>
              </a:spcAft>
              <a:defRPr/>
            </a:pPr>
            <a:endParaRPr lang="en-GB" sz="20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dirty="0">
                <a:solidFill>
                  <a:schemeClr val="tx1"/>
                </a:solidFill>
                <a:latin typeface="Arial" panose="020B0604020202020204" pitchFamily="34" charset="0"/>
                <a:cs typeface="Arial" panose="020B0604020202020204" pitchFamily="34" charset="0"/>
              </a:rPr>
              <a:t>The definition of a MEO is contained within</a:t>
            </a:r>
            <a:r>
              <a:rPr lang="en-GB" dirty="0">
                <a:solidFill>
                  <a:srgbClr val="0070C0"/>
                </a:solidFill>
                <a:latin typeface="Arial" panose="020B0604020202020204" pitchFamily="34" charset="0"/>
                <a:cs typeface="Arial" panose="020B0604020202020204" pitchFamily="34" charset="0"/>
              </a:rPr>
              <a:t> </a:t>
            </a:r>
            <a:r>
              <a:rPr lang="en-GB" b="1" dirty="0">
                <a:solidFill>
                  <a:srgbClr val="0070C0"/>
                </a:solidFill>
                <a:latin typeface="Arial" panose="020B0604020202020204" pitchFamily="34" charset="0"/>
                <a:cs typeface="Arial" panose="020B0604020202020204" pitchFamily="34" charset="0"/>
              </a:rPr>
              <a:t>Section 235</a:t>
            </a:r>
            <a:r>
              <a:rPr lang="en-GB" dirty="0">
                <a:solidFill>
                  <a:schemeClr val="tx1"/>
                </a:solidFill>
                <a:latin typeface="Arial" panose="020B0604020202020204" pitchFamily="34" charset="0"/>
                <a:cs typeface="Arial" panose="020B0604020202020204" pitchFamily="34" charset="0"/>
              </a:rPr>
              <a:t> of the Marine and Coastal Access Act 2009 and states the following;</a:t>
            </a:r>
          </a:p>
          <a:p>
            <a:pPr eaLnBrk="1" fontAlgn="auto" hangingPunct="1">
              <a:spcBef>
                <a:spcPts val="0"/>
              </a:spcBef>
              <a:spcAft>
                <a:spcPts val="0"/>
              </a:spcAft>
              <a:defRPr/>
            </a:pPr>
            <a:endParaRPr lang="en-GB" sz="2000" dirty="0">
              <a:solidFill>
                <a:schemeClr val="tx1"/>
              </a:solidFill>
            </a:endParaRP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Any person appointed as such by the MMO</a:t>
            </a:r>
          </a:p>
          <a:p>
            <a:pPr marL="285750" indent="-285750" eaLnBrk="1" fontAlgn="auto" hangingPunct="1">
              <a:spcBef>
                <a:spcPts val="0"/>
              </a:spcBef>
              <a:spcAft>
                <a:spcPts val="0"/>
              </a:spcAft>
              <a:buFont typeface="Arial" panose="020B0604020202020204" pitchFamily="34" charset="0"/>
              <a:buChar char="•"/>
              <a:defRPr/>
            </a:pPr>
            <a:endParaRPr lang="en-GB" dirty="0">
              <a:solidFill>
                <a:schemeClr val="tx1"/>
              </a:solidFill>
              <a:latin typeface="Arial" pitchFamily="34" charset="0"/>
              <a:cs typeface="Arial" pitchFamily="34" charset="0"/>
            </a:endParaRP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Any person appointed as such by the Welsh Ministers</a:t>
            </a:r>
          </a:p>
          <a:p>
            <a:pPr marL="285750" indent="-285750" eaLnBrk="1" fontAlgn="auto" hangingPunct="1">
              <a:spcBef>
                <a:spcPts val="0"/>
              </a:spcBef>
              <a:spcAft>
                <a:spcPts val="0"/>
              </a:spcAft>
              <a:buFont typeface="Arial" panose="020B0604020202020204" pitchFamily="34" charset="0"/>
              <a:buChar char="•"/>
              <a:defRPr/>
            </a:pPr>
            <a:endParaRPr lang="en-GB" dirty="0">
              <a:solidFill>
                <a:schemeClr val="tx1"/>
              </a:solidFill>
              <a:latin typeface="Arial" pitchFamily="34" charset="0"/>
              <a:cs typeface="Arial" pitchFamily="34" charset="0"/>
            </a:endParaRP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Any person who is a commissioned officer of any of Her Majesty’s ships*</a:t>
            </a:r>
          </a:p>
          <a:p>
            <a:pPr marL="285750" indent="-285750" eaLnBrk="1" fontAlgn="auto" hangingPunct="1">
              <a:spcBef>
                <a:spcPts val="0"/>
              </a:spcBef>
              <a:spcAft>
                <a:spcPts val="0"/>
              </a:spcAft>
              <a:buFont typeface="Arial" panose="020B0604020202020204" pitchFamily="34" charset="0"/>
              <a:buChar char="•"/>
              <a:defRPr/>
            </a:pPr>
            <a:endParaRPr lang="en-GB" dirty="0">
              <a:solidFill>
                <a:schemeClr val="tx1"/>
              </a:solidFill>
              <a:latin typeface="Arial" pitchFamily="34" charset="0"/>
              <a:cs typeface="Arial" pitchFamily="34" charset="0"/>
            </a:endParaRP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1"/>
                </a:solidFill>
                <a:latin typeface="Arial" pitchFamily="34" charset="0"/>
                <a:cs typeface="Arial" pitchFamily="34" charset="0"/>
              </a:rPr>
              <a:t>Any person in command or charge of any aircraft or hovercraft of the Royal Navy, Army or Royal Air Force</a:t>
            </a:r>
          </a:p>
          <a:p>
            <a:pPr eaLnBrk="1" fontAlgn="auto" hangingPunct="1">
              <a:spcBef>
                <a:spcPts val="0"/>
              </a:spcBef>
              <a:spcAft>
                <a:spcPts val="0"/>
              </a:spcAft>
              <a:defRPr/>
            </a:pPr>
            <a:endParaRPr lang="en-GB" dirty="0">
              <a:solidFill>
                <a:schemeClr val="tx1"/>
              </a:solidFill>
              <a:latin typeface="Arial" pitchFamily="34" charset="0"/>
              <a:cs typeface="Arial" pitchFamily="34" charset="0"/>
            </a:endParaRPr>
          </a:p>
          <a:p>
            <a:pPr eaLnBrk="1" fontAlgn="auto" hangingPunct="1">
              <a:spcBef>
                <a:spcPts val="0"/>
              </a:spcBef>
              <a:spcAft>
                <a:spcPts val="0"/>
              </a:spcAft>
              <a:defRPr/>
            </a:pPr>
            <a:endParaRPr lang="en-GB" dirty="0">
              <a:solidFill>
                <a:schemeClr val="tx1"/>
              </a:solidFill>
              <a:latin typeface="Arial" pitchFamily="34" charset="0"/>
              <a:cs typeface="Arial" pitchFamily="34" charset="0"/>
            </a:endParaRPr>
          </a:p>
          <a:p>
            <a:pPr eaLnBrk="1" fontAlgn="auto" hangingPunct="1">
              <a:spcBef>
                <a:spcPts val="0"/>
              </a:spcBef>
              <a:spcAft>
                <a:spcPts val="0"/>
              </a:spcAft>
              <a:defRPr/>
            </a:pPr>
            <a:r>
              <a:rPr lang="en-GB" dirty="0">
                <a:solidFill>
                  <a:schemeClr val="tx1"/>
                </a:solidFill>
                <a:latin typeface="Arial" pitchFamily="34" charset="0"/>
                <a:cs typeface="Arial" pitchFamily="34" charset="0"/>
              </a:rPr>
              <a:t>* </a:t>
            </a:r>
            <a:r>
              <a:rPr lang="en-GB" b="1" i="1" dirty="0">
                <a:solidFill>
                  <a:schemeClr val="accent6">
                    <a:lumMod val="75000"/>
                  </a:schemeClr>
                </a:solidFill>
                <a:latin typeface="Arial" pitchFamily="34" charset="0"/>
                <a:cs typeface="Arial" pitchFamily="34" charset="0"/>
              </a:rPr>
              <a:t>This does not include shore establishments i.e. HMS Drake, HMS Nelson etc. only seagoing ships.</a:t>
            </a:r>
          </a:p>
          <a:p>
            <a:pPr eaLnBrk="1" fontAlgn="auto" hangingPunct="1">
              <a:spcBef>
                <a:spcPts val="0"/>
              </a:spcBef>
              <a:spcAft>
                <a:spcPts val="0"/>
              </a:spcAft>
              <a:defRPr/>
            </a:pPr>
            <a:endParaRPr lang="en-GB" dirty="0">
              <a:solidFill>
                <a:srgbClr val="878A15"/>
              </a:solidFill>
            </a:endParaRPr>
          </a:p>
        </p:txBody>
      </p:sp>
    </p:spTree>
    <p:custDataLst>
      <p:tags r:id="rId1"/>
    </p:custDataLst>
    <p:extLst>
      <p:ext uri="{BB962C8B-B14F-4D97-AF65-F5344CB8AC3E}">
        <p14:creationId xmlns:p14="http://schemas.microsoft.com/office/powerpoint/2010/main" val="250712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5550" y="404813"/>
            <a:ext cx="7129463" cy="792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POWERS</a:t>
            </a:r>
          </a:p>
        </p:txBody>
      </p:sp>
      <p:sp>
        <p:nvSpPr>
          <p:cNvPr id="3" name="Rectangle 2"/>
          <p:cNvSpPr/>
          <p:nvPr/>
        </p:nvSpPr>
        <p:spPr>
          <a:xfrm>
            <a:off x="1271588" y="1341438"/>
            <a:ext cx="9720262" cy="4968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MEO’s also have the powers of a British Sea Fishery Officer (BSFO).  The legislation that grants these powers can be seen below.</a:t>
            </a:r>
          </a:p>
          <a:p>
            <a:pPr algn="just"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Pre 2010 powers were given to British Sea Fisheries Officers (BSFOs), derived from:</a:t>
            </a:r>
          </a:p>
          <a:p>
            <a:pPr algn="just"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n-GB" sz="1600" dirty="0">
                <a:solidFill>
                  <a:srgbClr val="FF00FF"/>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Sea Fish Conservation Act 1967</a:t>
            </a:r>
          </a:p>
          <a:p>
            <a:pPr algn="just" eaLnBrk="1" fontAlgn="auto" hangingPunct="1">
              <a:spcBef>
                <a:spcPts val="0"/>
              </a:spcBef>
              <a:spcAft>
                <a:spcPts val="0"/>
              </a:spcAft>
              <a:defRPr/>
            </a:pPr>
            <a:r>
              <a:rPr lang="en-GB" sz="1600" dirty="0">
                <a:solidFill>
                  <a:srgbClr val="FF00FF"/>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Sea Fisheries Act 1968</a:t>
            </a:r>
          </a:p>
          <a:p>
            <a:pPr algn="just" eaLnBrk="1" fontAlgn="auto" hangingPunct="1">
              <a:spcBef>
                <a:spcPts val="0"/>
              </a:spcBef>
              <a:spcAft>
                <a:spcPts val="0"/>
              </a:spcAft>
              <a:defRPr/>
            </a:pPr>
            <a:r>
              <a:rPr lang="en-GB" sz="1600" dirty="0">
                <a:solidFill>
                  <a:srgbClr val="FF00FF"/>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Fisheries Act 1981</a:t>
            </a:r>
          </a:p>
          <a:p>
            <a:pPr algn="just" eaLnBrk="1" fontAlgn="auto" hangingPunct="1">
              <a:spcBef>
                <a:spcPts val="0"/>
              </a:spcBef>
              <a:spcAft>
                <a:spcPts val="0"/>
              </a:spcAft>
              <a:defRPr/>
            </a:pPr>
            <a:r>
              <a:rPr lang="en-GB" sz="1600" dirty="0">
                <a:solidFill>
                  <a:srgbClr val="FF00FF"/>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Other UK Statutory Instruments setting out specific powers</a:t>
            </a:r>
          </a:p>
          <a:p>
            <a:pPr algn="just"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From 2010 dual powers of BSFO and MEO were granted under the Marine and Coastal Access  Act 2009 </a:t>
            </a:r>
            <a:r>
              <a:rPr lang="en-GB" sz="1600" b="1" dirty="0">
                <a:solidFill>
                  <a:srgbClr val="0070C0"/>
                </a:solidFill>
                <a:latin typeface="Arial" panose="020B0604020202020204" pitchFamily="34" charset="0"/>
                <a:cs typeface="Arial" panose="020B0604020202020204" pitchFamily="34" charset="0"/>
              </a:rPr>
              <a:t>Section 239</a:t>
            </a:r>
            <a:r>
              <a:rPr lang="en-GB" sz="1600" dirty="0">
                <a:solidFill>
                  <a:schemeClr val="tx1"/>
                </a:solidFill>
                <a:latin typeface="Arial" panose="020B0604020202020204" pitchFamily="34" charset="0"/>
                <a:cs typeface="Arial" panose="020B0604020202020204" pitchFamily="34" charset="0"/>
              </a:rPr>
              <a:t> and all relevant UK legislation as above.</a:t>
            </a:r>
          </a:p>
          <a:p>
            <a:pPr algn="just"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 majority of the time officers will be acting under their MEO powers however circumstances might dictate that they revert back to their BSFO powers as detailed in the next few slides.</a:t>
            </a:r>
          </a:p>
          <a:p>
            <a:pPr algn="just" eaLnBrk="1" fontAlgn="auto" hangingPunct="1">
              <a:spcBef>
                <a:spcPts val="0"/>
              </a:spcBef>
              <a:spcAft>
                <a:spcPts val="0"/>
              </a:spcAft>
              <a:defRPr/>
            </a:pPr>
            <a:endParaRPr lang="en-GB" sz="1600" dirty="0">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When these enhanced MEO powers were granted all existing officers had to undergo specific training to ensure the new powers they were granted were not abused.  We will look at them in more detail in future modules.</a:t>
            </a:r>
          </a:p>
        </p:txBody>
      </p:sp>
    </p:spTree>
    <p:custDataLst>
      <p:tags r:id="rId1"/>
    </p:custDataLst>
    <p:extLst>
      <p:ext uri="{BB962C8B-B14F-4D97-AF65-F5344CB8AC3E}">
        <p14:creationId xmlns:p14="http://schemas.microsoft.com/office/powerpoint/2010/main" val="73707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2" descr="http://teamsites/sites/MMOTeams/opscomp/CAT/Training%20Delivery/Learning%20Management%20System/LMS%20pics/Fisheries%20powers%20map.jpg">
            <a:extLst>
              <a:ext uri="{FF2B5EF4-FFF2-40B4-BE49-F238E27FC236}">
                <a16:creationId xmlns:a16="http://schemas.microsoft.com/office/drawing/2014/main" id="{3802C01A-CE57-4C7E-B2EF-E26AF7CBC9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77754" y="762218"/>
            <a:ext cx="4309033" cy="6093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495550" y="404813"/>
            <a:ext cx="7129463" cy="792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POWERS (FISHERIES)</a:t>
            </a:r>
          </a:p>
        </p:txBody>
      </p:sp>
      <p:sp>
        <p:nvSpPr>
          <p:cNvPr id="11" name="TextBox 119"/>
          <p:cNvSpPr txBox="1">
            <a:spLocks noChangeArrowheads="1"/>
          </p:cNvSpPr>
          <p:nvPr/>
        </p:nvSpPr>
        <p:spPr bwMode="auto">
          <a:xfrm>
            <a:off x="155739" y="5805264"/>
            <a:ext cx="416757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GB" sz="1600" b="1" i="1" dirty="0">
                <a:solidFill>
                  <a:schemeClr val="accent6">
                    <a:lumMod val="75000"/>
                  </a:schemeClr>
                </a:solidFill>
                <a:latin typeface="Arial" charset="0"/>
              </a:rPr>
              <a:t>Note:</a:t>
            </a:r>
            <a:r>
              <a:rPr lang="en-GB" sz="1600" i="1" dirty="0">
                <a:solidFill>
                  <a:schemeClr val="accent6">
                    <a:lumMod val="75000"/>
                  </a:schemeClr>
                </a:solidFill>
                <a:latin typeface="Arial" charset="0"/>
              </a:rPr>
              <a:t> Officers use their home powers against  home vessels when pursuing them into other administrations’ waters</a:t>
            </a:r>
          </a:p>
        </p:txBody>
      </p:sp>
      <p:sp>
        <p:nvSpPr>
          <p:cNvPr id="12" name="TextBox 66"/>
          <p:cNvSpPr txBox="1">
            <a:spLocks noChangeArrowheads="1"/>
          </p:cNvSpPr>
          <p:nvPr/>
        </p:nvSpPr>
        <p:spPr bwMode="auto">
          <a:xfrm>
            <a:off x="335361" y="1320153"/>
            <a:ext cx="482453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b="1" dirty="0">
                <a:solidFill>
                  <a:srgbClr val="00AF41"/>
                </a:solidFill>
                <a:latin typeface="Arial" panose="020B0604020202020204" pitchFamily="34" charset="0"/>
              </a:rPr>
              <a:t>The jurisdiction that MEO’s have in relation to fisheries depends on the nationality of the vessel and its location at the time of inspection.</a:t>
            </a:r>
          </a:p>
        </p:txBody>
      </p:sp>
      <p:pic>
        <p:nvPicPr>
          <p:cNvPr id="17" name="Picture 33" descr="C:\Users\m185678\AppData\Local\Microsoft\Windows\Temporary Internet Files\Content.IE5\59DY8CN5\MCj03109580000[1].wmf">
            <a:extLst>
              <a:ext uri="{FF2B5EF4-FFF2-40B4-BE49-F238E27FC236}">
                <a16:creationId xmlns:a16="http://schemas.microsoft.com/office/drawing/2014/main" id="{7E26C9E8-11D3-4A14-97A1-827D040C083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73056" y="2792312"/>
            <a:ext cx="2762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33" descr="C:\Users\m185678\AppData\Local\Microsoft\Windows\Temporary Internet Files\Content.IE5\59DY8CN5\MCj03109580000[1].wmf">
            <a:extLst>
              <a:ext uri="{FF2B5EF4-FFF2-40B4-BE49-F238E27FC236}">
                <a16:creationId xmlns:a16="http://schemas.microsoft.com/office/drawing/2014/main" id="{8758C747-F690-4D77-9DDD-ADC704A97AB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36431" y="4376637"/>
            <a:ext cx="2762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33" descr="C:\Users\m185678\AppData\Local\Microsoft\Windows\Temporary Internet Files\Content.IE5\59DY8CN5\MCj03109580000[1].wmf">
            <a:extLst>
              <a:ext uri="{FF2B5EF4-FFF2-40B4-BE49-F238E27FC236}">
                <a16:creationId xmlns:a16="http://schemas.microsoft.com/office/drawing/2014/main" id="{40278997-AF82-474A-B76A-ECD8FDCED8D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49319" y="4376637"/>
            <a:ext cx="2762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3" descr="C:\Users\m185678\AppData\Local\Microsoft\Windows\Temporary Internet Files\Content.IE5\59DY8CN5\MCj03109580000[1].wmf">
            <a:extLst>
              <a:ext uri="{FF2B5EF4-FFF2-40B4-BE49-F238E27FC236}">
                <a16:creationId xmlns:a16="http://schemas.microsoft.com/office/drawing/2014/main" id="{BBB3419C-9746-4340-BF61-4BE2AEDE565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68006" y="4521100"/>
            <a:ext cx="33337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66">
            <a:extLst>
              <a:ext uri="{FF2B5EF4-FFF2-40B4-BE49-F238E27FC236}">
                <a16:creationId xmlns:a16="http://schemas.microsoft.com/office/drawing/2014/main" id="{E66885E1-9A6B-4B7E-BB88-9B9C41C32DDB}"/>
              </a:ext>
            </a:extLst>
          </p:cNvPr>
          <p:cNvSpPr txBox="1">
            <a:spLocks noChangeArrowheads="1"/>
          </p:cNvSpPr>
          <p:nvPr/>
        </p:nvSpPr>
        <p:spPr bwMode="auto">
          <a:xfrm>
            <a:off x="9026460" y="1504256"/>
            <a:ext cx="2682341"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sz="1400" b="1" dirty="0"/>
              <a:t>Vessel in Scottish or N. Irish waters: </a:t>
            </a:r>
          </a:p>
          <a:p>
            <a:pPr eaLnBrk="1" hangingPunct="1">
              <a:spcBef>
                <a:spcPct val="0"/>
              </a:spcBef>
              <a:buClrTx/>
              <a:buFontTx/>
              <a:buNone/>
            </a:pPr>
            <a:endParaRPr lang="en-GB" altLang="en-US" sz="1400" b="1" dirty="0"/>
          </a:p>
          <a:p>
            <a:pPr eaLnBrk="1" hangingPunct="1">
              <a:spcBef>
                <a:spcPct val="0"/>
              </a:spcBef>
              <a:buClrTx/>
              <a:buFontTx/>
              <a:buNone/>
            </a:pPr>
            <a:r>
              <a:rPr lang="en-GB" altLang="en-US" sz="1400" b="1" dirty="0">
                <a:solidFill>
                  <a:srgbClr val="0070C0"/>
                </a:solidFill>
              </a:rPr>
              <a:t>MEO powers </a:t>
            </a:r>
            <a:r>
              <a:rPr lang="en-GB" altLang="en-US" sz="1400" dirty="0"/>
              <a:t>for English or Welsh vessel; </a:t>
            </a:r>
          </a:p>
          <a:p>
            <a:pPr eaLnBrk="1" hangingPunct="1">
              <a:spcBef>
                <a:spcPct val="0"/>
              </a:spcBef>
              <a:buClrTx/>
              <a:buFontTx/>
              <a:buNone/>
            </a:pPr>
            <a:endParaRPr lang="en-GB" altLang="en-US" sz="1400" dirty="0"/>
          </a:p>
          <a:p>
            <a:pPr eaLnBrk="1" hangingPunct="1">
              <a:spcBef>
                <a:spcPct val="0"/>
              </a:spcBef>
              <a:buClrTx/>
              <a:buFontTx/>
              <a:buNone/>
            </a:pPr>
            <a:r>
              <a:rPr lang="en-GB" altLang="en-US" sz="1400" b="1" i="1" dirty="0"/>
              <a:t>BSFO powers </a:t>
            </a:r>
            <a:r>
              <a:rPr lang="en-GB" altLang="en-US" sz="1400" dirty="0"/>
              <a:t>for any other vessel</a:t>
            </a:r>
          </a:p>
        </p:txBody>
      </p:sp>
      <p:sp>
        <p:nvSpPr>
          <p:cNvPr id="24" name="TextBox 109">
            <a:extLst>
              <a:ext uri="{FF2B5EF4-FFF2-40B4-BE49-F238E27FC236}">
                <a16:creationId xmlns:a16="http://schemas.microsoft.com/office/drawing/2014/main" id="{2EE742EE-FA6C-4144-A930-DC55A88FAECE}"/>
              </a:ext>
            </a:extLst>
          </p:cNvPr>
          <p:cNvSpPr txBox="1">
            <a:spLocks noChangeArrowheads="1"/>
          </p:cNvSpPr>
          <p:nvPr/>
        </p:nvSpPr>
        <p:spPr bwMode="auto">
          <a:xfrm>
            <a:off x="9120434" y="4292156"/>
            <a:ext cx="1655763"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sz="1400" b="1" dirty="0"/>
              <a:t>Any vessel in English or Welsh waters: </a:t>
            </a:r>
          </a:p>
          <a:p>
            <a:pPr eaLnBrk="1" hangingPunct="1">
              <a:spcBef>
                <a:spcPct val="0"/>
              </a:spcBef>
              <a:buClrTx/>
              <a:buFontTx/>
              <a:buNone/>
            </a:pPr>
            <a:endParaRPr lang="en-GB" altLang="en-US" sz="1400" b="1" dirty="0"/>
          </a:p>
          <a:p>
            <a:pPr eaLnBrk="1" hangingPunct="1">
              <a:spcBef>
                <a:spcPct val="0"/>
              </a:spcBef>
              <a:buClrTx/>
              <a:buFontTx/>
              <a:buNone/>
            </a:pPr>
            <a:r>
              <a:rPr lang="en-GB" altLang="en-US" sz="1400" b="1" dirty="0">
                <a:solidFill>
                  <a:srgbClr val="0070C0"/>
                </a:solidFill>
              </a:rPr>
              <a:t>MEO powers</a:t>
            </a:r>
          </a:p>
        </p:txBody>
      </p:sp>
      <p:sp>
        <p:nvSpPr>
          <p:cNvPr id="25" name="TextBox 74">
            <a:extLst>
              <a:ext uri="{FF2B5EF4-FFF2-40B4-BE49-F238E27FC236}">
                <a16:creationId xmlns:a16="http://schemas.microsoft.com/office/drawing/2014/main" id="{257E539A-6B89-4317-A761-A41076B80D92}"/>
              </a:ext>
            </a:extLst>
          </p:cNvPr>
          <p:cNvSpPr txBox="1">
            <a:spLocks noChangeArrowheads="1"/>
          </p:cNvSpPr>
          <p:nvPr/>
        </p:nvSpPr>
        <p:spPr bwMode="auto">
          <a:xfrm>
            <a:off x="335361" y="3008647"/>
            <a:ext cx="2324942"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sz="1400" b="1" dirty="0"/>
              <a:t>Vessel outside EEZ:</a:t>
            </a:r>
          </a:p>
          <a:p>
            <a:pPr eaLnBrk="1" hangingPunct="1">
              <a:spcBef>
                <a:spcPct val="0"/>
              </a:spcBef>
              <a:buClrTx/>
              <a:buFontTx/>
              <a:buNone/>
            </a:pPr>
            <a:r>
              <a:rPr lang="en-GB" altLang="en-US" sz="1400" b="1" dirty="0"/>
              <a:t> </a:t>
            </a:r>
          </a:p>
          <a:p>
            <a:pPr eaLnBrk="1" hangingPunct="1">
              <a:spcBef>
                <a:spcPct val="0"/>
              </a:spcBef>
              <a:buClrTx/>
              <a:buFontTx/>
              <a:buNone/>
            </a:pPr>
            <a:r>
              <a:rPr lang="en-GB" altLang="en-US" sz="1400" b="1" dirty="0">
                <a:solidFill>
                  <a:srgbClr val="0070C0"/>
                </a:solidFill>
              </a:rPr>
              <a:t>MEO powers </a:t>
            </a:r>
            <a:r>
              <a:rPr lang="en-GB" altLang="en-US" sz="1400" dirty="0"/>
              <a:t>for English or Welsh vessel; </a:t>
            </a:r>
          </a:p>
          <a:p>
            <a:pPr eaLnBrk="1" hangingPunct="1">
              <a:spcBef>
                <a:spcPct val="0"/>
              </a:spcBef>
              <a:buClrTx/>
              <a:buFontTx/>
              <a:buNone/>
            </a:pPr>
            <a:endParaRPr lang="en-GB" altLang="en-US" sz="1400" dirty="0"/>
          </a:p>
          <a:p>
            <a:pPr eaLnBrk="1" hangingPunct="1">
              <a:spcBef>
                <a:spcPct val="0"/>
              </a:spcBef>
              <a:buClrTx/>
              <a:buFontTx/>
              <a:buNone/>
            </a:pPr>
            <a:r>
              <a:rPr lang="en-GB" altLang="en-US" sz="1400" b="1" i="1" dirty="0"/>
              <a:t>BSFO powers </a:t>
            </a:r>
            <a:r>
              <a:rPr lang="en-GB" altLang="en-US" sz="1400" dirty="0"/>
              <a:t>for any other UK vessel</a:t>
            </a:r>
          </a:p>
        </p:txBody>
      </p:sp>
      <p:cxnSp>
        <p:nvCxnSpPr>
          <p:cNvPr id="27" name="Straight Arrow Connector 26">
            <a:extLst>
              <a:ext uri="{FF2B5EF4-FFF2-40B4-BE49-F238E27FC236}">
                <a16:creationId xmlns:a16="http://schemas.microsoft.com/office/drawing/2014/main" id="{9B73E1C2-47CF-4FD2-8744-E40FCA553039}"/>
              </a:ext>
            </a:extLst>
          </p:cNvPr>
          <p:cNvCxnSpPr>
            <a:cxnSpLocks/>
            <a:stCxn id="23" idx="1"/>
            <a:endCxn id="17" idx="3"/>
          </p:cNvCxnSpPr>
          <p:nvPr/>
        </p:nvCxnSpPr>
        <p:spPr>
          <a:xfrm flipH="1">
            <a:off x="6949281" y="2412197"/>
            <a:ext cx="2077179" cy="557122"/>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D58FFA21-E8B6-45E9-920E-1B88FE93123F}"/>
              </a:ext>
            </a:extLst>
          </p:cNvPr>
          <p:cNvCxnSpPr>
            <a:stCxn id="23" idx="1"/>
            <a:endCxn id="18" idx="3"/>
          </p:cNvCxnSpPr>
          <p:nvPr/>
        </p:nvCxnSpPr>
        <p:spPr>
          <a:xfrm flipH="1">
            <a:off x="6012656" y="2412197"/>
            <a:ext cx="3013804" cy="2141447"/>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2E7D59F3-4C9C-4469-9B99-7841851CE8CE}"/>
              </a:ext>
            </a:extLst>
          </p:cNvPr>
          <p:cNvCxnSpPr>
            <a:stCxn id="24" idx="1"/>
            <a:endCxn id="20" idx="3"/>
          </p:cNvCxnSpPr>
          <p:nvPr/>
        </p:nvCxnSpPr>
        <p:spPr>
          <a:xfrm flipH="1" flipV="1">
            <a:off x="7525544" y="4553644"/>
            <a:ext cx="1594890" cy="323288"/>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1B3CCCFB-6B60-49FC-A2D5-AB76F2DAF6D3}"/>
              </a:ext>
            </a:extLst>
          </p:cNvPr>
          <p:cNvCxnSpPr>
            <a:stCxn id="25" idx="3"/>
            <a:endCxn id="22" idx="1"/>
          </p:cNvCxnSpPr>
          <p:nvPr/>
        </p:nvCxnSpPr>
        <p:spPr>
          <a:xfrm>
            <a:off x="2660303" y="3808866"/>
            <a:ext cx="1707703" cy="924959"/>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5693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11900" y="1376363"/>
            <a:ext cx="3671888" cy="519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495550" y="404813"/>
            <a:ext cx="7129463" cy="792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POWERS (MARINE LICENSING</a:t>
            </a:r>
            <a:r>
              <a:rPr lang="en-GB" sz="2400" b="1" dirty="0">
                <a:solidFill>
                  <a:srgbClr val="878A15"/>
                </a:solidFill>
                <a:latin typeface="Arial" panose="020B0604020202020204" pitchFamily="34" charset="0"/>
                <a:cs typeface="Arial" panose="020B0604020202020204" pitchFamily="34" charset="0"/>
              </a:rPr>
              <a:t>)</a:t>
            </a:r>
          </a:p>
        </p:txBody>
      </p:sp>
      <p:sp>
        <p:nvSpPr>
          <p:cNvPr id="4" name="TextBox 73"/>
          <p:cNvSpPr txBox="1">
            <a:spLocks noChangeArrowheads="1"/>
          </p:cNvSpPr>
          <p:nvPr/>
        </p:nvSpPr>
        <p:spPr bwMode="auto">
          <a:xfrm>
            <a:off x="1199456" y="2997200"/>
            <a:ext cx="39599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dirty="0">
                <a:latin typeface="Arial" panose="020B0604020202020204" pitchFamily="34" charset="0"/>
              </a:rPr>
              <a:t>Scottish enforcement officers will enforce.</a:t>
            </a:r>
          </a:p>
        </p:txBody>
      </p:sp>
      <p:sp>
        <p:nvSpPr>
          <p:cNvPr id="5" name="TextBox 85"/>
          <p:cNvSpPr txBox="1">
            <a:spLocks noChangeArrowheads="1"/>
          </p:cNvSpPr>
          <p:nvPr/>
        </p:nvSpPr>
        <p:spPr bwMode="auto">
          <a:xfrm>
            <a:off x="1272481" y="3929063"/>
            <a:ext cx="3959919"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dirty="0">
                <a:latin typeface="Arial" panose="020B0604020202020204" pitchFamily="34" charset="0"/>
              </a:rPr>
              <a:t>Officers appointed by Department for the Environment Northern Ireland, and MEOs appointed by Welsh Ministers / MMO will enforce.</a:t>
            </a:r>
          </a:p>
        </p:txBody>
      </p:sp>
      <p:sp>
        <p:nvSpPr>
          <p:cNvPr id="6" name="TextBox 66"/>
          <p:cNvSpPr txBox="1">
            <a:spLocks noChangeArrowheads="1"/>
          </p:cNvSpPr>
          <p:nvPr/>
        </p:nvSpPr>
        <p:spPr bwMode="auto">
          <a:xfrm>
            <a:off x="519906" y="1688590"/>
            <a:ext cx="536019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solidFill>
                  <a:srgbClr val="00AF41"/>
                </a:solidFill>
                <a:latin typeface="Arial" panose="020B0604020202020204" pitchFamily="34" charset="0"/>
              </a:rPr>
              <a:t>The jurisdiction that MEO’s have in relation to marine licensing is a lot more simple than fisheries as can be seen below.</a:t>
            </a:r>
          </a:p>
        </p:txBody>
      </p:sp>
      <p:cxnSp>
        <p:nvCxnSpPr>
          <p:cNvPr id="7" name="Straight Arrow Connector 6"/>
          <p:cNvCxnSpPr/>
          <p:nvPr/>
        </p:nvCxnSpPr>
        <p:spPr>
          <a:xfrm>
            <a:off x="5159375" y="3289300"/>
            <a:ext cx="292576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5232400" y="4653136"/>
            <a:ext cx="3815928" cy="601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68086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40463" y="1350963"/>
            <a:ext cx="3792537" cy="536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495550" y="404813"/>
            <a:ext cx="7129463" cy="792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POWERS (NATURE CONSERVATION)</a:t>
            </a:r>
          </a:p>
        </p:txBody>
      </p:sp>
      <p:sp>
        <p:nvSpPr>
          <p:cNvPr id="4" name="TextBox 73"/>
          <p:cNvSpPr txBox="1">
            <a:spLocks noChangeArrowheads="1"/>
          </p:cNvSpPr>
          <p:nvPr/>
        </p:nvSpPr>
        <p:spPr bwMode="auto">
          <a:xfrm>
            <a:off x="911425" y="1530244"/>
            <a:ext cx="527044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Scottish enforcement officers </a:t>
            </a:r>
            <a:r>
              <a:rPr lang="en-GB" altLang="en-US" sz="1600" dirty="0">
                <a:latin typeface="Arial" panose="020B0604020202020204" pitchFamily="34" charset="0"/>
              </a:rPr>
              <a:t>will enforce Scottish nature conservation legislation under existing arrangements or under the Scottish Marine Act.</a:t>
            </a:r>
          </a:p>
        </p:txBody>
      </p:sp>
      <p:sp>
        <p:nvSpPr>
          <p:cNvPr id="5" name="TextBox 85"/>
          <p:cNvSpPr txBox="1">
            <a:spLocks noChangeArrowheads="1"/>
          </p:cNvSpPr>
          <p:nvPr/>
        </p:nvSpPr>
        <p:spPr bwMode="auto">
          <a:xfrm>
            <a:off x="901478" y="4032250"/>
            <a:ext cx="54046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Northern Irish enforcement officers</a:t>
            </a:r>
            <a:r>
              <a:rPr lang="en-GB" altLang="en-US" sz="1600" dirty="0">
                <a:latin typeface="Arial" panose="020B0604020202020204" pitchFamily="34" charset="0"/>
              </a:rPr>
              <a:t> will enforce under Northern Irish nature conservation legislation.</a:t>
            </a:r>
          </a:p>
        </p:txBody>
      </p:sp>
      <p:sp>
        <p:nvSpPr>
          <p:cNvPr id="6" name="TextBox 86"/>
          <p:cNvSpPr txBox="1">
            <a:spLocks noChangeArrowheads="1"/>
          </p:cNvSpPr>
          <p:nvPr/>
        </p:nvSpPr>
        <p:spPr bwMode="auto">
          <a:xfrm>
            <a:off x="941473" y="4856449"/>
            <a:ext cx="52103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Welsh Ministers </a:t>
            </a:r>
            <a:r>
              <a:rPr lang="en-GB" altLang="en-US" sz="1600" dirty="0">
                <a:latin typeface="Arial" panose="020B0604020202020204" pitchFamily="34" charset="0"/>
              </a:rPr>
              <a:t>will designate Marine Conservation Zones  which </a:t>
            </a:r>
            <a:r>
              <a:rPr lang="en-GB" altLang="en-US" sz="1600" b="1" dirty="0">
                <a:latin typeface="Arial" panose="020B0604020202020204" pitchFamily="34" charset="0"/>
              </a:rPr>
              <a:t>MEO’s</a:t>
            </a:r>
            <a:r>
              <a:rPr lang="en-GB" altLang="en-US" sz="1600" dirty="0">
                <a:latin typeface="Arial" panose="020B0604020202020204" pitchFamily="34" charset="0"/>
              </a:rPr>
              <a:t> will enforce.</a:t>
            </a:r>
          </a:p>
        </p:txBody>
      </p:sp>
      <p:sp>
        <p:nvSpPr>
          <p:cNvPr id="7" name="TextBox 90"/>
          <p:cNvSpPr txBox="1">
            <a:spLocks noChangeArrowheads="1"/>
          </p:cNvSpPr>
          <p:nvPr/>
        </p:nvSpPr>
        <p:spPr bwMode="auto">
          <a:xfrm>
            <a:off x="923911" y="5676105"/>
            <a:ext cx="481172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MMO</a:t>
            </a:r>
            <a:r>
              <a:rPr lang="en-GB" altLang="en-US" sz="1600" dirty="0">
                <a:latin typeface="Arial" panose="020B0604020202020204" pitchFamily="34" charset="0"/>
              </a:rPr>
              <a:t> appointed </a:t>
            </a:r>
            <a:r>
              <a:rPr lang="en-GB" altLang="en-US" sz="1600" b="1" dirty="0">
                <a:latin typeface="Arial" panose="020B0604020202020204" pitchFamily="34" charset="0"/>
              </a:rPr>
              <a:t>MEO’s</a:t>
            </a:r>
            <a:r>
              <a:rPr lang="en-GB" altLang="en-US" sz="1600" dirty="0">
                <a:latin typeface="Arial" panose="020B0604020202020204" pitchFamily="34" charset="0"/>
              </a:rPr>
              <a:t> will enforce nature conservation legislation. </a:t>
            </a:r>
            <a:r>
              <a:rPr lang="en-GB" altLang="en-US" sz="1600" b="1" dirty="0">
                <a:latin typeface="Arial" panose="020B0604020202020204" pitchFamily="34" charset="0"/>
              </a:rPr>
              <a:t>IFCA’s</a:t>
            </a:r>
            <a:r>
              <a:rPr lang="en-GB" altLang="en-US" sz="1600" dirty="0">
                <a:latin typeface="Arial" panose="020B0604020202020204" pitchFamily="34" charset="0"/>
              </a:rPr>
              <a:t> will also enforce in 0-6nm limit in England.</a:t>
            </a:r>
          </a:p>
        </p:txBody>
      </p:sp>
      <p:sp>
        <p:nvSpPr>
          <p:cNvPr id="8" name="TextBox 83"/>
          <p:cNvSpPr txBox="1">
            <a:spLocks noChangeArrowheads="1"/>
          </p:cNvSpPr>
          <p:nvPr/>
        </p:nvSpPr>
        <p:spPr bwMode="auto">
          <a:xfrm>
            <a:off x="893109" y="2654201"/>
            <a:ext cx="534735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Scottish officers </a:t>
            </a:r>
            <a:r>
              <a:rPr lang="en-GB" altLang="en-US" sz="1600" dirty="0">
                <a:latin typeface="Arial" panose="020B0604020202020204" pitchFamily="34" charset="0"/>
              </a:rPr>
              <a:t>will enforce Marine Protected Areas. Secretary of State appointed wildlife officers will enforce other nature conservation legislation under the Offshore Marine Regulations.</a:t>
            </a:r>
          </a:p>
        </p:txBody>
      </p:sp>
      <p:cxnSp>
        <p:nvCxnSpPr>
          <p:cNvPr id="9" name="Straight Arrow Connector 8"/>
          <p:cNvCxnSpPr>
            <a:cxnSpLocks/>
          </p:cNvCxnSpPr>
          <p:nvPr/>
        </p:nvCxnSpPr>
        <p:spPr>
          <a:xfrm>
            <a:off x="6096000" y="3140968"/>
            <a:ext cx="936625" cy="2197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240463" y="2055813"/>
            <a:ext cx="1800225" cy="14446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cxnSpLocks/>
          </p:cNvCxnSpPr>
          <p:nvPr/>
        </p:nvCxnSpPr>
        <p:spPr>
          <a:xfrm>
            <a:off x="6151823" y="4347722"/>
            <a:ext cx="1888865" cy="23380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a:off x="5880100" y="5125752"/>
            <a:ext cx="2257425" cy="320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flipV="1">
            <a:off x="5880100" y="5949951"/>
            <a:ext cx="1944688" cy="1355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992147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5550" y="404813"/>
            <a:ext cx="7129463" cy="792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INSHORE FISHERIES AND CONSERVATION OFFICER (IFCO) POWERS</a:t>
            </a:r>
          </a:p>
        </p:txBody>
      </p:sp>
      <p:sp>
        <p:nvSpPr>
          <p:cNvPr id="3" name="TextBox 1"/>
          <p:cNvSpPr txBox="1">
            <a:spLocks noChangeArrowheads="1"/>
          </p:cNvSpPr>
          <p:nvPr/>
        </p:nvSpPr>
        <p:spPr bwMode="auto">
          <a:xfrm>
            <a:off x="695400" y="1412875"/>
            <a:ext cx="10801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2000" b="1" dirty="0">
                <a:latin typeface="Arial" panose="020B0604020202020204" pitchFamily="34" charset="0"/>
              </a:rPr>
              <a:t>Who is an IFCO?</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800" dirty="0">
                <a:latin typeface="Arial" panose="020B0604020202020204" pitchFamily="34" charset="0"/>
              </a:rPr>
              <a:t>IFCO powers are granted under </a:t>
            </a:r>
            <a:r>
              <a:rPr lang="en-GB" altLang="en-US" sz="1800" b="1" dirty="0">
                <a:solidFill>
                  <a:srgbClr val="0070C0"/>
                </a:solidFill>
                <a:latin typeface="Arial" panose="020B0604020202020204" pitchFamily="34" charset="0"/>
              </a:rPr>
              <a:t>Sections 165 and 166</a:t>
            </a:r>
            <a:r>
              <a:rPr lang="en-GB" altLang="en-US" sz="1800" dirty="0">
                <a:latin typeface="Arial" panose="020B0604020202020204" pitchFamily="34" charset="0"/>
              </a:rPr>
              <a:t> of the Marine and Coastal Access Act 2009 stating:</a:t>
            </a:r>
          </a:p>
          <a:p>
            <a:pPr eaLnBrk="1" hangingPunct="1">
              <a:spcBef>
                <a:spcPct val="0"/>
              </a:spcBef>
              <a:buFontTx/>
              <a:buNone/>
            </a:pPr>
            <a:endParaRPr lang="en-GB" altLang="en-US" sz="1800" dirty="0">
              <a:latin typeface="Arial" panose="020B0604020202020204" pitchFamily="34" charset="0"/>
            </a:endParaRPr>
          </a:p>
          <a:p>
            <a:pPr>
              <a:spcBef>
                <a:spcPct val="0"/>
              </a:spcBef>
              <a:buFontTx/>
              <a:buNone/>
            </a:pPr>
            <a:r>
              <a:rPr lang="en-GB" altLang="en-US" sz="1400" dirty="0">
                <a:latin typeface="Arial" panose="020B0604020202020204" pitchFamily="34" charset="0"/>
              </a:rPr>
              <a:t>(1) An IFC officer appointed for an IFC district has the powers referred to in subsection (3) for the purposes of enforcing—</a:t>
            </a:r>
          </a:p>
          <a:p>
            <a:pPr lvl="1">
              <a:spcBef>
                <a:spcPct val="0"/>
              </a:spcBef>
              <a:buFontTx/>
              <a:buNone/>
            </a:pPr>
            <a:r>
              <a:rPr lang="en-GB" altLang="en-US" sz="1400" dirty="0">
                <a:latin typeface="Arial" panose="020B0604020202020204" pitchFamily="34" charset="0"/>
              </a:rPr>
              <a:t>(a) any byelaws made under section 155 for the district (or having effect as if so made);</a:t>
            </a:r>
          </a:p>
          <a:p>
            <a:pPr lvl="1">
              <a:spcBef>
                <a:spcPct val="0"/>
              </a:spcBef>
              <a:buFontTx/>
              <a:buNone/>
            </a:pPr>
            <a:r>
              <a:rPr lang="en-GB" altLang="en-US" sz="1400" dirty="0">
                <a:latin typeface="Arial" panose="020B0604020202020204" pitchFamily="34" charset="0"/>
              </a:rPr>
              <a:t>(b) sections 1 to 3, 5 and 6 of the Sea Fish (Conservation) Act 1967 (c. 84) and any orders made under any of those sections;</a:t>
            </a:r>
          </a:p>
          <a:p>
            <a:pPr lvl="1">
              <a:spcBef>
                <a:spcPct val="0"/>
              </a:spcBef>
              <a:buFontTx/>
              <a:buNone/>
            </a:pPr>
            <a:r>
              <a:rPr lang="en-GB" altLang="en-US" sz="1400" dirty="0">
                <a:latin typeface="Arial" panose="020B0604020202020204" pitchFamily="34" charset="0"/>
              </a:rPr>
              <a:t>(c) any provision made by or under an order under section 1 of the Sea Fisheries (Shellfish) Act 1967 (c. 83) conferring a right of regulating a fishery;</a:t>
            </a:r>
          </a:p>
          <a:p>
            <a:pPr lvl="1">
              <a:spcBef>
                <a:spcPct val="0"/>
              </a:spcBef>
              <a:buFontTx/>
              <a:buNone/>
            </a:pPr>
            <a:r>
              <a:rPr lang="en-GB" altLang="en-US" sz="1400" dirty="0">
                <a:latin typeface="Arial" panose="020B0604020202020204" pitchFamily="34" charset="0"/>
              </a:rPr>
              <a:t>(d) any provision of, or any rights conferred by, section 7 of that Act;</a:t>
            </a:r>
          </a:p>
          <a:p>
            <a:pPr lvl="1">
              <a:spcBef>
                <a:spcPct val="0"/>
              </a:spcBef>
              <a:buFontTx/>
              <a:buNone/>
            </a:pPr>
            <a:r>
              <a:rPr lang="en-GB" altLang="en-US" sz="1400" dirty="0">
                <a:latin typeface="Arial" panose="020B0604020202020204" pitchFamily="34" charset="0"/>
              </a:rPr>
              <a:t>(e) any byelaws made under section 129, 129A, 129B or 132 of this Act;</a:t>
            </a:r>
          </a:p>
          <a:p>
            <a:pPr lvl="1">
              <a:spcBef>
                <a:spcPct val="0"/>
              </a:spcBef>
              <a:buFontTx/>
              <a:buNone/>
            </a:pPr>
            <a:r>
              <a:rPr lang="en-GB" altLang="en-US" sz="1400" dirty="0">
                <a:latin typeface="Arial" panose="020B0604020202020204" pitchFamily="34" charset="0"/>
              </a:rPr>
              <a:t>(f) section 140 of this Act.</a:t>
            </a:r>
          </a:p>
          <a:p>
            <a:pPr>
              <a:spcBef>
                <a:spcPct val="0"/>
              </a:spcBef>
              <a:buFontTx/>
              <a:buNone/>
            </a:pPr>
            <a:endParaRPr lang="en-GB" altLang="en-US" sz="1400" dirty="0">
              <a:latin typeface="Arial" panose="020B0604020202020204" pitchFamily="34" charset="0"/>
            </a:endParaRPr>
          </a:p>
          <a:p>
            <a:pPr>
              <a:spcBef>
                <a:spcPct val="0"/>
              </a:spcBef>
              <a:buFontTx/>
              <a:buNone/>
            </a:pPr>
            <a:r>
              <a:rPr lang="en-GB" altLang="en-US" sz="1400" dirty="0">
                <a:latin typeface="Arial" panose="020B0604020202020204" pitchFamily="34" charset="0"/>
              </a:rPr>
              <a:t>(2) The Secretary of State may by order amend subsection (1).</a:t>
            </a:r>
          </a:p>
          <a:p>
            <a:pPr>
              <a:spcBef>
                <a:spcPct val="0"/>
              </a:spcBef>
              <a:buFontTx/>
              <a:buNone/>
            </a:pPr>
            <a:endParaRPr lang="en-GB" altLang="en-US" sz="1400" dirty="0">
              <a:latin typeface="Arial" panose="020B0604020202020204" pitchFamily="34" charset="0"/>
            </a:endParaRPr>
          </a:p>
          <a:p>
            <a:pPr>
              <a:spcBef>
                <a:spcPct val="0"/>
              </a:spcBef>
              <a:buFontTx/>
              <a:buNone/>
            </a:pPr>
            <a:r>
              <a:rPr lang="en-GB" altLang="en-US" sz="1400" dirty="0">
                <a:latin typeface="Arial" panose="020B0604020202020204" pitchFamily="34" charset="0"/>
              </a:rPr>
              <a:t>(3) The powers are—</a:t>
            </a:r>
          </a:p>
          <a:p>
            <a:pPr lvl="1">
              <a:spcBef>
                <a:spcPct val="0"/>
              </a:spcBef>
              <a:buFontTx/>
              <a:buNone/>
            </a:pPr>
            <a:r>
              <a:rPr lang="en-GB" altLang="en-US" sz="1400" dirty="0">
                <a:latin typeface="Arial" panose="020B0604020202020204" pitchFamily="34" charset="0"/>
              </a:rPr>
              <a:t>(a) the common enforcement powers conferred by this Act;</a:t>
            </a:r>
          </a:p>
          <a:p>
            <a:pPr lvl="1">
              <a:spcBef>
                <a:spcPct val="0"/>
              </a:spcBef>
              <a:buFontTx/>
              <a:buNone/>
            </a:pPr>
            <a:r>
              <a:rPr lang="en-GB" altLang="en-US" sz="1400" dirty="0">
                <a:latin typeface="Arial" panose="020B0604020202020204" pitchFamily="34" charset="0"/>
              </a:rPr>
              <a:t>(b) the powers conferred by sections 264, 268, 269 and 284.</a:t>
            </a:r>
          </a:p>
        </p:txBody>
      </p:sp>
    </p:spTree>
    <p:custDataLst>
      <p:tags r:id="rId1"/>
    </p:custDataLst>
    <p:extLst>
      <p:ext uri="{BB962C8B-B14F-4D97-AF65-F5344CB8AC3E}">
        <p14:creationId xmlns:p14="http://schemas.microsoft.com/office/powerpoint/2010/main" val="26713943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B164C3DF689C4086366DC293CA522A" ma:contentTypeVersion="11" ma:contentTypeDescription="Create a new document." ma:contentTypeScope="" ma:versionID="ed56ebad99cd9daa50c23128624535c8">
  <xsd:schema xmlns:xsd="http://www.w3.org/2001/XMLSchema" xmlns:p="http://schemas.microsoft.com/office/2006/metadata/properties" xmlns:ns2="928e590f-9697-441d-95b7-4d4ce7c8b5fb" targetNamespace="http://schemas.microsoft.com/office/2006/metadata/properties" ma:root="true" ma:fieldsID="9f07d258560ebd2f21e110481d5215bc" ns2:_="">
    <xsd:import namespace="928e590f-9697-441d-95b7-4d4ce7c8b5fb"/>
    <xsd:element name="properties">
      <xsd:complexType>
        <xsd:sequence>
          <xsd:element name="documentManagement">
            <xsd:complexType>
              <xsd:all>
                <xsd:element ref="ns2:Type_x0020_of_x0020_material" minOccurs="0"/>
                <xsd:element ref="ns2:LMS_x0020_updated" minOccurs="0"/>
                <xsd:element ref="ns2:Subject_x0020_number" minOccurs="0"/>
                <xsd:element ref="ns2:Description0" minOccurs="0"/>
                <xsd:element ref="ns2:Subject_x0020_lead" minOccurs="0"/>
                <xsd:element ref="ns2:Course_x0020_used_x0020_on" minOccurs="0"/>
                <xsd:element ref="ns2:Changes_x0020_will_x0020_effect" minOccurs="0"/>
                <xsd:element ref="ns2:Last_x0020_updated" minOccurs="0"/>
                <xsd:element ref="ns2:Updated_x0020_by" minOccurs="0"/>
                <xsd:element ref="ns2:Ownership" minOccurs="0"/>
              </xsd:all>
            </xsd:complexType>
          </xsd:element>
        </xsd:sequence>
      </xsd:complexType>
    </xsd:element>
  </xsd:schema>
  <xsd:schema xmlns:xsd="http://www.w3.org/2001/XMLSchema" xmlns:dms="http://schemas.microsoft.com/office/2006/documentManagement/types" targetNamespace="928e590f-9697-441d-95b7-4d4ce7c8b5fb" elementFormDefault="qualified">
    <xsd:import namespace="http://schemas.microsoft.com/office/2006/documentManagement/types"/>
    <xsd:element name="Type_x0020_of_x0020_material" ma:index="8" nillable="true" ma:displayName="Type of material" ma:default="Presentation" ma:format="Dropdown" ma:internalName="Type_x0020_of_x0020_material">
      <xsd:simpleType>
        <xsd:restriction base="dms:Choice">
          <xsd:enumeration value="Presentation"/>
          <xsd:enumeration value="Guidance"/>
          <xsd:enumeration value="Video"/>
          <xsd:enumeration value="LMS"/>
        </xsd:restriction>
      </xsd:simpleType>
    </xsd:element>
    <xsd:element name="LMS_x0020_updated" ma:index="9" nillable="true" ma:displayName="LMS updated" ma:format="DateOnly" ma:internalName="LMS_x0020_updated">
      <xsd:simpleType>
        <xsd:restriction base="dms:DateTime"/>
      </xsd:simpleType>
    </xsd:element>
    <xsd:element name="Subject_x0020_number" ma:index="10" nillable="true" ma:displayName="Subject number" ma:format="Dropdown" ma:internalName="Subject_x0020_number">
      <xsd:simpleType>
        <xsd:restriction base="dms:Choice">
          <xsd:enumeration value="Fish010"/>
          <xsd:enumeration value="MLic020"/>
          <xsd:enumeration value="MCon030"/>
          <xsd:enumeration value="GenLeg040"/>
          <xsd:enumeration value="Intel050"/>
          <xsd:enumeration value="Inves060"/>
          <xsd:enumeration value="Database070"/>
          <xsd:enumeration value="Powers080"/>
          <xsd:enumeration value="RIPA090"/>
          <xsd:enumeration value="IUU100"/>
          <xsd:enumeration value="Blue110"/>
          <xsd:enumeration value="HR120"/>
          <xsd:enumeration value="H&amp;S130"/>
          <xsd:enumeration value="MPlan140"/>
          <xsd:enumeration value="Fin150"/>
          <xsd:enumeration value="Stats160"/>
          <xsd:enumeration value="Other170"/>
        </xsd:restriction>
      </xsd:simpleType>
    </xsd:element>
    <xsd:element name="Description0" ma:index="11" nillable="true" ma:displayName="Description" ma:internalName="Description0">
      <xsd:simpleType>
        <xsd:restriction base="dms:Note"/>
      </xsd:simpleType>
    </xsd:element>
    <xsd:element name="Subject_x0020_lead" ma:index="12" nillable="true" ma:displayName="Subject lead" ma:format="Dropdown" ma:internalName="Subject_x0020_lead">
      <xsd:simpleType>
        <xsd:restriction base="dms:Choice">
          <xsd:enumeration value="James Windebank"/>
          <xsd:enumeration value="Simon McCusker"/>
          <xsd:enumeration value="Annika Whitford"/>
          <xsd:enumeration value="Rory Lane"/>
          <xsd:enumeration value="Gary Owen"/>
          <xsd:enumeration value="Steve Johnston"/>
          <xsd:enumeration value="Jane Wilson"/>
        </xsd:restriction>
      </xsd:simpleType>
    </xsd:element>
    <xsd:element name="Course_x0020_used_x0020_on" ma:index="13" nillable="true" ma:displayName="Course used on" ma:internalName="Course_x0020_used_x0020_on">
      <xsd:complexType>
        <xsd:complexContent>
          <xsd:extension base="dms:MultiChoice">
            <xsd:sequence>
              <xsd:element name="Value" maxOccurs="unbounded" minOccurs="0" nillable="true">
                <xsd:simpleType>
                  <xsd:restriction base="dms:Choice">
                    <xsd:enumeration value="Air Crew"/>
                    <xsd:enumeration value="Blue Belt"/>
                    <xsd:enumeration value="Boarding Officer"/>
                    <xsd:enumeration value="Defra Fisheries"/>
                    <xsd:enumeration value="Environmental Enforcement"/>
                    <xsd:enumeration value="Finance"/>
                    <xsd:enumeration value="Fisheries Enforcement"/>
                    <xsd:enumeration value="Fisheries Management"/>
                    <xsd:enumeration value="Health and Safety"/>
                    <xsd:enumeration value="HR"/>
                    <xsd:enumeration value="Intelligence"/>
                    <xsd:enumeration value="Investigations"/>
                    <xsd:enumeration value="IUU"/>
                    <xsd:enumeration value="LMS specific"/>
                    <xsd:enumeration value="Marine Conservation"/>
                    <xsd:enumeration value="Marine Planning"/>
                    <xsd:enumeration value="Marine Pollution"/>
                    <xsd:enumeration value="Royal Navy"/>
                    <xsd:enumeration value="Stats"/>
                  </xsd:restriction>
                </xsd:simpleType>
              </xsd:element>
            </xsd:sequence>
          </xsd:extension>
        </xsd:complexContent>
      </xsd:complexType>
    </xsd:element>
    <xsd:element name="Changes_x0020_will_x0020_effect" ma:index="14" nillable="true" ma:displayName="Changes will effect" ma:internalName="Changes_x0020_will_x0020_effect">
      <xsd:complexType>
        <xsd:complexContent>
          <xsd:extension base="dms:MultiChoice">
            <xsd:sequence>
              <xsd:element name="Value" maxOccurs="unbounded" minOccurs="0" nillable="true">
                <xsd:simpleType>
                  <xsd:restriction base="dms:Choice">
                    <xsd:enumeration value="Air Crew"/>
                    <xsd:enumeration value="Blue Belt"/>
                    <xsd:enumeration value="Boarding Officer"/>
                    <xsd:enumeration value="Defra Fisheries"/>
                    <xsd:enumeration value="Environmental Enforcement"/>
                    <xsd:enumeration value="Finance"/>
                    <xsd:enumeration value="Fisheries Enforcement"/>
                    <xsd:enumeration value="Fisheries Management"/>
                    <xsd:enumeration value="Health and Safety"/>
                    <xsd:enumeration value="HR"/>
                    <xsd:enumeration value="Intelligence"/>
                    <xsd:enumeration value="Investigations"/>
                    <xsd:enumeration value="IUU"/>
                    <xsd:enumeration value="LMS specific"/>
                    <xsd:enumeration value="Marine Conservation"/>
                    <xsd:enumeration value="Marine Planning"/>
                    <xsd:enumeration value="Marine Pollution"/>
                    <xsd:enumeration value="Royal Navy"/>
                    <xsd:enumeration value="Stats"/>
                  </xsd:restriction>
                </xsd:simpleType>
              </xsd:element>
            </xsd:sequence>
          </xsd:extension>
        </xsd:complexContent>
      </xsd:complexType>
    </xsd:element>
    <xsd:element name="Last_x0020_updated" ma:index="15" nillable="true" ma:displayName="Last updated" ma:format="DateOnly" ma:internalName="Last_x0020_updated">
      <xsd:simpleType>
        <xsd:restriction base="dms:DateTime"/>
      </xsd:simpleType>
    </xsd:element>
    <xsd:element name="Updated_x0020_by" ma:index="16" nillable="true" ma:displayName="Updated by" ma:format="Dropdown" ma:internalName="Updated_x0020_by">
      <xsd:simpleType>
        <xsd:restriction base="dms:Choice">
          <xsd:enumeration value="James Windebank"/>
          <xsd:enumeration value="Simon McCusker"/>
          <xsd:enumeration value="Annika Whitford"/>
          <xsd:enumeration value="Rory Lane"/>
          <xsd:enumeration value="Gary Owen"/>
          <xsd:enumeration value="Steve Johnston"/>
          <xsd:enumeration value="Jane Wilson"/>
        </xsd:restriction>
      </xsd:simpleType>
    </xsd:element>
    <xsd:element name="Ownership" ma:index="17" nillable="true" ma:displayName="Ownership" ma:format="Dropdown" ma:internalName="Ownership">
      <xsd:simpleType>
        <xsd:restriction base="dms:Choice">
          <xsd:enumeration value="James Windebank"/>
          <xsd:enumeration value="Simon McCusker"/>
          <xsd:enumeration value="Annika Whitford"/>
          <xsd:enumeration value="Rory Lane"/>
          <xsd:enumeration value="Gary Owen"/>
          <xsd:enumeration value="Steve Johnston"/>
          <xsd:enumeration value="Jane Wilson"/>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Ownership xmlns="928e590f-9697-441d-95b7-4d4ce7c8b5fb">Simon McCusker</Ownership>
    <Changes_x0020_will_x0020_effect xmlns="928e590f-9697-441d-95b7-4d4ce7c8b5fb">
      <Value>Defra Fisheries</Value>
      <Value>Fisheries Enforcement</Value>
      <Value>Fisheries Management</Value>
      <Value>Investigations</Value>
      <Value>LMS specific</Value>
      <Value>Royal Navy</Value>
    </Changes_x0020_will_x0020_effect>
    <Subject_x0020_number xmlns="928e590f-9697-441d-95b7-4d4ce7c8b5fb">Powers080</Subject_x0020_number>
    <Description0 xmlns="928e590f-9697-441d-95b7-4d4ce7c8b5fb" xsi:nil="true"/>
    <Course_x0020_used_x0020_on xmlns="928e590f-9697-441d-95b7-4d4ce7c8b5fb">
      <Value>Defra Fisheries</Value>
      <Value>Fisheries Enforcement</Value>
      <Value>Fisheries Management</Value>
      <Value>Investigations</Value>
      <Value>LMS specific</Value>
      <Value>Royal Navy</Value>
    </Course_x0020_used_x0020_on>
    <Type_x0020_of_x0020_material xmlns="928e590f-9697-441d-95b7-4d4ce7c8b5fb">Presentation</Type_x0020_of_x0020_material>
    <Updated_x0020_by xmlns="928e590f-9697-441d-95b7-4d4ce7c8b5fb">Simon McCusker</Updated_x0020_by>
    <Subject_x0020_lead xmlns="928e590f-9697-441d-95b7-4d4ce7c8b5fb">Simon McCusker</Subject_x0020_lead>
    <LMS_x0020_updated xmlns="928e590f-9697-441d-95b7-4d4ce7c8b5fb">2018-12-13T00:00:00+00:00</LMS_x0020_updated>
    <Last_x0020_updated xmlns="928e590f-9697-441d-95b7-4d4ce7c8b5fb">2018-12-13T00:00:00+00:00</Last_x0020_updated>
  </documentManagement>
</p:properties>
</file>

<file path=customXml/itemProps1.xml><?xml version="1.0" encoding="utf-8"?>
<ds:datastoreItem xmlns:ds="http://schemas.openxmlformats.org/officeDocument/2006/customXml" ds:itemID="{3204D834-A38D-4E3D-A490-06F858A90AB2}">
  <ds:schemaRefs>
    <ds:schemaRef ds:uri="http://schemas.microsoft.com/sharepoint/v3/contenttype/forms"/>
  </ds:schemaRefs>
</ds:datastoreItem>
</file>

<file path=customXml/itemProps2.xml><?xml version="1.0" encoding="utf-8"?>
<ds:datastoreItem xmlns:ds="http://schemas.openxmlformats.org/officeDocument/2006/customXml" ds:itemID="{3DA01C3E-5AD4-47A9-8047-EB1E8BBDDD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8e590f-9697-441d-95b7-4d4ce7c8b5fb"/>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F646CCA-FF3C-4FC0-B4EB-63E86EC2A41E}">
  <ds:schemaRefs>
    <ds:schemaRef ds:uri="928e590f-9697-441d-95b7-4d4ce7c8b5fb"/>
    <ds:schemaRef ds:uri="http://purl.org/dc/elements/1.1/"/>
    <ds:schemaRef ds:uri="http://purl.org/dc/terms/"/>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210</TotalTime>
  <Words>1142</Words>
  <Application>Microsoft Office PowerPoint</Application>
  <PresentationFormat>Widescreen</PresentationFormat>
  <Paragraphs>105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INTRODUCTION TO POWERS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Whitford, Annika</cp:lastModifiedBy>
  <cp:revision>22</cp:revision>
  <dcterms:created xsi:type="dcterms:W3CDTF">2013-02-22T12:19:06Z</dcterms:created>
  <dcterms:modified xsi:type="dcterms:W3CDTF">2021-01-22T15:36:05Z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A36B4B24-10E4-4002-8866-91D600013644</vt:lpwstr>
  </property>
  <property fmtid="{D5CDD505-2E9C-101B-9397-08002B2CF9AE}" pid="3" name="ArticulatePath">
    <vt:lpwstr>Introduction to Powers</vt:lpwstr>
  </property>
  <property fmtid="{D5CDD505-2E9C-101B-9397-08002B2CF9AE}" pid="4" name="ContentTypeId">
    <vt:lpwstr>0x01010024B164C3DF689C4086366DC293CA522A</vt:lpwstr>
  </property>
  <property fmtid="{D5CDD505-2E9C-101B-9397-08002B2CF9AE}" pid="5" name="LMS or course presentation">
    <vt:lpwstr>LMS</vt:lpwstr>
  </property>
</Properties>
</file>