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custDataLst>
    <p:tags r:id="rId26"/>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41"/>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50" y="186"/>
      </p:cViewPr>
      <p:guideLst>
        <p:guide orient="horz" pos="2160"/>
        <p:guide pos="384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404BEE1-9F45-46AC-BE84-2A53E56F1FD1}" type="datetimeFigureOut">
              <a:rPr lang="en-GB"/>
              <a:pPr>
                <a:defRPr/>
              </a:pPr>
              <a:t>09/01/2019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D20A0ECE-3D21-4043-A1C9-FB3822F35AF0}" type="slidenum">
              <a:rPr lang="en-GB" altLang="en-US"/>
              <a:pPr/>
              <a:t>‹#›</a:t>
            </a:fld>
            <a:endParaRPr lang="en-GB" altLang="en-US"/>
          </a:p>
        </p:txBody>
      </p:sp>
    </p:spTree>
    <p:extLst>
      <p:ext uri="{BB962C8B-B14F-4D97-AF65-F5344CB8AC3E}">
        <p14:creationId xmlns:p14="http://schemas.microsoft.com/office/powerpoint/2010/main" val="3107338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0051" y="260351"/>
            <a:ext cx="3359149"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27382" y="4149081"/>
            <a:ext cx="11425269" cy="936104"/>
          </a:xfrm>
        </p:spPr>
        <p:txBody>
          <a:bodyPr/>
          <a:lstStyle>
            <a:lvl1pPr>
              <a:defRPr b="0">
                <a:solidFill>
                  <a:schemeClr val="tx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527382" y="5157192"/>
            <a:ext cx="11425269"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1011718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946837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980728"/>
            <a:ext cx="5294379"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Content Placeholder 3"/>
          <p:cNvSpPr>
            <a:spLocks noGrp="1"/>
          </p:cNvSpPr>
          <p:nvPr>
            <p:ph sz="half" idx="2"/>
          </p:nvPr>
        </p:nvSpPr>
        <p:spPr>
          <a:xfrm>
            <a:off x="6096000" y="980728"/>
            <a:ext cx="5280587"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4"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1409593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980728"/>
            <a:ext cx="5294379"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6096001" y="980728"/>
            <a:ext cx="5183220"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Content Placeholder 2"/>
          <p:cNvSpPr>
            <a:spLocks noGrp="1"/>
          </p:cNvSpPr>
          <p:nvPr>
            <p:ph sz="half" idx="10"/>
          </p:nvPr>
        </p:nvSpPr>
        <p:spPr>
          <a:xfrm>
            <a:off x="609600" y="1772816"/>
            <a:ext cx="5294379"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1" name="Content Placeholder 3"/>
          <p:cNvSpPr>
            <a:spLocks noGrp="1"/>
          </p:cNvSpPr>
          <p:nvPr>
            <p:ph sz="half" idx="2"/>
          </p:nvPr>
        </p:nvSpPr>
        <p:spPr>
          <a:xfrm>
            <a:off x="6096000" y="1772816"/>
            <a:ext cx="5280587"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2469438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105385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442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4417" y="260351"/>
            <a:ext cx="10752667"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609601" y="908050"/>
            <a:ext cx="10767484"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90" r:id="rId1"/>
    <p:sldLayoutId id="2147483685" r:id="rId2"/>
    <p:sldLayoutId id="2147483686" r:id="rId3"/>
    <p:sldLayoutId id="2147483687" r:id="rId4"/>
    <p:sldLayoutId id="2147483688" r:id="rId5"/>
    <p:sldLayoutId id="2147483689" r:id="rId6"/>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4076701"/>
            <a:ext cx="10668000" cy="10804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5" name="Title 1"/>
          <p:cNvSpPr>
            <a:spLocks noGrp="1"/>
          </p:cNvSpPr>
          <p:nvPr>
            <p:ph type="ctrTitle"/>
          </p:nvPr>
        </p:nvSpPr>
        <p:spPr>
          <a:xfrm>
            <a:off x="1919289" y="4149725"/>
            <a:ext cx="8569325" cy="935038"/>
          </a:xfrm>
        </p:spPr>
        <p:txBody>
          <a:bodyPr/>
          <a:lstStyle/>
          <a:p>
            <a:pPr eaLnBrk="1" hangingPunct="1"/>
            <a:r>
              <a:rPr lang="en-GB" altLang="en-US" b="1" dirty="0" smtClean="0">
                <a:solidFill>
                  <a:srgbClr val="00AF41"/>
                </a:solidFill>
              </a:rPr>
              <a:t>HUMAN RIGHTS</a:t>
            </a:r>
          </a:p>
        </p:txBody>
      </p:sp>
      <p:grpSp>
        <p:nvGrpSpPr>
          <p:cNvPr id="3077" name="Group 5"/>
          <p:cNvGrpSpPr>
            <a:grpSpLocks/>
          </p:cNvGrpSpPr>
          <p:nvPr/>
        </p:nvGrpSpPr>
        <p:grpSpPr bwMode="auto">
          <a:xfrm>
            <a:off x="1631951" y="6308725"/>
            <a:ext cx="2898775" cy="490538"/>
            <a:chOff x="88985" y="6309320"/>
            <a:chExt cx="2898839" cy="489776"/>
          </a:xfrm>
        </p:grpSpPr>
        <p:pic>
          <p:nvPicPr>
            <p:cNvPr id="3078" name="Picture 6" descr="OCL_P07_F06_Ocean Logo E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6"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2"/>
          <p:cNvSpPr/>
          <p:nvPr/>
        </p:nvSpPr>
        <p:spPr>
          <a:xfrm>
            <a:off x="695400" y="2132856"/>
            <a:ext cx="10513168" cy="3631763"/>
          </a:xfrm>
          <a:prstGeom prst="rect">
            <a:avLst/>
          </a:prstGeom>
        </p:spPr>
        <p:txBody>
          <a:bodyPr wrap="square">
            <a:spAutoFit/>
          </a:bodyPr>
          <a:lstStyle/>
          <a:p>
            <a:pPr eaLnBrk="1" fontAlgn="auto" hangingPunct="1">
              <a:spcBef>
                <a:spcPts val="0"/>
              </a:spcBef>
              <a:spcAft>
                <a:spcPts val="0"/>
              </a:spcAft>
              <a:defRPr/>
            </a:pPr>
            <a:r>
              <a:rPr lang="en-GB" sz="1600" b="1" dirty="0">
                <a:latin typeface="Arial" panose="020B0604020202020204" pitchFamily="34" charset="0"/>
              </a:rPr>
              <a:t>Article 5 </a:t>
            </a:r>
            <a:endParaRPr lang="en-GB" sz="1600" dirty="0">
              <a:latin typeface="Arial" panose="020B0604020202020204" pitchFamily="34" charset="0"/>
            </a:endParaRPr>
          </a:p>
          <a:p>
            <a:pPr eaLnBrk="1" fontAlgn="auto" hangingPunct="1">
              <a:spcBef>
                <a:spcPts val="0"/>
              </a:spcBef>
              <a:spcAft>
                <a:spcPts val="0"/>
              </a:spcAft>
              <a:defRPr/>
            </a:pPr>
            <a:r>
              <a:rPr lang="en-GB" sz="1600" b="1" dirty="0">
                <a:solidFill>
                  <a:srgbClr val="0070C0"/>
                </a:solidFill>
                <a:latin typeface="Arial" panose="020B0604020202020204" pitchFamily="34" charset="0"/>
              </a:rPr>
              <a:t>RIGHT TO LIBERTY AND SECURITY (SUBJECT TO A UK DEROGATION RELATING TO THE SITUATION IN NORTHERN IRELAND) </a:t>
            </a:r>
          </a:p>
          <a:p>
            <a:pPr eaLnBrk="1" fontAlgn="auto" hangingPunct="1">
              <a:spcBef>
                <a:spcPts val="0"/>
              </a:spcBef>
              <a:spcAft>
                <a:spcPts val="0"/>
              </a:spcAft>
              <a:defRPr/>
            </a:pPr>
            <a:endParaRPr lang="en-GB" sz="1600" b="1" dirty="0">
              <a:solidFill>
                <a:srgbClr val="0070C0"/>
              </a:solidFill>
              <a:latin typeface="Arial" panose="020B0604020202020204" pitchFamily="34" charset="0"/>
            </a:endParaRPr>
          </a:p>
          <a:p>
            <a:pPr marL="342900" indent="-342900" eaLnBrk="1" fontAlgn="auto" hangingPunct="1">
              <a:spcBef>
                <a:spcPts val="0"/>
              </a:spcBef>
              <a:spcAft>
                <a:spcPts val="0"/>
              </a:spcAft>
              <a:buFontTx/>
              <a:buAutoNum type="arabicPeriod"/>
              <a:defRPr/>
            </a:pPr>
            <a:r>
              <a:rPr lang="en-GB" sz="1400" dirty="0">
                <a:latin typeface="Arial" panose="020B0604020202020204" pitchFamily="34" charset="0"/>
              </a:rPr>
              <a:t>Everyone has the right to liberty and security of person. No one shall be deprived of his liberty save in the following cases and in accordance with a procedure prescribed by law: </a:t>
            </a:r>
          </a:p>
          <a:p>
            <a:pPr marL="342900" indent="-342900" eaLnBrk="1" fontAlgn="auto" hangingPunct="1">
              <a:spcBef>
                <a:spcPts val="0"/>
              </a:spcBef>
              <a:spcAft>
                <a:spcPts val="0"/>
              </a:spcAft>
              <a:buFontTx/>
              <a:buAutoNum type="arabicPeriod"/>
              <a:defRPr/>
            </a:pPr>
            <a:endParaRPr lang="en-GB" sz="1400" dirty="0">
              <a:latin typeface="Arial" panose="020B0604020202020204" pitchFamily="34" charset="0"/>
            </a:endParaRPr>
          </a:p>
          <a:p>
            <a:pPr marL="720725" indent="-360363" eaLnBrk="1" fontAlgn="auto" hangingPunct="1">
              <a:spcBef>
                <a:spcPts val="0"/>
              </a:spcBef>
              <a:spcAft>
                <a:spcPts val="0"/>
              </a:spcAft>
              <a:buFontTx/>
              <a:buAutoNum type="alphaLcParenBoth"/>
              <a:defRPr/>
            </a:pPr>
            <a:r>
              <a:rPr lang="en-GB" sz="1400" dirty="0">
                <a:latin typeface="Arial" panose="020B0604020202020204" pitchFamily="34" charset="0"/>
              </a:rPr>
              <a:t>the lawful detention of a person after conviction by a competent court;</a:t>
            </a:r>
          </a:p>
          <a:p>
            <a:pPr marL="720725" indent="-360363" eaLnBrk="1" fontAlgn="auto" hangingPunct="1">
              <a:spcBef>
                <a:spcPts val="0"/>
              </a:spcBef>
              <a:spcAft>
                <a:spcPts val="0"/>
              </a:spcAft>
              <a:buFontTx/>
              <a:buAutoNum type="alphaLcParenBoth"/>
              <a:defRPr/>
            </a:pPr>
            <a:endParaRPr lang="en-GB" sz="1400" dirty="0">
              <a:latin typeface="Arial" panose="020B0604020202020204" pitchFamily="34" charset="0"/>
            </a:endParaRPr>
          </a:p>
          <a:p>
            <a:pPr marL="720725" indent="-360363" eaLnBrk="1" fontAlgn="auto" hangingPunct="1">
              <a:spcBef>
                <a:spcPts val="0"/>
              </a:spcBef>
              <a:spcAft>
                <a:spcPts val="0"/>
              </a:spcAft>
              <a:defRPr/>
            </a:pPr>
            <a:r>
              <a:rPr lang="en-GB" sz="1400" dirty="0">
                <a:latin typeface="Arial" panose="020B0604020202020204" pitchFamily="34" charset="0"/>
              </a:rPr>
              <a:t>(b) </a:t>
            </a:r>
            <a:r>
              <a:rPr lang="en-GB" sz="1400" dirty="0" smtClean="0">
                <a:latin typeface="Arial" panose="020B0604020202020204" pitchFamily="34" charset="0"/>
              </a:rPr>
              <a:t>  the </a:t>
            </a:r>
            <a:r>
              <a:rPr lang="en-GB" sz="1400" dirty="0">
                <a:latin typeface="Arial" panose="020B0604020202020204" pitchFamily="34" charset="0"/>
              </a:rPr>
              <a:t>lawful arrest or detention of a person for noncompliance with the lawful order of a court or in order to secure the fulfilment of any obligation prescribed by law; </a:t>
            </a:r>
          </a:p>
          <a:p>
            <a:pPr marL="720725" indent="-360363" eaLnBrk="1" fontAlgn="auto" hangingPunct="1">
              <a:spcBef>
                <a:spcPts val="0"/>
              </a:spcBef>
              <a:spcAft>
                <a:spcPts val="0"/>
              </a:spcAft>
              <a:defRPr/>
            </a:pPr>
            <a:endParaRPr lang="en-GB" sz="1400" dirty="0">
              <a:latin typeface="Arial" panose="020B0604020202020204" pitchFamily="34" charset="0"/>
            </a:endParaRPr>
          </a:p>
          <a:p>
            <a:pPr marL="720725" indent="-360363" eaLnBrk="1" fontAlgn="auto" hangingPunct="1">
              <a:spcBef>
                <a:spcPts val="0"/>
              </a:spcBef>
              <a:spcAft>
                <a:spcPts val="0"/>
              </a:spcAft>
              <a:defRPr/>
            </a:pPr>
            <a:r>
              <a:rPr lang="en-GB" sz="1400" dirty="0">
                <a:latin typeface="Arial" panose="020B0604020202020204" pitchFamily="34" charset="0"/>
              </a:rPr>
              <a:t>(c) </a:t>
            </a:r>
            <a:r>
              <a:rPr lang="en-GB" sz="1400" dirty="0" smtClean="0">
                <a:latin typeface="Arial" panose="020B0604020202020204" pitchFamily="34" charset="0"/>
              </a:rPr>
              <a:t>  the </a:t>
            </a:r>
            <a:r>
              <a:rPr lang="en-GB" sz="1400" dirty="0">
                <a:latin typeface="Arial" panose="020B0604020202020204" pitchFamily="34" charset="0"/>
              </a:rPr>
              <a:t>lawful arrest or detention of a person effected for the purpose of bringing him before the competent legal authority on reasonable suspicion of having committed an offence or when it is reasonably considered necessary to prevent his committing an offence or fleeing after having done so; </a:t>
            </a:r>
          </a:p>
          <a:p>
            <a:pPr eaLnBrk="1" fontAlgn="auto" hangingPunct="1">
              <a:spcBef>
                <a:spcPts val="0"/>
              </a:spcBef>
              <a:spcAft>
                <a:spcPts val="0"/>
              </a:spcAft>
              <a:defRPr/>
            </a:pPr>
            <a:endParaRPr lang="en-GB" sz="1200" dirty="0">
              <a:latin typeface="Arial" panose="020B0604020202020204" pitchFamily="34" charset="0"/>
            </a:endParaRPr>
          </a:p>
        </p:txBody>
      </p:sp>
    </p:spTree>
    <p:custDataLst>
      <p:tags r:id="rId1"/>
    </p:custDataLst>
    <p:extLst>
      <p:ext uri="{BB962C8B-B14F-4D97-AF65-F5344CB8AC3E}">
        <p14:creationId xmlns:p14="http://schemas.microsoft.com/office/powerpoint/2010/main" val="3290570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Content Placeholder 2"/>
          <p:cNvSpPr txBox="1">
            <a:spLocks/>
          </p:cNvSpPr>
          <p:nvPr/>
        </p:nvSpPr>
        <p:spPr>
          <a:xfrm>
            <a:off x="695400" y="2492896"/>
            <a:ext cx="10513168" cy="3395663"/>
          </a:xfrm>
          <a:prstGeom prst="rect">
            <a:avLst/>
          </a:prstGeom>
        </p:spPr>
        <p:txBody>
          <a:bodyPr/>
          <a:lst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0"/>
              </a:spcBef>
              <a:buFont typeface="Arial" panose="020B0604020202020204" pitchFamily="34" charset="0"/>
              <a:buNone/>
            </a:pPr>
            <a:r>
              <a:rPr lang="en-GB" altLang="en-US" sz="1600" b="1" dirty="0" smtClean="0"/>
              <a:t>Article 5 </a:t>
            </a:r>
            <a:endParaRPr lang="en-GB" altLang="en-US" sz="1600" dirty="0" smtClean="0"/>
          </a:p>
          <a:p>
            <a:pPr marL="0" indent="0">
              <a:spcBef>
                <a:spcPct val="0"/>
              </a:spcBef>
              <a:buFont typeface="Arial" panose="020B0604020202020204" pitchFamily="34" charset="0"/>
              <a:buNone/>
            </a:pPr>
            <a:r>
              <a:rPr lang="en-GB" altLang="en-US" sz="1600" b="1" dirty="0" smtClean="0">
                <a:solidFill>
                  <a:srgbClr val="0070C0"/>
                </a:solidFill>
              </a:rPr>
              <a:t>RIGHT TO LIBERTY AND SECURITY (SUBJECT TO A UK DEROGATION RELATING TO THE SITUATION IN NORTHERN IRELAND) (</a:t>
            </a:r>
            <a:r>
              <a:rPr lang="en-GB" altLang="en-US" sz="1600" b="1" dirty="0" err="1" smtClean="0">
                <a:solidFill>
                  <a:srgbClr val="0070C0"/>
                </a:solidFill>
              </a:rPr>
              <a:t>cont</a:t>
            </a:r>
            <a:r>
              <a:rPr lang="en-GB" altLang="en-US" sz="1600" b="1" dirty="0" smtClean="0">
                <a:solidFill>
                  <a:srgbClr val="0070C0"/>
                </a:solidFill>
              </a:rPr>
              <a:t>)</a:t>
            </a:r>
            <a:endParaRPr lang="en-GB" altLang="en-US" sz="1200" b="1" dirty="0" smtClean="0">
              <a:solidFill>
                <a:srgbClr val="0070C0"/>
              </a:solidFill>
            </a:endParaRPr>
          </a:p>
          <a:p>
            <a:pPr marL="0" indent="0">
              <a:spcBef>
                <a:spcPct val="0"/>
              </a:spcBef>
              <a:buFont typeface="Arial" panose="020B0604020202020204" pitchFamily="34" charset="0"/>
              <a:buNone/>
            </a:pPr>
            <a:endParaRPr lang="en-GB" altLang="en-US" sz="1200" b="1" dirty="0" smtClean="0">
              <a:solidFill>
                <a:srgbClr val="0070C0"/>
              </a:solidFill>
            </a:endParaRPr>
          </a:p>
          <a:p>
            <a:pPr marL="0" indent="0">
              <a:spcBef>
                <a:spcPct val="0"/>
              </a:spcBef>
              <a:buFont typeface="Arial" panose="020B0604020202020204" pitchFamily="34" charset="0"/>
              <a:buNone/>
            </a:pPr>
            <a:r>
              <a:rPr lang="en-GB" altLang="en-US" sz="1200" b="1" dirty="0" smtClean="0">
                <a:solidFill>
                  <a:srgbClr val="0070C0"/>
                </a:solidFill>
              </a:rPr>
              <a:t> </a:t>
            </a:r>
            <a:endParaRPr lang="en-GB" altLang="en-US" sz="1400" b="1" dirty="0" smtClean="0">
              <a:solidFill>
                <a:srgbClr val="0070C0"/>
              </a:solidFill>
            </a:endParaRPr>
          </a:p>
          <a:p>
            <a:pPr marL="720725" indent="-360363">
              <a:spcBef>
                <a:spcPct val="0"/>
              </a:spcBef>
              <a:buFont typeface="Arial" panose="020B0604020202020204" pitchFamily="34" charset="0"/>
              <a:buNone/>
            </a:pPr>
            <a:r>
              <a:rPr lang="en-GB" altLang="en-US" sz="1400" dirty="0" smtClean="0"/>
              <a:t>(d) </a:t>
            </a:r>
            <a:r>
              <a:rPr lang="en-GB" altLang="en-US" sz="1400" dirty="0" smtClean="0"/>
              <a:t>  the </a:t>
            </a:r>
            <a:r>
              <a:rPr lang="en-GB" altLang="en-US" sz="1400" dirty="0" smtClean="0"/>
              <a:t>detention of a minor by lawful order for the purpose of educational supervision or his lawful detention for the purpose of bringing him before the competent legal authority;</a:t>
            </a:r>
          </a:p>
          <a:p>
            <a:pPr marL="720725" indent="-360363">
              <a:spcBef>
                <a:spcPct val="0"/>
              </a:spcBef>
              <a:buFont typeface="Arial" panose="020B0604020202020204" pitchFamily="34" charset="0"/>
              <a:buNone/>
            </a:pPr>
            <a:r>
              <a:rPr lang="en-GB" altLang="en-US" sz="1400" dirty="0" smtClean="0"/>
              <a:t> </a:t>
            </a:r>
          </a:p>
          <a:p>
            <a:pPr marL="720725" indent="-360363">
              <a:spcBef>
                <a:spcPct val="0"/>
              </a:spcBef>
              <a:buFont typeface="Arial" panose="020B0604020202020204" pitchFamily="34" charset="0"/>
              <a:buNone/>
            </a:pPr>
            <a:r>
              <a:rPr lang="en-GB" altLang="en-US" sz="1400" dirty="0" smtClean="0"/>
              <a:t>(e) </a:t>
            </a:r>
            <a:r>
              <a:rPr lang="en-GB" altLang="en-US" sz="1400" dirty="0" smtClean="0"/>
              <a:t>  the </a:t>
            </a:r>
            <a:r>
              <a:rPr lang="en-GB" altLang="en-US" sz="1400" dirty="0" smtClean="0"/>
              <a:t>lawful detention of persons for the prevention of the spreading of infectious diseases, of persons of unsound mind, alcoholics or drug addicts or vagrants; </a:t>
            </a:r>
          </a:p>
          <a:p>
            <a:pPr marL="720725" indent="-360363">
              <a:spcBef>
                <a:spcPct val="0"/>
              </a:spcBef>
              <a:buFont typeface="Arial" panose="020B0604020202020204" pitchFamily="34" charset="0"/>
              <a:buNone/>
            </a:pPr>
            <a:endParaRPr lang="en-GB" altLang="en-US" sz="1400" dirty="0" smtClean="0"/>
          </a:p>
          <a:p>
            <a:pPr marL="720725" indent="-360363">
              <a:spcBef>
                <a:spcPct val="0"/>
              </a:spcBef>
              <a:buFont typeface="Arial" panose="020B0604020202020204" pitchFamily="34" charset="0"/>
              <a:buNone/>
            </a:pPr>
            <a:r>
              <a:rPr lang="en-GB" altLang="en-US" sz="1400" dirty="0" smtClean="0"/>
              <a:t>(f) </a:t>
            </a:r>
            <a:r>
              <a:rPr lang="en-GB" altLang="en-US" sz="1400" dirty="0" smtClean="0"/>
              <a:t>   the </a:t>
            </a:r>
            <a:r>
              <a:rPr lang="en-GB" altLang="en-US" sz="1400" dirty="0" smtClean="0"/>
              <a:t>lawful arrest or detention of a person to prevent his effecting an unauthorised entry into the country or of a person against whom action is being taken with a view to deportation or extradition. </a:t>
            </a:r>
          </a:p>
        </p:txBody>
      </p:sp>
    </p:spTree>
    <p:custDataLst>
      <p:tags r:id="rId1"/>
    </p:custDataLst>
    <p:extLst>
      <p:ext uri="{BB962C8B-B14F-4D97-AF65-F5344CB8AC3E}">
        <p14:creationId xmlns:p14="http://schemas.microsoft.com/office/powerpoint/2010/main" val="3220347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4"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695400" y="1844824"/>
            <a:ext cx="10441160"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5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RIGHT TO LIBERTY AND SECURITY (SUBJECT TO A UK DEROGATION RELATING TO THE SITUATION IN NORTHERN IRELAND) (</a:t>
            </a:r>
            <a:r>
              <a:rPr lang="en-GB" altLang="en-US" sz="1600" b="1" dirty="0" err="1">
                <a:solidFill>
                  <a:srgbClr val="0070C0"/>
                </a:solidFill>
                <a:latin typeface="Arial" panose="020B0604020202020204" pitchFamily="34" charset="0"/>
              </a:rPr>
              <a:t>cont</a:t>
            </a:r>
            <a:r>
              <a:rPr lang="en-GB" altLang="en-US" sz="1600" b="1" dirty="0">
                <a:solidFill>
                  <a:srgbClr val="0070C0"/>
                </a:solidFill>
                <a:latin typeface="Arial" panose="020B0604020202020204" pitchFamily="34" charset="0"/>
              </a:rPr>
              <a:t>)</a:t>
            </a:r>
            <a:endParaRPr lang="en-GB" altLang="en-US" sz="1600" dirty="0">
              <a:latin typeface="Arial" panose="020B0604020202020204" pitchFamily="34" charset="0"/>
            </a:endParaRP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2. Everyone who is arrested shall be informed promptly, in a language which he understands, of the reasons for his arrest and of any charge against him.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Everyone arrested or detained in accordance with the provisions of paragraph 1(c) of this Article shall be brought promptly before a judge or other officer authorised by law to exercise judicial power and shall be entitled to trial within a reasonable time or to release pending trial. Release may be conditioned by guarantees to appear for trial.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Everyone who is deprived of his liberty by arrest or detention shall be entitled to take proceedings by which the lawfulness of his detention shall be decided speedily by a court and his release ordered if the detention is not lawful.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Everyone who has been the victim of arrest or detention in contravention of the provisions of this Article shall have an enforceable right to compensation. </a:t>
            </a:r>
          </a:p>
        </p:txBody>
      </p:sp>
    </p:spTree>
    <p:custDataLst>
      <p:tags r:id="rId1"/>
    </p:custDataLst>
    <p:extLst>
      <p:ext uri="{BB962C8B-B14F-4D97-AF65-F5344CB8AC3E}">
        <p14:creationId xmlns:p14="http://schemas.microsoft.com/office/powerpoint/2010/main" val="947256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3"/>
          <p:cNvSpPr>
            <a:spLocks noChangeArrowheads="1"/>
          </p:cNvSpPr>
          <p:nvPr/>
        </p:nvSpPr>
        <p:spPr bwMode="auto">
          <a:xfrm>
            <a:off x="695400" y="2564904"/>
            <a:ext cx="10513168" cy="236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6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RIGHT TO A FAIR TRIAL </a:t>
            </a:r>
          </a:p>
          <a:p>
            <a:pPr eaLnBrk="1" hangingPunct="1">
              <a:spcBef>
                <a:spcPct val="0"/>
              </a:spcBef>
              <a:buFontTx/>
              <a:buNone/>
            </a:pPr>
            <a:endParaRPr lang="en-GB" altLang="en-US" sz="1800" dirty="0"/>
          </a:p>
          <a:p>
            <a:pPr eaLnBrk="1" hangingPunct="1">
              <a:spcBef>
                <a:spcPct val="0"/>
              </a:spcBef>
              <a:buFontTx/>
              <a:buNone/>
            </a:pPr>
            <a:r>
              <a:rPr lang="en-GB" altLang="en-US" sz="1400" dirty="0">
                <a:latin typeface="Arial" panose="020B0604020202020204" pitchFamily="34" charset="0"/>
              </a:rPr>
              <a:t>In the determination of his civil rights and obligations or of any criminal charge against him, everyone is entitled to a fair and public hearing within a reasonable time by an independent and impartial tribunal established by law.</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Judgement shall be pronounced publicly but the press and public may be excluded from all or part of the trial in the interest of morals, public order or national security in a democratic society, where the interest of juveniles or the protection of the private life of the parties so require, or to the extent strictly necessary in the opinion of the court in special circumstances where publicity would prejudice the interests of justice. </a:t>
            </a:r>
          </a:p>
        </p:txBody>
      </p:sp>
    </p:spTree>
    <p:custDataLst>
      <p:tags r:id="rId1"/>
    </p:custDataLst>
    <p:extLst>
      <p:ext uri="{BB962C8B-B14F-4D97-AF65-F5344CB8AC3E}">
        <p14:creationId xmlns:p14="http://schemas.microsoft.com/office/powerpoint/2010/main" val="1510163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4"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TextBox 2"/>
          <p:cNvSpPr txBox="1"/>
          <p:nvPr/>
        </p:nvSpPr>
        <p:spPr>
          <a:xfrm>
            <a:off x="695400" y="1916832"/>
            <a:ext cx="10441159" cy="4216539"/>
          </a:xfrm>
          <a:prstGeom prst="rect">
            <a:avLst/>
          </a:prstGeom>
          <a:noFill/>
        </p:spPr>
        <p:txBody>
          <a:bodyPr wrap="square">
            <a:spAutoFit/>
          </a:bodyPr>
          <a:lstStyle/>
          <a:p>
            <a:pPr eaLnBrk="1" hangingPunct="1">
              <a:defRPr/>
            </a:pPr>
            <a:r>
              <a:rPr lang="en-GB" altLang="en-US" sz="1600" b="1" dirty="0">
                <a:latin typeface="Arial" charset="0"/>
                <a:cs typeface="Arial" charset="0"/>
              </a:rPr>
              <a:t>Article 6 </a:t>
            </a:r>
            <a:endParaRPr lang="en-GB" altLang="en-US" sz="1600" dirty="0">
              <a:latin typeface="Arial" charset="0"/>
              <a:cs typeface="Arial" charset="0"/>
            </a:endParaRPr>
          </a:p>
          <a:p>
            <a:pPr eaLnBrk="1" hangingPunct="1">
              <a:defRPr/>
            </a:pPr>
            <a:r>
              <a:rPr lang="en-GB" altLang="en-US" sz="1600" b="1" dirty="0">
                <a:solidFill>
                  <a:srgbClr val="0070C0"/>
                </a:solidFill>
                <a:latin typeface="Arial" charset="0"/>
                <a:cs typeface="Arial" charset="0"/>
              </a:rPr>
              <a:t>RIGHT TO A FAIR TRIAL (</a:t>
            </a:r>
            <a:r>
              <a:rPr lang="en-GB" altLang="en-US" sz="1600" b="1" dirty="0" err="1">
                <a:solidFill>
                  <a:srgbClr val="0070C0"/>
                </a:solidFill>
                <a:latin typeface="Arial" charset="0"/>
                <a:cs typeface="Arial" charset="0"/>
              </a:rPr>
              <a:t>cont</a:t>
            </a:r>
            <a:r>
              <a:rPr lang="en-GB" altLang="en-US" sz="1600" b="1" dirty="0">
                <a:solidFill>
                  <a:srgbClr val="0070C0"/>
                </a:solidFill>
                <a:latin typeface="Arial" charset="0"/>
                <a:cs typeface="Arial" charset="0"/>
              </a:rPr>
              <a:t>)</a:t>
            </a:r>
          </a:p>
          <a:p>
            <a:pPr eaLnBrk="1" hangingPunct="1">
              <a:defRPr/>
            </a:pPr>
            <a:r>
              <a:rPr lang="en-GB" altLang="en-US" sz="1200" b="1" dirty="0">
                <a:solidFill>
                  <a:srgbClr val="0070C0"/>
                </a:solidFill>
                <a:latin typeface="Arial" charset="0"/>
                <a:cs typeface="Arial" charset="0"/>
              </a:rPr>
              <a:t> </a:t>
            </a:r>
          </a:p>
          <a:p>
            <a:pPr eaLnBrk="1" hangingPunct="1">
              <a:defRPr/>
            </a:pPr>
            <a:r>
              <a:rPr lang="en-GB" altLang="en-US" sz="1400" dirty="0">
                <a:latin typeface="Arial" charset="0"/>
                <a:cs typeface="Arial" charset="0"/>
              </a:rPr>
              <a:t>Everyone charged with a criminal offence shall be presumed innocent until proved guilty according to law.</a:t>
            </a:r>
          </a:p>
          <a:p>
            <a:pPr eaLnBrk="1" hangingPunct="1">
              <a:defRPr/>
            </a:pPr>
            <a:endParaRPr lang="en-GB" altLang="en-US" sz="1400" dirty="0">
              <a:latin typeface="Arial" charset="0"/>
              <a:cs typeface="Arial" charset="0"/>
            </a:endParaRPr>
          </a:p>
          <a:p>
            <a:pPr eaLnBrk="1" hangingPunct="1">
              <a:defRPr/>
            </a:pPr>
            <a:r>
              <a:rPr lang="en-GB" altLang="en-US" sz="1400" dirty="0">
                <a:latin typeface="Arial" charset="0"/>
                <a:cs typeface="Arial" charset="0"/>
              </a:rPr>
              <a:t>Everyone charged with a criminal offence has the following minimum rights: </a:t>
            </a:r>
          </a:p>
          <a:p>
            <a:pPr eaLnBrk="1" hangingPunct="1">
              <a:defRPr/>
            </a:pPr>
            <a:endParaRPr lang="en-GB" altLang="en-US" sz="1400" dirty="0">
              <a:latin typeface="Arial" charset="0"/>
              <a:cs typeface="Arial" charset="0"/>
            </a:endParaRPr>
          </a:p>
          <a:p>
            <a:pPr marL="720725" indent="-360363" eaLnBrk="1" hangingPunct="1">
              <a:buFontTx/>
              <a:buAutoNum type="alphaLcParenBoth"/>
              <a:defRPr/>
            </a:pPr>
            <a:r>
              <a:rPr lang="en-GB" altLang="en-US" sz="1400" dirty="0">
                <a:latin typeface="Arial" charset="0"/>
                <a:cs typeface="Arial" charset="0"/>
              </a:rPr>
              <a:t>to be informed promptly, in a language which he understands and in detail, of the nature and cause of the accusation against him; </a:t>
            </a:r>
          </a:p>
          <a:p>
            <a:pPr marL="720725" indent="-360363" eaLnBrk="1" hangingPunct="1">
              <a:buFontTx/>
              <a:buAutoNum type="alphaLcParenBoth"/>
              <a:defRPr/>
            </a:pPr>
            <a:endParaRPr lang="en-GB" altLang="en-US" sz="1400" dirty="0">
              <a:latin typeface="Arial" charset="0"/>
              <a:cs typeface="Arial" charset="0"/>
            </a:endParaRPr>
          </a:p>
          <a:p>
            <a:pPr marL="720725" indent="-360363" eaLnBrk="1" hangingPunct="1">
              <a:defRPr/>
            </a:pPr>
            <a:r>
              <a:rPr lang="en-GB" altLang="en-US" sz="1400" dirty="0">
                <a:latin typeface="Arial" charset="0"/>
                <a:cs typeface="Arial" charset="0"/>
              </a:rPr>
              <a:t>(b) </a:t>
            </a:r>
            <a:r>
              <a:rPr lang="en-GB" altLang="en-US" sz="1400" dirty="0" smtClean="0">
                <a:latin typeface="Arial" charset="0"/>
                <a:cs typeface="Arial" charset="0"/>
              </a:rPr>
              <a:t>  to </a:t>
            </a:r>
            <a:r>
              <a:rPr lang="en-GB" altLang="en-US" sz="1400" dirty="0">
                <a:latin typeface="Arial" charset="0"/>
                <a:cs typeface="Arial" charset="0"/>
              </a:rPr>
              <a:t>have adequate time and facilities for the preparation of his defence; </a:t>
            </a:r>
          </a:p>
          <a:p>
            <a:pPr marL="720725" indent="-360363" eaLnBrk="1" hangingPunct="1">
              <a:defRPr/>
            </a:pPr>
            <a:endParaRPr lang="en-GB" altLang="en-US" sz="1400" dirty="0">
              <a:latin typeface="Arial" charset="0"/>
              <a:cs typeface="Arial" charset="0"/>
            </a:endParaRPr>
          </a:p>
          <a:p>
            <a:pPr marL="720725" indent="-360363" eaLnBrk="1" hangingPunct="1">
              <a:defRPr/>
            </a:pPr>
            <a:r>
              <a:rPr lang="en-GB" altLang="en-US" sz="1400" dirty="0">
                <a:latin typeface="Arial" charset="0"/>
                <a:cs typeface="Arial" charset="0"/>
              </a:rPr>
              <a:t>(c</a:t>
            </a:r>
            <a:r>
              <a:rPr lang="en-GB" altLang="en-US" sz="1400" dirty="0" smtClean="0">
                <a:latin typeface="Arial" charset="0"/>
                <a:cs typeface="Arial" charset="0"/>
              </a:rPr>
              <a:t>)   </a:t>
            </a:r>
            <a:r>
              <a:rPr lang="en-GB" altLang="en-US" sz="1400" dirty="0">
                <a:latin typeface="Arial" charset="0"/>
                <a:cs typeface="Arial" charset="0"/>
              </a:rPr>
              <a:t>to defend himself in person or through legal assistance of his own choosing or, if he has not sufficient means to pay for legal assistance, to be given it free when the interests of justice so require; </a:t>
            </a:r>
          </a:p>
          <a:p>
            <a:pPr marL="720725" indent="-360363" eaLnBrk="1" hangingPunct="1">
              <a:defRPr/>
            </a:pPr>
            <a:endParaRPr lang="en-GB" altLang="en-US" sz="1400" dirty="0">
              <a:latin typeface="Arial" charset="0"/>
              <a:cs typeface="Arial" charset="0"/>
            </a:endParaRPr>
          </a:p>
          <a:p>
            <a:pPr marL="720725" indent="-360363" eaLnBrk="1" hangingPunct="1">
              <a:defRPr/>
            </a:pPr>
            <a:r>
              <a:rPr lang="en-GB" altLang="en-US" sz="1400" dirty="0">
                <a:latin typeface="Arial" charset="0"/>
                <a:cs typeface="Arial" charset="0"/>
              </a:rPr>
              <a:t>(d</a:t>
            </a:r>
            <a:r>
              <a:rPr lang="en-GB" altLang="en-US" sz="1400" dirty="0" smtClean="0">
                <a:latin typeface="Arial" charset="0"/>
                <a:cs typeface="Arial" charset="0"/>
              </a:rPr>
              <a:t>)   </a:t>
            </a:r>
            <a:r>
              <a:rPr lang="en-GB" altLang="en-US" sz="1400" dirty="0">
                <a:latin typeface="Arial" charset="0"/>
                <a:cs typeface="Arial" charset="0"/>
              </a:rPr>
              <a:t>to examine or have examined witnesses against him and to obtain the attendance and examination of witnesses on his behalf under the same conditions as witnesses against him; </a:t>
            </a:r>
          </a:p>
          <a:p>
            <a:pPr marL="720725" indent="-360363" eaLnBrk="1" hangingPunct="1">
              <a:defRPr/>
            </a:pPr>
            <a:endParaRPr lang="en-GB" altLang="en-US" sz="1400" dirty="0">
              <a:latin typeface="Arial" charset="0"/>
              <a:cs typeface="Arial" charset="0"/>
            </a:endParaRPr>
          </a:p>
          <a:p>
            <a:pPr marL="720725" indent="-360363" eaLnBrk="1" hangingPunct="1">
              <a:defRPr/>
            </a:pPr>
            <a:r>
              <a:rPr lang="en-GB" altLang="en-US" sz="1400" dirty="0">
                <a:latin typeface="Arial" charset="0"/>
                <a:cs typeface="Arial" charset="0"/>
              </a:rPr>
              <a:t>(e) </a:t>
            </a:r>
            <a:r>
              <a:rPr lang="en-GB" altLang="en-US" sz="1400" dirty="0" smtClean="0">
                <a:latin typeface="Arial" charset="0"/>
                <a:cs typeface="Arial" charset="0"/>
              </a:rPr>
              <a:t>  to </a:t>
            </a:r>
            <a:r>
              <a:rPr lang="en-GB" altLang="en-US" sz="1400" dirty="0">
                <a:latin typeface="Arial" charset="0"/>
                <a:cs typeface="Arial" charset="0"/>
              </a:rPr>
              <a:t>have the free assistance of an interpreter if he cannot understand or speak the language used in court. </a:t>
            </a:r>
            <a:endParaRPr lang="en-GB" sz="1400" dirty="0">
              <a:cs typeface="Arial" charset="0"/>
            </a:endParaRPr>
          </a:p>
        </p:txBody>
      </p:sp>
    </p:spTree>
    <p:custDataLst>
      <p:tags r:id="rId1"/>
    </p:custDataLst>
    <p:extLst>
      <p:ext uri="{BB962C8B-B14F-4D97-AF65-F5344CB8AC3E}">
        <p14:creationId xmlns:p14="http://schemas.microsoft.com/office/powerpoint/2010/main" val="1449378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4"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767408" y="2492896"/>
            <a:ext cx="10369151"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7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NO PUNISHMENT WITHOUT LAW </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No one shall be held guilty of any criminal offence on account of any act or omission which did not constitute a criminal offence under national or international law at the time when it was committed. Nor shall a heavier penalty be imposed than the one that was applicable at the time the criminal offence was committed.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This Article shall not prejudice the trial and punishment of any person for any act or omission which, at the time when it was committed, was criminal according to the general principles of law recognised by civilised nations. </a:t>
            </a:r>
          </a:p>
        </p:txBody>
      </p:sp>
    </p:spTree>
    <p:custDataLst>
      <p:tags r:id="rId1"/>
    </p:custDataLst>
    <p:extLst>
      <p:ext uri="{BB962C8B-B14F-4D97-AF65-F5344CB8AC3E}">
        <p14:creationId xmlns:p14="http://schemas.microsoft.com/office/powerpoint/2010/main" val="2342065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6"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701964" y="2564904"/>
            <a:ext cx="1043459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8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RIGHT TO RESPECT FOR PRIVATE AND FAMILY LIFE</a:t>
            </a:r>
            <a:r>
              <a:rPr lang="en-GB" altLang="en-US" sz="1600" dirty="0">
                <a:latin typeface="Arial" panose="020B0604020202020204" pitchFamily="34" charset="0"/>
              </a:rPr>
              <a:t> </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Everyone has the right to respect for his private and family life, his home and his correspondence.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There shall be no interference by a public authority with the exercise of this right except such as is in accordance with the law and is necessary in a democratic society in the interests of national security, public safety or the economic wellbeing of the country, for the prevention of disorder or crime, for the protection of health or morals, or for the protection of the rights and freedoms of others. </a:t>
            </a:r>
          </a:p>
        </p:txBody>
      </p:sp>
    </p:spTree>
    <p:custDataLst>
      <p:tags r:id="rId1"/>
    </p:custDataLst>
    <p:extLst>
      <p:ext uri="{BB962C8B-B14F-4D97-AF65-F5344CB8AC3E}">
        <p14:creationId xmlns:p14="http://schemas.microsoft.com/office/powerpoint/2010/main" val="4114608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695400" y="2492896"/>
            <a:ext cx="10441160" cy="237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9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FREEDOM OF THOUGHT, CONSCIENCE AND RELIGION </a:t>
            </a:r>
          </a:p>
          <a:p>
            <a:pPr eaLnBrk="1" hangingPunct="1">
              <a:spcBef>
                <a:spcPct val="0"/>
              </a:spcBef>
              <a:buFontTx/>
              <a:buNone/>
            </a:pPr>
            <a:endParaRPr lang="en-GB" altLang="en-US" sz="1800" dirty="0"/>
          </a:p>
          <a:p>
            <a:pPr eaLnBrk="1" hangingPunct="1">
              <a:spcBef>
                <a:spcPct val="0"/>
              </a:spcBef>
              <a:buFontTx/>
              <a:buNone/>
            </a:pPr>
            <a:r>
              <a:rPr lang="en-GB" altLang="en-US" sz="1400" dirty="0">
                <a:latin typeface="Arial" panose="020B0604020202020204" pitchFamily="34" charset="0"/>
              </a:rPr>
              <a:t>Everyone has the right to freedom of thought, conscience and religion; this right includes freedom to change his religion or belief and freedom, either alone or in community with others and in public or private, to manifest his religion or belief, in worship, teaching, practice and observance.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Freedom to manifest one‘s religion or beliefs shall be subject only to such limitations as are prescribed by law and are necessary in a democratic society in the interests of public safety, for the protection of public order, health or morals, or for the protection of the rights and freedoms of others. </a:t>
            </a:r>
          </a:p>
        </p:txBody>
      </p:sp>
    </p:spTree>
    <p:custDataLst>
      <p:tags r:id="rId1"/>
    </p:custDataLst>
    <p:extLst>
      <p:ext uri="{BB962C8B-B14F-4D97-AF65-F5344CB8AC3E}">
        <p14:creationId xmlns:p14="http://schemas.microsoft.com/office/powerpoint/2010/main" val="579173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665018" y="2204864"/>
            <a:ext cx="10471542" cy="3016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10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FREEDOM OF EXPRESSION </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Everyone has the right to freedom of expression. This right shall include freedom to hold opinions and to receive and impart information and ideas without interference by public authority and regardless of frontiers.</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This Article shall not prevent states from requiring the licensing of broadcasting, television or cinema enterprises.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The exercise of these freedoms, since it carries with it duties and responsibilities, may be subject to such formalities, conditions, restrictions or penalties as are prescribed by law and are necessary in a democratic society, in the interests of national security, territorial integrity or public safety, for the prevention of disorder or crime, for the protection of health or morals, for the protection of the reputation or rights of others, for preventing the disclosure of information received in confidence, or for maintaining the authority and impartiality of the judiciary. </a:t>
            </a:r>
          </a:p>
        </p:txBody>
      </p:sp>
    </p:spTree>
    <p:custDataLst>
      <p:tags r:id="rId1"/>
    </p:custDataLst>
    <p:extLst>
      <p:ext uri="{BB962C8B-B14F-4D97-AF65-F5344CB8AC3E}">
        <p14:creationId xmlns:p14="http://schemas.microsoft.com/office/powerpoint/2010/main" val="477110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4"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695400" y="2276872"/>
            <a:ext cx="10441160" cy="2831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11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FREEDOM OF ASSEMBLY AND ASSOCIATION</a:t>
            </a:r>
            <a:r>
              <a:rPr lang="en-GB" altLang="en-US" sz="1800" b="1" dirty="0">
                <a:solidFill>
                  <a:srgbClr val="0070C0"/>
                </a:solidFill>
                <a:latin typeface="Arial" panose="020B0604020202020204" pitchFamily="34" charset="0"/>
              </a:rPr>
              <a:t> </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Everyone has the right to freedom of peaceful assembly and to freedom of association with others, including the right to form and to join trade unions for the protection of his interests.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No restrictions shall be placed on the exercise of these rights other than such as are prescribed by law and are necessary in a democratic society in the interests of national security or public safety, for the prevention of disorder or crime, for the protection of health or morals or for the protection of the rights and freedoms of others. </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This Article shall not prevent the imposition of lawful restrictions on the exercise of these rights by members of the armed forces, of the police or of the administration of the state. </a:t>
            </a:r>
          </a:p>
        </p:txBody>
      </p:sp>
    </p:spTree>
    <p:custDataLst>
      <p:tags r:id="rId1"/>
    </p:custDataLst>
    <p:extLst>
      <p:ext uri="{BB962C8B-B14F-4D97-AF65-F5344CB8AC3E}">
        <p14:creationId xmlns:p14="http://schemas.microsoft.com/office/powerpoint/2010/main" val="646103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59496" y="764704"/>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7" name="Rectangle 6"/>
          <p:cNvSpPr/>
          <p:nvPr/>
        </p:nvSpPr>
        <p:spPr>
          <a:xfrm>
            <a:off x="695400" y="2276872"/>
            <a:ext cx="10441160" cy="33845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Within this module we will be looking at the </a:t>
            </a:r>
            <a:r>
              <a:rPr lang="en-GB" sz="1600" b="1" dirty="0">
                <a:solidFill>
                  <a:schemeClr val="tx1"/>
                </a:solidFill>
                <a:latin typeface="Arial" panose="020B0604020202020204" pitchFamily="34" charset="0"/>
                <a:cs typeface="Arial" panose="020B0604020202020204" pitchFamily="34" charset="0"/>
              </a:rPr>
              <a:t>Human Rights Act 1998 </a:t>
            </a:r>
            <a:r>
              <a:rPr lang="en-GB" sz="1600" dirty="0">
                <a:solidFill>
                  <a:schemeClr val="tx1"/>
                </a:solidFill>
                <a:latin typeface="Arial" panose="020B0604020202020204" pitchFamily="34" charset="0"/>
                <a:cs typeface="Arial" panose="020B0604020202020204" pitchFamily="34" charset="0"/>
              </a:rPr>
              <a:t>and see how your action might impact on a persons human rights and when you are allowed to interfere with them.</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To assist you in understanding the module there are resource materials which will need to be read in conjunction with the module.</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pause this module at any time and consult the resource material.</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If needed you can go back to any particular part of the module and re-read to ensure you fully understand the content.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undertake the module as many times as you like.</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695400" y="2348880"/>
            <a:ext cx="10441160"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12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RIGHT TO MARRY </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Men and women of marriageable age have the right to marry and to found a family, according to the national laws governing the exercise of this right. </a:t>
            </a: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endParaRPr lang="en-GB" altLang="en-US" sz="1600" dirty="0">
              <a:latin typeface="Arial" panose="020B0604020202020204" pitchFamily="34" charset="0"/>
            </a:endParaRPr>
          </a:p>
          <a:p>
            <a:pPr eaLnBrk="1" hangingPunct="1">
              <a:spcBef>
                <a:spcPct val="0"/>
              </a:spcBef>
              <a:buFontTx/>
              <a:buNone/>
            </a:pPr>
            <a:r>
              <a:rPr lang="en-GB" altLang="en-US" sz="1600" b="1" dirty="0">
                <a:latin typeface="Arial" panose="020B0604020202020204" pitchFamily="34" charset="0"/>
              </a:rPr>
              <a:t>Article 14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PROHIBITION OF DISCRIMINATION </a:t>
            </a:r>
          </a:p>
          <a:p>
            <a:pPr eaLnBrk="1" hangingPunct="1">
              <a:spcBef>
                <a:spcPct val="0"/>
              </a:spcBef>
              <a:buFontTx/>
              <a:buNone/>
            </a:pPr>
            <a:endParaRPr lang="en-GB" altLang="en-US" sz="1600" dirty="0"/>
          </a:p>
          <a:p>
            <a:pPr eaLnBrk="1" hangingPunct="1">
              <a:spcBef>
                <a:spcPct val="0"/>
              </a:spcBef>
              <a:buFontTx/>
              <a:buNone/>
            </a:pPr>
            <a:r>
              <a:rPr lang="en-GB" altLang="en-US" sz="1400" dirty="0">
                <a:latin typeface="Arial" panose="020B0604020202020204" pitchFamily="34" charset="0"/>
              </a:rPr>
              <a:t>The enjoyment of the rights and freedoms set forth in this Convention shall be secured without discrimination on any ground such as sex, race, colour, language, religion, political or other opinion, national or social origin, association with a national minority, property, birth or other status.</a:t>
            </a:r>
          </a:p>
        </p:txBody>
      </p:sp>
    </p:spTree>
    <p:custDataLst>
      <p:tags r:id="rId1"/>
    </p:custDataLst>
    <p:extLst>
      <p:ext uri="{BB962C8B-B14F-4D97-AF65-F5344CB8AC3E}">
        <p14:creationId xmlns:p14="http://schemas.microsoft.com/office/powerpoint/2010/main" val="2134442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4"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695400" y="2204864"/>
            <a:ext cx="10513168" cy="3016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latin typeface="Arial" panose="020B0604020202020204" pitchFamily="34" charset="0"/>
              </a:rPr>
              <a:t>Article 16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RESTRICTIONS ON POLITICAL ACTIVITY OF ALIENS</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Nothing in Articles 10, 11 and 14 shall be regarded as preventing the High Contracting Parties from imposing restrictions on the political activity of aliens. </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600" b="1" dirty="0">
                <a:latin typeface="Arial" panose="020B0604020202020204" pitchFamily="34" charset="0"/>
              </a:rPr>
              <a:t>Article 17 </a:t>
            </a:r>
            <a:endParaRPr lang="en-GB" altLang="en-US" sz="1600" dirty="0">
              <a:latin typeface="Arial" panose="020B0604020202020204" pitchFamily="34" charset="0"/>
            </a:endParaRPr>
          </a:p>
          <a:p>
            <a:pPr eaLnBrk="1" hangingPunct="1">
              <a:spcBef>
                <a:spcPct val="0"/>
              </a:spcBef>
              <a:buFontTx/>
              <a:buNone/>
            </a:pPr>
            <a:r>
              <a:rPr lang="en-GB" altLang="en-US" sz="1600" b="1" dirty="0">
                <a:solidFill>
                  <a:srgbClr val="0070C0"/>
                </a:solidFill>
                <a:latin typeface="Arial" panose="020B0604020202020204" pitchFamily="34" charset="0"/>
              </a:rPr>
              <a:t>PROHIBITION OF ABUSE OF RIGHTS</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Nothing in this Convention may be interpreted as implying for any state, group or person any right to engage in any activity or perform any act aimed at the destruction of any of the rights and freedoms set forth herein or at their limitation to a greater extent than is provided for in the Convention</a:t>
            </a:r>
            <a:r>
              <a:rPr lang="en-GB" altLang="en-US" sz="1600" dirty="0">
                <a:latin typeface="Arial" panose="020B0604020202020204" pitchFamily="34" charset="0"/>
              </a:rPr>
              <a:t>. </a:t>
            </a:r>
          </a:p>
        </p:txBody>
      </p:sp>
    </p:spTree>
    <p:custDataLst>
      <p:tags r:id="rId1"/>
    </p:custDataLst>
    <p:extLst>
      <p:ext uri="{BB962C8B-B14F-4D97-AF65-F5344CB8AC3E}">
        <p14:creationId xmlns:p14="http://schemas.microsoft.com/office/powerpoint/2010/main" val="1957563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Content Placeholder 2"/>
          <p:cNvSpPr txBox="1">
            <a:spLocks/>
          </p:cNvSpPr>
          <p:nvPr/>
        </p:nvSpPr>
        <p:spPr>
          <a:xfrm>
            <a:off x="695400" y="2636912"/>
            <a:ext cx="10513168" cy="1730375"/>
          </a:xfrm>
          <a:prstGeom prst="rect">
            <a:avLst/>
          </a:prstGeom>
        </p:spPr>
        <p:txBody>
          <a:bodyPr/>
          <a:lst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spcBef>
                <a:spcPct val="0"/>
              </a:spcBef>
              <a:buFontTx/>
              <a:buNone/>
              <a:defRPr/>
            </a:pPr>
            <a:r>
              <a:rPr lang="en-GB" altLang="en-US" sz="1600" b="1" dirty="0" smtClean="0">
                <a:latin typeface="Arial" charset="0"/>
              </a:rPr>
              <a:t>Article 18 </a:t>
            </a:r>
            <a:endParaRPr lang="en-GB" altLang="en-US" sz="1600" dirty="0" smtClean="0">
              <a:latin typeface="Arial" charset="0"/>
            </a:endParaRPr>
          </a:p>
          <a:p>
            <a:pPr eaLnBrk="1" hangingPunct="1">
              <a:spcBef>
                <a:spcPct val="0"/>
              </a:spcBef>
              <a:buFontTx/>
              <a:buNone/>
              <a:defRPr/>
            </a:pPr>
            <a:r>
              <a:rPr lang="en-GB" altLang="en-US" sz="1600" b="1" dirty="0" smtClean="0">
                <a:solidFill>
                  <a:srgbClr val="0070C0"/>
                </a:solidFill>
                <a:latin typeface="Arial" charset="0"/>
              </a:rPr>
              <a:t>LIMITATION ON USE OF RESTRICTIONS ON RIGHTS</a:t>
            </a:r>
          </a:p>
          <a:p>
            <a:pPr eaLnBrk="1" hangingPunct="1">
              <a:spcBef>
                <a:spcPct val="0"/>
              </a:spcBef>
              <a:buFontTx/>
              <a:buNone/>
              <a:defRPr/>
            </a:pPr>
            <a:endParaRPr lang="en-GB" altLang="en-US" sz="1800" dirty="0" smtClean="0">
              <a:latin typeface="Arial" charset="0"/>
            </a:endParaRPr>
          </a:p>
          <a:p>
            <a:pPr eaLnBrk="1" hangingPunct="1">
              <a:spcBef>
                <a:spcPct val="0"/>
              </a:spcBef>
              <a:buFontTx/>
              <a:buNone/>
              <a:defRPr/>
            </a:pPr>
            <a:r>
              <a:rPr lang="en-GB" altLang="en-US" sz="1600" dirty="0" smtClean="0">
                <a:latin typeface="Arial" charset="0"/>
              </a:rPr>
              <a:t>The restrictions permitted under this Convention to the said rights and freedoms shall not be applied for any purpose other than those for which they have been prescribed. </a:t>
            </a:r>
          </a:p>
          <a:p>
            <a:pPr marL="0" indent="0">
              <a:buFont typeface="Arial" charset="0"/>
              <a:buNone/>
              <a:defRPr/>
            </a:pPr>
            <a:endParaRPr lang="en-GB" sz="1600" dirty="0"/>
          </a:p>
        </p:txBody>
      </p:sp>
    </p:spTree>
    <p:custDataLst>
      <p:tags r:id="rId1"/>
    </p:custDataLst>
    <p:extLst>
      <p:ext uri="{BB962C8B-B14F-4D97-AF65-F5344CB8AC3E}">
        <p14:creationId xmlns:p14="http://schemas.microsoft.com/office/powerpoint/2010/main" val="1969701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
          <p:cNvSpPr txBox="1">
            <a:spLocks noChangeArrowheads="1"/>
          </p:cNvSpPr>
          <p:nvPr/>
        </p:nvSpPr>
        <p:spPr bwMode="auto">
          <a:xfrm>
            <a:off x="2351584" y="2204864"/>
            <a:ext cx="7267575"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2400" b="1" dirty="0">
                <a:solidFill>
                  <a:srgbClr val="00AF41"/>
                </a:solidFill>
                <a:latin typeface="Arial" panose="020B0604020202020204" pitchFamily="34" charset="0"/>
              </a:rPr>
              <a:t>YOU HAVE NOW COMPLETED THIS MODULE</a:t>
            </a:r>
          </a:p>
          <a:p>
            <a:pPr eaLnBrk="1" hangingPunct="1">
              <a:spcBef>
                <a:spcPct val="0"/>
              </a:spcBef>
              <a:buFontTx/>
              <a:buNone/>
            </a:pPr>
            <a:endParaRPr lang="en-GB" altLang="en-US" sz="2400" b="1" dirty="0">
              <a:solidFill>
                <a:srgbClr val="00AF41"/>
              </a:solidFill>
              <a:latin typeface="Arial" panose="020B0604020202020204" pitchFamily="34" charset="0"/>
            </a:endParaRPr>
          </a:p>
          <a:p>
            <a:pPr eaLnBrk="1" hangingPunct="1">
              <a:spcBef>
                <a:spcPct val="0"/>
              </a:spcBef>
              <a:buFontTx/>
              <a:buNone/>
            </a:pPr>
            <a:endParaRPr lang="en-GB" altLang="en-US" sz="1800" b="1" dirty="0">
              <a:solidFill>
                <a:srgbClr val="00AF41"/>
              </a:solidFill>
              <a:latin typeface="Arial" panose="020B0604020202020204" pitchFamily="34" charset="0"/>
            </a:endParaRPr>
          </a:p>
          <a:p>
            <a:pPr eaLnBrk="1" hangingPunct="1">
              <a:spcBef>
                <a:spcPct val="0"/>
              </a:spcBef>
              <a:buFontTx/>
              <a:buNone/>
            </a:pPr>
            <a:endParaRPr lang="en-GB" altLang="en-US" sz="1800" b="1" dirty="0">
              <a:solidFill>
                <a:srgbClr val="00AF41"/>
              </a:solidFill>
              <a:latin typeface="Arial" panose="020B0604020202020204" pitchFamily="34" charset="0"/>
            </a:endParaRPr>
          </a:p>
          <a:p>
            <a:pPr eaLnBrk="1" hangingPunct="1">
              <a:spcBef>
                <a:spcPct val="0"/>
              </a:spcBef>
              <a:buFontTx/>
              <a:buNone/>
            </a:pPr>
            <a:r>
              <a:rPr lang="en-GB" altLang="en-US" sz="1800" b="1" dirty="0">
                <a:solidFill>
                  <a:srgbClr val="00AF41"/>
                </a:solidFill>
                <a:latin typeface="Arial" panose="020B0604020202020204" pitchFamily="34" charset="0"/>
              </a:rPr>
              <a:t>YOU CAN READ THIS MATERIAL AS MANY TIMES AS YOU LIKE.</a:t>
            </a:r>
          </a:p>
          <a:p>
            <a:pPr eaLnBrk="1" hangingPunct="1">
              <a:spcBef>
                <a:spcPct val="0"/>
              </a:spcBef>
              <a:buFontTx/>
              <a:buNone/>
            </a:pPr>
            <a:endParaRPr lang="en-GB" altLang="en-US" sz="1800" b="1" dirty="0">
              <a:latin typeface="Arial" panose="020B0604020202020204" pitchFamily="34" charset="0"/>
            </a:endParaRPr>
          </a:p>
          <a:p>
            <a:pPr eaLnBrk="1" hangingPunct="1">
              <a:spcBef>
                <a:spcPct val="0"/>
              </a:spcBef>
              <a:buFontTx/>
              <a:buNone/>
            </a:pPr>
            <a:endParaRPr lang="en-GB" altLang="en-US" sz="1800" b="1" dirty="0">
              <a:latin typeface="Arial" panose="020B0604020202020204" pitchFamily="34" charset="0"/>
            </a:endParaRPr>
          </a:p>
          <a:p>
            <a:pPr eaLnBrk="1" hangingPunct="1">
              <a:spcBef>
                <a:spcPct val="0"/>
              </a:spcBef>
              <a:buFontTx/>
              <a:buNone/>
            </a:pPr>
            <a:endParaRPr lang="en-GB" altLang="en-US" sz="1800" b="1" dirty="0">
              <a:latin typeface="Arial" panose="020B0604020202020204" pitchFamily="34" charset="0"/>
            </a:endParaRPr>
          </a:p>
        </p:txBody>
      </p:sp>
    </p:spTree>
    <p:custDataLst>
      <p:tags r:id="rId1"/>
    </p:custDataLst>
    <p:extLst>
      <p:ext uri="{BB962C8B-B14F-4D97-AF65-F5344CB8AC3E}">
        <p14:creationId xmlns:p14="http://schemas.microsoft.com/office/powerpoint/2010/main" val="3936151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p:cNvSpPr txBox="1">
            <a:spLocks/>
          </p:cNvSpPr>
          <p:nvPr/>
        </p:nvSpPr>
        <p:spPr>
          <a:xfrm>
            <a:off x="711200" y="2492896"/>
            <a:ext cx="10455564" cy="2808287"/>
          </a:xfrm>
          <a:prstGeom prst="rect">
            <a:avLst/>
          </a:prstGeom>
        </p:spPr>
        <p:txBody>
          <a:bodyPr rtlCol="0">
            <a:normAutofit/>
          </a:bodyPr>
          <a:lst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fontAlgn="auto" hangingPunct="1">
              <a:spcAft>
                <a:spcPts val="0"/>
              </a:spcAft>
              <a:defRPr/>
            </a:pPr>
            <a:r>
              <a:rPr lang="en-GB" sz="1600" dirty="0" smtClean="0"/>
              <a:t>The 1950 </a:t>
            </a:r>
            <a:r>
              <a:rPr lang="en-GB" sz="1600" b="1" dirty="0" smtClean="0">
                <a:solidFill>
                  <a:srgbClr val="0070C0"/>
                </a:solidFill>
              </a:rPr>
              <a:t>European Convention on Human Rights (ECHR)</a:t>
            </a:r>
            <a:r>
              <a:rPr lang="en-GB" sz="1600" dirty="0" smtClean="0"/>
              <a:t> is a binding international agreement that the UK helped draft and has sought to comply with for over half a century. </a:t>
            </a:r>
          </a:p>
          <a:p>
            <a:pPr eaLnBrk="1" fontAlgn="auto" hangingPunct="1">
              <a:spcAft>
                <a:spcPts val="0"/>
              </a:spcAft>
              <a:defRPr/>
            </a:pPr>
            <a:endParaRPr lang="en-GB" sz="1600" dirty="0" smtClean="0"/>
          </a:p>
          <a:p>
            <a:pPr eaLnBrk="1" fontAlgn="auto" hangingPunct="1">
              <a:spcAft>
                <a:spcPts val="0"/>
              </a:spcAft>
              <a:defRPr/>
            </a:pPr>
            <a:r>
              <a:rPr lang="en-GB" sz="1600" dirty="0" smtClean="0"/>
              <a:t>However, for many years the Convention was not a full part of our own law, so using the Convention usually meant taking a case to the </a:t>
            </a:r>
            <a:r>
              <a:rPr lang="en-GB" sz="1600" b="1" dirty="0" smtClean="0">
                <a:solidFill>
                  <a:srgbClr val="0070C0"/>
                </a:solidFill>
              </a:rPr>
              <a:t>European Court of Human Rights (ECtHR) </a:t>
            </a:r>
            <a:r>
              <a:rPr lang="en-GB" sz="1600" dirty="0" smtClean="0"/>
              <a:t>in Strasbourg. This was often time-consuming and expensive.</a:t>
            </a:r>
          </a:p>
          <a:p>
            <a:pPr eaLnBrk="1" fontAlgn="auto" hangingPunct="1">
              <a:spcAft>
                <a:spcPts val="0"/>
              </a:spcAft>
              <a:defRPr/>
            </a:pPr>
            <a:endParaRPr lang="en-GB" sz="1600" dirty="0" smtClean="0"/>
          </a:p>
          <a:p>
            <a:pPr eaLnBrk="1" fontAlgn="auto" hangingPunct="1">
              <a:spcAft>
                <a:spcPts val="0"/>
              </a:spcAft>
              <a:defRPr/>
            </a:pPr>
            <a:r>
              <a:rPr lang="en-GB" sz="1600" dirty="0" smtClean="0"/>
              <a:t>Since coming into force on 2 October 2000, the </a:t>
            </a:r>
            <a:r>
              <a:rPr lang="en-GB" sz="1600" b="1" dirty="0" smtClean="0">
                <a:solidFill>
                  <a:srgbClr val="0070C0"/>
                </a:solidFill>
              </a:rPr>
              <a:t>Human Rights Act (HRA)</a:t>
            </a:r>
            <a:r>
              <a:rPr lang="en-GB" sz="1600" dirty="0" smtClean="0"/>
              <a:t> has made rights from the ECHR (the Convention rights) enforceable in our own courts.</a:t>
            </a:r>
          </a:p>
          <a:p>
            <a:pPr eaLnBrk="1" fontAlgn="auto" hangingPunct="1">
              <a:spcAft>
                <a:spcPts val="0"/>
              </a:spcAft>
              <a:defRPr/>
            </a:pPr>
            <a:endParaRPr lang="en-GB" sz="1800" dirty="0" smtClean="0"/>
          </a:p>
        </p:txBody>
      </p:sp>
      <p:sp>
        <p:nvSpPr>
          <p:cNvPr id="3" name="Rectangle 2"/>
          <p:cNvSpPr/>
          <p:nvPr/>
        </p:nvSpPr>
        <p:spPr>
          <a:xfrm>
            <a:off x="1559495" y="764704"/>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Tree>
    <p:custDataLst>
      <p:tags r:id="rId1"/>
    </p:custDataLst>
    <p:extLst>
      <p:ext uri="{BB962C8B-B14F-4D97-AF65-F5344CB8AC3E}">
        <p14:creationId xmlns:p14="http://schemas.microsoft.com/office/powerpoint/2010/main" val="553671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4" y="260648"/>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2"/>
          <p:cNvSpPr/>
          <p:nvPr/>
        </p:nvSpPr>
        <p:spPr>
          <a:xfrm>
            <a:off x="695400" y="1556792"/>
            <a:ext cx="10441160" cy="4493538"/>
          </a:xfrm>
          <a:prstGeom prst="rect">
            <a:avLst/>
          </a:prstGeom>
        </p:spPr>
        <p:txBody>
          <a:bodyPr wrap="square">
            <a:spAutoFit/>
          </a:bodyPr>
          <a:lstStyle/>
          <a:p>
            <a:pPr algn="just" eaLnBrk="1" fontAlgn="auto" hangingPunct="1">
              <a:spcBef>
                <a:spcPts val="0"/>
              </a:spcBef>
              <a:spcAft>
                <a:spcPts val="0"/>
              </a:spcAft>
              <a:defRPr/>
            </a:pPr>
            <a:r>
              <a:rPr lang="en-GB" sz="1600" b="1" dirty="0">
                <a:latin typeface="Arial" panose="020B0604020202020204" pitchFamily="34" charset="0"/>
              </a:rPr>
              <a:t>Not all the Convention rights are formulated in the same way. The different types of Convention rights are sometimes explained as: </a:t>
            </a:r>
          </a:p>
          <a:p>
            <a:pPr algn="just" eaLnBrk="1" fontAlgn="auto" hangingPunct="1">
              <a:spcBef>
                <a:spcPts val="0"/>
              </a:spcBef>
              <a:spcAft>
                <a:spcPts val="0"/>
              </a:spcAft>
              <a:defRPr/>
            </a:pPr>
            <a:endParaRPr lang="en-GB" sz="1600" b="1" dirty="0">
              <a:latin typeface="Arial" panose="020B0604020202020204" pitchFamily="34" charset="0"/>
            </a:endParaRPr>
          </a:p>
          <a:p>
            <a:pPr algn="just" eaLnBrk="1" fontAlgn="auto" hangingPunct="1">
              <a:spcBef>
                <a:spcPts val="0"/>
              </a:spcBef>
              <a:spcAft>
                <a:spcPts val="0"/>
              </a:spcAft>
              <a:defRPr/>
            </a:pPr>
            <a:r>
              <a:rPr lang="en-GB" sz="1400" b="1" dirty="0">
                <a:solidFill>
                  <a:srgbClr val="0070C0"/>
                </a:solidFill>
                <a:latin typeface="Arial" panose="020B0604020202020204" pitchFamily="34" charset="0"/>
              </a:rPr>
              <a:t>absolute rights</a:t>
            </a:r>
            <a:r>
              <a:rPr lang="en-GB" sz="1400" i="1" dirty="0">
                <a:latin typeface="Arial" panose="020B0604020202020204" pitchFamily="34" charset="0"/>
              </a:rPr>
              <a:t> </a:t>
            </a:r>
            <a:r>
              <a:rPr lang="en-GB" sz="1400" dirty="0">
                <a:latin typeface="Arial" panose="020B0604020202020204" pitchFamily="34" charset="0"/>
              </a:rPr>
              <a:t>such as the right to protection from torture, inhuman and degrading treatment and punishment (Article 3), the prohibition on slavery and enforced labour (Article 4) and protection from retrospective criminal penalties (Article 7) </a:t>
            </a:r>
          </a:p>
          <a:p>
            <a:pPr algn="just" eaLnBrk="1" fontAlgn="auto" hangingPunct="1">
              <a:spcBef>
                <a:spcPts val="0"/>
              </a:spcBef>
              <a:spcAft>
                <a:spcPts val="0"/>
              </a:spcAft>
              <a:defRPr/>
            </a:pPr>
            <a:endParaRPr lang="en-GB" sz="1400" dirty="0">
              <a:latin typeface="Arial" panose="020B0604020202020204" pitchFamily="34" charset="0"/>
            </a:endParaRPr>
          </a:p>
          <a:p>
            <a:pPr algn="just" eaLnBrk="1" fontAlgn="auto" hangingPunct="1">
              <a:spcBef>
                <a:spcPts val="0"/>
              </a:spcBef>
              <a:spcAft>
                <a:spcPts val="0"/>
              </a:spcAft>
              <a:defRPr/>
            </a:pPr>
            <a:r>
              <a:rPr lang="en-GB" sz="1400" b="1" dirty="0">
                <a:solidFill>
                  <a:srgbClr val="0070C0"/>
                </a:solidFill>
                <a:latin typeface="Arial" panose="020B0604020202020204" pitchFamily="34" charset="0"/>
              </a:rPr>
              <a:t>limited rights</a:t>
            </a:r>
            <a:r>
              <a:rPr lang="en-GB" sz="1400" dirty="0">
                <a:latin typeface="Arial" panose="020B0604020202020204" pitchFamily="34" charset="0"/>
              </a:rPr>
              <a:t> such as the right to liberty (Article 5) which are limited under explicit and finite circumstances, set out in the ECHR itself, which provides exceptions to the general right </a:t>
            </a:r>
          </a:p>
          <a:p>
            <a:pPr algn="just" eaLnBrk="1" fontAlgn="auto" hangingPunct="1">
              <a:spcBef>
                <a:spcPts val="0"/>
              </a:spcBef>
              <a:spcAft>
                <a:spcPts val="0"/>
              </a:spcAft>
              <a:defRPr/>
            </a:pPr>
            <a:endParaRPr lang="en-GB" sz="1400" dirty="0">
              <a:latin typeface="Arial" panose="020B0604020202020204" pitchFamily="34" charset="0"/>
            </a:endParaRPr>
          </a:p>
          <a:p>
            <a:pPr algn="just" eaLnBrk="1" fontAlgn="auto" hangingPunct="1">
              <a:spcBef>
                <a:spcPts val="0"/>
              </a:spcBef>
              <a:spcAft>
                <a:spcPts val="0"/>
              </a:spcAft>
              <a:defRPr/>
            </a:pPr>
            <a:r>
              <a:rPr lang="en-GB" sz="1400" b="1" dirty="0">
                <a:solidFill>
                  <a:srgbClr val="0070C0"/>
                </a:solidFill>
                <a:latin typeface="Arial" panose="020B0604020202020204" pitchFamily="34" charset="0"/>
              </a:rPr>
              <a:t>qualified rights </a:t>
            </a:r>
            <a:r>
              <a:rPr lang="en-GB" sz="1400" dirty="0">
                <a:latin typeface="Arial" panose="020B0604020202020204" pitchFamily="34" charset="0"/>
              </a:rPr>
              <a:t>which include the right to respect for private and family life (Article 8), religion and belief (Article 9), freedom of expression (Article 10), assembly and association (Article 11), the right to peaceful enjoyment of property (Protocol 1, Article 1) and to some extent the right to education (Protocol 1, Article 2). Interference with them is permissible only if what is done: </a:t>
            </a:r>
          </a:p>
          <a:p>
            <a:pPr algn="just" eaLnBrk="1" fontAlgn="auto" hangingPunct="1">
              <a:spcBef>
                <a:spcPts val="0"/>
              </a:spcBef>
              <a:spcAft>
                <a:spcPts val="0"/>
              </a:spcAft>
              <a:defRPr/>
            </a:pPr>
            <a:endParaRPr lang="en-GB" sz="1400" dirty="0">
              <a:latin typeface="Arial" panose="020B0604020202020204" pitchFamily="34" charset="0"/>
            </a:endParaRPr>
          </a:p>
          <a:p>
            <a:pPr lvl="1" algn="just" fontAlgn="auto">
              <a:spcBef>
                <a:spcPts val="0"/>
              </a:spcBef>
              <a:spcAft>
                <a:spcPts val="0"/>
              </a:spcAft>
              <a:defRPr/>
            </a:pPr>
            <a:r>
              <a:rPr lang="en-GB" sz="1400" b="1" dirty="0">
                <a:latin typeface="Arial" panose="020B0604020202020204" pitchFamily="34" charset="0"/>
              </a:rPr>
              <a:t>A. </a:t>
            </a:r>
            <a:r>
              <a:rPr lang="en-GB" sz="1400" dirty="0">
                <a:latin typeface="Arial" panose="020B0604020202020204" pitchFamily="34" charset="0"/>
              </a:rPr>
              <a:t>has its basis in law, and </a:t>
            </a:r>
          </a:p>
          <a:p>
            <a:pPr marL="800100" lvl="1" indent="-342900" algn="just" fontAlgn="auto">
              <a:spcBef>
                <a:spcPts val="0"/>
              </a:spcBef>
              <a:spcAft>
                <a:spcPts val="0"/>
              </a:spcAft>
              <a:buFontTx/>
              <a:buAutoNum type="alphaUcPeriod"/>
              <a:defRPr/>
            </a:pPr>
            <a:endParaRPr lang="en-GB" sz="1400" dirty="0">
              <a:latin typeface="Arial" panose="020B0604020202020204" pitchFamily="34" charset="0"/>
            </a:endParaRPr>
          </a:p>
          <a:p>
            <a:pPr lvl="1" algn="just" fontAlgn="auto">
              <a:spcBef>
                <a:spcPts val="0"/>
              </a:spcBef>
              <a:spcAft>
                <a:spcPts val="0"/>
              </a:spcAft>
              <a:defRPr/>
            </a:pPr>
            <a:r>
              <a:rPr lang="en-GB" sz="1400" b="1" dirty="0">
                <a:latin typeface="Arial" panose="020B0604020202020204" pitchFamily="34" charset="0"/>
              </a:rPr>
              <a:t>B. </a:t>
            </a:r>
            <a:r>
              <a:rPr lang="en-GB" sz="1400" dirty="0">
                <a:latin typeface="Arial" panose="020B0604020202020204" pitchFamily="34" charset="0"/>
              </a:rPr>
              <a:t>is done to secure a permissible aim set out in the relevant Article, for example for the prevention of crime, or for the protection of public order or health, and </a:t>
            </a:r>
          </a:p>
          <a:p>
            <a:pPr lvl="1" algn="just" fontAlgn="auto">
              <a:spcBef>
                <a:spcPts val="0"/>
              </a:spcBef>
              <a:spcAft>
                <a:spcPts val="0"/>
              </a:spcAft>
              <a:defRPr/>
            </a:pPr>
            <a:endParaRPr lang="en-GB" sz="1400" dirty="0">
              <a:latin typeface="Arial" panose="020B0604020202020204" pitchFamily="34" charset="0"/>
            </a:endParaRPr>
          </a:p>
          <a:p>
            <a:pPr lvl="1" algn="just" fontAlgn="auto">
              <a:spcBef>
                <a:spcPts val="0"/>
              </a:spcBef>
              <a:spcAft>
                <a:spcPts val="0"/>
              </a:spcAft>
              <a:defRPr/>
            </a:pPr>
            <a:r>
              <a:rPr lang="en-GB" sz="1400" b="1" dirty="0">
                <a:latin typeface="Arial" panose="020B0604020202020204" pitchFamily="34" charset="0"/>
              </a:rPr>
              <a:t>C</a:t>
            </a:r>
            <a:r>
              <a:rPr lang="en-GB" sz="1400" dirty="0">
                <a:latin typeface="Arial" panose="020B0604020202020204" pitchFamily="34" charset="0"/>
              </a:rPr>
              <a:t>. is necessary in a democratic society, which means it must fulfil a pressing social need, pursue a legitimate aim and be proportionate to the aims being pursued</a:t>
            </a:r>
          </a:p>
        </p:txBody>
      </p:sp>
    </p:spTree>
    <p:custDataLst>
      <p:tags r:id="rId1"/>
    </p:custDataLst>
    <p:extLst>
      <p:ext uri="{BB962C8B-B14F-4D97-AF65-F5344CB8AC3E}">
        <p14:creationId xmlns:p14="http://schemas.microsoft.com/office/powerpoint/2010/main" val="528536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2"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3"/>
          <p:cNvSpPr>
            <a:spLocks noChangeArrowheads="1"/>
          </p:cNvSpPr>
          <p:nvPr/>
        </p:nvSpPr>
        <p:spPr bwMode="auto">
          <a:xfrm>
            <a:off x="623392" y="1916832"/>
            <a:ext cx="10506604" cy="3570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600" b="1" dirty="0">
                <a:solidFill>
                  <a:srgbClr val="0070C0"/>
                </a:solidFill>
                <a:latin typeface="Arial" panose="020B0604020202020204" pitchFamily="34" charset="0"/>
              </a:rPr>
              <a:t>PROPORTIONALITY</a:t>
            </a:r>
          </a:p>
          <a:p>
            <a:pPr algn="just" eaLnBrk="1" hangingPunct="1">
              <a:spcBef>
                <a:spcPct val="0"/>
              </a:spcBef>
              <a:buFontTx/>
              <a:buNone/>
            </a:pPr>
            <a:endParaRPr lang="en-GB" altLang="en-US" sz="1400" dirty="0">
              <a:latin typeface="Arial" panose="020B0604020202020204" pitchFamily="34" charset="0"/>
            </a:endParaRPr>
          </a:p>
          <a:p>
            <a:pPr algn="just" eaLnBrk="1" hangingPunct="1">
              <a:spcBef>
                <a:spcPct val="0"/>
              </a:spcBef>
              <a:buFontTx/>
              <a:buNone/>
            </a:pPr>
            <a:r>
              <a:rPr lang="en-GB" altLang="en-US" sz="1400" dirty="0">
                <a:latin typeface="Arial" panose="020B0604020202020204" pitchFamily="34" charset="0"/>
              </a:rPr>
              <a:t>The points at A, B and C above are very important tests to see if interference by any public authority in an individual’s rights is allowed under the ECHR. Of critical importance, however, is the </a:t>
            </a:r>
            <a:r>
              <a:rPr lang="en-GB" altLang="en-US" sz="1400" b="1" dirty="0">
                <a:solidFill>
                  <a:srgbClr val="00B0F0"/>
                </a:solidFill>
                <a:latin typeface="Arial" panose="020B0604020202020204" pitchFamily="34" charset="0"/>
              </a:rPr>
              <a:t>proportionality</a:t>
            </a:r>
            <a:r>
              <a:rPr lang="en-GB" altLang="en-US" sz="1400" dirty="0">
                <a:latin typeface="Arial" panose="020B0604020202020204" pitchFamily="34" charset="0"/>
              </a:rPr>
              <a:t> condition in test </a:t>
            </a:r>
            <a:r>
              <a:rPr lang="en-GB" altLang="en-US" sz="1400" b="1" dirty="0">
                <a:solidFill>
                  <a:srgbClr val="00B0F0"/>
                </a:solidFill>
                <a:latin typeface="Arial" panose="020B0604020202020204" pitchFamily="34" charset="0"/>
              </a:rPr>
              <a:t>C</a:t>
            </a:r>
            <a:r>
              <a:rPr lang="en-GB" altLang="en-US" sz="1400" dirty="0">
                <a:latin typeface="Arial" panose="020B0604020202020204" pitchFamily="34" charset="0"/>
              </a:rPr>
              <a:t>.</a:t>
            </a:r>
          </a:p>
          <a:p>
            <a:pPr algn="just" eaLnBrk="1" hangingPunct="1">
              <a:spcBef>
                <a:spcPct val="0"/>
              </a:spcBef>
              <a:buFontTx/>
              <a:buNone/>
            </a:pPr>
            <a:endParaRPr lang="en-GB" altLang="en-US" sz="1400" dirty="0">
              <a:latin typeface="Arial" panose="020B0604020202020204" pitchFamily="34" charset="0"/>
            </a:endParaRPr>
          </a:p>
          <a:p>
            <a:pPr algn="just" eaLnBrk="1" hangingPunct="1">
              <a:spcBef>
                <a:spcPct val="0"/>
              </a:spcBef>
              <a:buFontTx/>
              <a:buNone/>
            </a:pPr>
            <a:r>
              <a:rPr lang="en-GB" altLang="en-US" sz="1400" dirty="0">
                <a:latin typeface="Arial" panose="020B0604020202020204" pitchFamily="34" charset="0"/>
              </a:rPr>
              <a:t>What this means is that, even if a particular policy or action that interferes with a Convention right pursues a legitimate aim (such as the prevention of crime) this will not justify the interference if the means used to achieve the aim are excessive in the circumstances. </a:t>
            </a:r>
          </a:p>
          <a:p>
            <a:pPr algn="just" eaLnBrk="1" hangingPunct="1">
              <a:spcBef>
                <a:spcPct val="0"/>
              </a:spcBef>
              <a:buFontTx/>
              <a:buNone/>
            </a:pPr>
            <a:endParaRPr lang="en-GB" altLang="en-US" sz="1400" dirty="0">
              <a:latin typeface="Arial" panose="020B0604020202020204" pitchFamily="34" charset="0"/>
            </a:endParaRPr>
          </a:p>
          <a:p>
            <a:pPr algn="just" eaLnBrk="1" hangingPunct="1">
              <a:spcBef>
                <a:spcPct val="0"/>
              </a:spcBef>
              <a:buFontTx/>
              <a:buNone/>
            </a:pPr>
            <a:r>
              <a:rPr lang="en-GB" altLang="en-US" sz="1400" dirty="0">
                <a:latin typeface="Arial" panose="020B0604020202020204" pitchFamily="34" charset="0"/>
              </a:rPr>
              <a:t>Any interference with a Convention right should be carefully designed to meet the objective in question and must not be arbitrary or unfair. Public authorities must not “use a sledgehammer to crack a nut”. Even taking all these considerations into account, interference in a particular case may still not be justified because the impact on the individual or group is just too severe. </a:t>
            </a:r>
          </a:p>
          <a:p>
            <a:pPr algn="just" eaLnBrk="1" hangingPunct="1">
              <a:spcBef>
                <a:spcPct val="0"/>
              </a:spcBef>
              <a:buFontTx/>
              <a:buNone/>
            </a:pPr>
            <a:endParaRPr lang="en-GB" altLang="en-US" sz="1400" dirty="0">
              <a:latin typeface="Arial" panose="020B0604020202020204" pitchFamily="34" charset="0"/>
            </a:endParaRPr>
          </a:p>
          <a:p>
            <a:pPr algn="just" eaLnBrk="1" hangingPunct="1">
              <a:spcBef>
                <a:spcPct val="0"/>
              </a:spcBef>
              <a:buFontTx/>
              <a:buNone/>
            </a:pPr>
            <a:r>
              <a:rPr lang="en-GB" altLang="en-US" sz="1400" dirty="0">
                <a:latin typeface="Arial" panose="020B0604020202020204" pitchFamily="34" charset="0"/>
              </a:rPr>
              <a:t>European Court of Human Rights took this view in 2000 when it ruled that an outright ban on homosexual people serving in the armed forces was not compatible with the ECHR rights.</a:t>
            </a:r>
            <a:r>
              <a:rPr lang="en-GB" altLang="en-US" sz="1400" baseline="30000" dirty="0">
                <a:latin typeface="Arial" panose="020B0604020202020204" pitchFamily="34" charset="0"/>
              </a:rPr>
              <a:t> </a:t>
            </a:r>
            <a:r>
              <a:rPr lang="en-GB" altLang="en-US" sz="1400" dirty="0">
                <a:latin typeface="Arial" panose="020B0604020202020204" pitchFamily="34" charset="0"/>
              </a:rPr>
              <a:t>Under the Human Rights Act, the Courts have accepted that they need to consider proportionality. </a:t>
            </a:r>
          </a:p>
        </p:txBody>
      </p:sp>
    </p:spTree>
    <p:custDataLst>
      <p:tags r:id="rId1"/>
    </p:custDataLst>
    <p:extLst>
      <p:ext uri="{BB962C8B-B14F-4D97-AF65-F5344CB8AC3E}">
        <p14:creationId xmlns:p14="http://schemas.microsoft.com/office/powerpoint/2010/main" val="2428278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TextBox 2"/>
          <p:cNvSpPr txBox="1">
            <a:spLocks noChangeArrowheads="1"/>
          </p:cNvSpPr>
          <p:nvPr/>
        </p:nvSpPr>
        <p:spPr bwMode="auto">
          <a:xfrm>
            <a:off x="1690464" y="2204864"/>
            <a:ext cx="7848600"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800" b="1" dirty="0">
                <a:solidFill>
                  <a:srgbClr val="0070C0"/>
                </a:solidFill>
                <a:latin typeface="Arial" panose="020B0604020202020204" pitchFamily="34" charset="0"/>
              </a:rPr>
              <a:t>SCHEDULE 1</a:t>
            </a:r>
          </a:p>
          <a:p>
            <a:pPr algn="ctr" eaLnBrk="1" hangingPunct="1">
              <a:spcBef>
                <a:spcPct val="0"/>
              </a:spcBef>
              <a:buFontTx/>
              <a:buNone/>
            </a:pPr>
            <a:endParaRPr lang="en-GB" altLang="en-US" sz="2400" b="1" dirty="0">
              <a:solidFill>
                <a:srgbClr val="0070C0"/>
              </a:solidFill>
              <a:latin typeface="Arial" panose="020B0604020202020204" pitchFamily="34" charset="0"/>
            </a:endParaRPr>
          </a:p>
          <a:p>
            <a:pPr algn="ctr" eaLnBrk="1" hangingPunct="1">
              <a:spcBef>
                <a:spcPct val="0"/>
              </a:spcBef>
              <a:buFontTx/>
              <a:buNone/>
            </a:pPr>
            <a:r>
              <a:rPr lang="en-GB" altLang="en-US" sz="2400" b="1" dirty="0">
                <a:solidFill>
                  <a:srgbClr val="0070C0"/>
                </a:solidFill>
                <a:latin typeface="Arial" panose="020B0604020202020204" pitchFamily="34" charset="0"/>
              </a:rPr>
              <a:t>THE  ARTICLES</a:t>
            </a:r>
          </a:p>
          <a:p>
            <a:pPr algn="ctr" eaLnBrk="1" hangingPunct="1">
              <a:spcBef>
                <a:spcPct val="0"/>
              </a:spcBef>
              <a:buFontTx/>
              <a:buNone/>
            </a:pPr>
            <a:endParaRPr lang="en-GB" altLang="en-US" sz="2400" b="1" dirty="0">
              <a:solidFill>
                <a:srgbClr val="0070C0"/>
              </a:solidFill>
              <a:latin typeface="Arial" panose="020B0604020202020204" pitchFamily="34" charset="0"/>
            </a:endParaRPr>
          </a:p>
          <a:p>
            <a:pPr algn="ctr" eaLnBrk="1" hangingPunct="1">
              <a:spcBef>
                <a:spcPct val="0"/>
              </a:spcBef>
              <a:buFontTx/>
              <a:buNone/>
            </a:pPr>
            <a:r>
              <a:rPr lang="en-GB" altLang="en-US" sz="2400" b="1" dirty="0">
                <a:solidFill>
                  <a:srgbClr val="0070C0"/>
                </a:solidFill>
                <a:latin typeface="Arial" panose="020B0604020202020204" pitchFamily="34" charset="0"/>
              </a:rPr>
              <a:t>PART 1</a:t>
            </a:r>
          </a:p>
          <a:p>
            <a:pPr algn="ctr" eaLnBrk="1" hangingPunct="1">
              <a:spcBef>
                <a:spcPct val="0"/>
              </a:spcBef>
              <a:buFontTx/>
              <a:buNone/>
            </a:pPr>
            <a:endParaRPr lang="en-GB" altLang="en-US" sz="2400" b="1" dirty="0">
              <a:solidFill>
                <a:srgbClr val="0070C0"/>
              </a:solidFill>
              <a:latin typeface="Arial" panose="020B0604020202020204" pitchFamily="34" charset="0"/>
            </a:endParaRPr>
          </a:p>
          <a:p>
            <a:pPr algn="ctr" eaLnBrk="1" hangingPunct="1">
              <a:spcBef>
                <a:spcPct val="0"/>
              </a:spcBef>
              <a:buFontTx/>
              <a:buNone/>
            </a:pPr>
            <a:endParaRPr lang="en-GB" altLang="en-US" sz="2400" b="1" dirty="0">
              <a:solidFill>
                <a:srgbClr val="0070C0"/>
              </a:solidFill>
              <a:latin typeface="Arial" panose="020B0604020202020204" pitchFamily="34" charset="0"/>
            </a:endParaRPr>
          </a:p>
          <a:p>
            <a:pPr algn="ctr" eaLnBrk="1" hangingPunct="1">
              <a:spcBef>
                <a:spcPct val="0"/>
              </a:spcBef>
              <a:buFontTx/>
              <a:buNone/>
            </a:pPr>
            <a:r>
              <a:rPr lang="en-GB" altLang="en-US" sz="2800" b="1" dirty="0">
                <a:solidFill>
                  <a:srgbClr val="0070C0"/>
                </a:solidFill>
                <a:latin typeface="Arial" panose="020B0604020202020204" pitchFamily="34" charset="0"/>
              </a:rPr>
              <a:t>THE CONVENTION RIGHTS AND FREEDOMS</a:t>
            </a:r>
          </a:p>
        </p:txBody>
      </p:sp>
    </p:spTree>
    <p:custDataLst>
      <p:tags r:id="rId1"/>
    </p:custDataLst>
    <p:extLst>
      <p:ext uri="{BB962C8B-B14F-4D97-AF65-F5344CB8AC3E}">
        <p14:creationId xmlns:p14="http://schemas.microsoft.com/office/powerpoint/2010/main" val="4146233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2"/>
          <p:cNvSpPr/>
          <p:nvPr/>
        </p:nvSpPr>
        <p:spPr>
          <a:xfrm>
            <a:off x="695400" y="2348880"/>
            <a:ext cx="10441160" cy="3385542"/>
          </a:xfrm>
          <a:prstGeom prst="rect">
            <a:avLst/>
          </a:prstGeom>
        </p:spPr>
        <p:txBody>
          <a:bodyPr wrap="square">
            <a:spAutoFit/>
          </a:bodyPr>
          <a:lstStyle/>
          <a:p>
            <a:pPr eaLnBrk="1" fontAlgn="auto" hangingPunct="1">
              <a:spcBef>
                <a:spcPts val="0"/>
              </a:spcBef>
              <a:spcAft>
                <a:spcPts val="0"/>
              </a:spcAft>
              <a:defRPr/>
            </a:pPr>
            <a:r>
              <a:rPr lang="en-GB" b="1" dirty="0">
                <a:latin typeface="Arial" panose="020B0604020202020204" pitchFamily="34" charset="0"/>
              </a:rPr>
              <a:t>Article 2 </a:t>
            </a:r>
            <a:endParaRPr lang="en-GB" dirty="0">
              <a:latin typeface="Arial" panose="020B0604020202020204" pitchFamily="34" charset="0"/>
            </a:endParaRPr>
          </a:p>
          <a:p>
            <a:pPr eaLnBrk="1" fontAlgn="auto" hangingPunct="1">
              <a:spcBef>
                <a:spcPts val="0"/>
              </a:spcBef>
              <a:spcAft>
                <a:spcPts val="0"/>
              </a:spcAft>
              <a:defRPr/>
            </a:pPr>
            <a:r>
              <a:rPr lang="en-GB" b="1" dirty="0">
                <a:solidFill>
                  <a:srgbClr val="0070C0"/>
                </a:solidFill>
                <a:latin typeface="Arial" panose="020B0604020202020204" pitchFamily="34" charset="0"/>
              </a:rPr>
              <a:t>RIGHT TO LIFE </a:t>
            </a:r>
          </a:p>
          <a:p>
            <a:pPr eaLnBrk="1" fontAlgn="auto" hangingPunct="1">
              <a:spcBef>
                <a:spcPts val="0"/>
              </a:spcBef>
              <a:spcAft>
                <a:spcPts val="0"/>
              </a:spcAft>
              <a:defRPr/>
            </a:pPr>
            <a:endParaRPr lang="en-GB" dirty="0">
              <a:latin typeface="Arial" panose="020B0604020202020204" pitchFamily="34" charset="0"/>
            </a:endParaRPr>
          </a:p>
          <a:p>
            <a:pPr eaLnBrk="1" fontAlgn="auto" hangingPunct="1">
              <a:spcBef>
                <a:spcPts val="0"/>
              </a:spcBef>
              <a:spcAft>
                <a:spcPts val="0"/>
              </a:spcAft>
              <a:defRPr/>
            </a:pPr>
            <a:r>
              <a:rPr lang="en-GB" sz="1600" dirty="0">
                <a:latin typeface="Arial" panose="020B0604020202020204" pitchFamily="34" charset="0"/>
              </a:rPr>
              <a:t>Everyone’s right to life shall be protected by law. No one shall be deprived of his life intentionally save in the execution of a sentence of a court following his conviction of a crime for which this penalty is provided by law. </a:t>
            </a:r>
          </a:p>
          <a:p>
            <a:pPr eaLnBrk="1" fontAlgn="auto" hangingPunct="1">
              <a:spcBef>
                <a:spcPts val="0"/>
              </a:spcBef>
              <a:spcAft>
                <a:spcPts val="0"/>
              </a:spcAft>
              <a:defRPr/>
            </a:pPr>
            <a:r>
              <a:rPr lang="en-GB" sz="1600" dirty="0">
                <a:latin typeface="Arial" panose="020B0604020202020204" pitchFamily="34" charset="0"/>
              </a:rPr>
              <a:t>Deprivation of life shall not be regarded as inflicted in contravention of this Article when it results from the use of force which is no more than absolutely necessary: </a:t>
            </a:r>
          </a:p>
          <a:p>
            <a:pPr marL="534988" indent="-174625" eaLnBrk="1" fontAlgn="auto" hangingPunct="1">
              <a:spcBef>
                <a:spcPts val="0"/>
              </a:spcBef>
              <a:spcAft>
                <a:spcPts val="0"/>
              </a:spcAft>
              <a:defRPr/>
            </a:pPr>
            <a:endParaRPr lang="en-GB" sz="1600" dirty="0">
              <a:latin typeface="Arial" panose="020B0604020202020204" pitchFamily="34" charset="0"/>
            </a:endParaRPr>
          </a:p>
          <a:p>
            <a:pPr marL="534988" indent="-358775" eaLnBrk="1" fontAlgn="auto" hangingPunct="1">
              <a:spcBef>
                <a:spcPts val="0"/>
              </a:spcBef>
              <a:spcAft>
                <a:spcPts val="0"/>
              </a:spcAft>
              <a:defRPr/>
            </a:pPr>
            <a:r>
              <a:rPr lang="en-GB" sz="1600" dirty="0" smtClean="0">
                <a:latin typeface="Arial" panose="020B0604020202020204" pitchFamily="34" charset="0"/>
              </a:rPr>
              <a:t>(a) in </a:t>
            </a:r>
            <a:r>
              <a:rPr lang="en-GB" sz="1600" dirty="0">
                <a:latin typeface="Arial" panose="020B0604020202020204" pitchFamily="34" charset="0"/>
              </a:rPr>
              <a:t>defence of any person from unlawful violence; </a:t>
            </a:r>
          </a:p>
          <a:p>
            <a:pPr marL="534988" indent="-358775" eaLnBrk="1" fontAlgn="auto" hangingPunct="1">
              <a:spcBef>
                <a:spcPts val="0"/>
              </a:spcBef>
              <a:spcAft>
                <a:spcPts val="0"/>
              </a:spcAft>
              <a:buFontTx/>
              <a:buAutoNum type="alphaLcParenBoth"/>
              <a:defRPr/>
            </a:pPr>
            <a:endParaRPr lang="en-GB" sz="1600" dirty="0">
              <a:latin typeface="Arial" panose="020B0604020202020204" pitchFamily="34" charset="0"/>
            </a:endParaRPr>
          </a:p>
          <a:p>
            <a:pPr marL="534988" indent="-358775" eaLnBrk="1" fontAlgn="auto" hangingPunct="1">
              <a:spcBef>
                <a:spcPts val="0"/>
              </a:spcBef>
              <a:spcAft>
                <a:spcPts val="0"/>
              </a:spcAft>
              <a:defRPr/>
            </a:pPr>
            <a:r>
              <a:rPr lang="en-GB" sz="1600" dirty="0">
                <a:latin typeface="Arial" panose="020B0604020202020204" pitchFamily="34" charset="0"/>
              </a:rPr>
              <a:t>(b) in order to effect a lawful arrest or to prevent the escape of a person lawfully detained; </a:t>
            </a:r>
          </a:p>
          <a:p>
            <a:pPr marL="534988" indent="-358775" eaLnBrk="1" fontAlgn="auto" hangingPunct="1">
              <a:spcBef>
                <a:spcPts val="0"/>
              </a:spcBef>
              <a:spcAft>
                <a:spcPts val="0"/>
              </a:spcAft>
              <a:defRPr/>
            </a:pPr>
            <a:endParaRPr lang="en-GB" sz="1600" dirty="0">
              <a:latin typeface="Arial" panose="020B0604020202020204" pitchFamily="34" charset="0"/>
            </a:endParaRPr>
          </a:p>
          <a:p>
            <a:pPr marL="534988" indent="-358775" eaLnBrk="1" fontAlgn="auto" hangingPunct="1">
              <a:spcBef>
                <a:spcPts val="0"/>
              </a:spcBef>
              <a:spcAft>
                <a:spcPts val="0"/>
              </a:spcAft>
              <a:defRPr/>
            </a:pPr>
            <a:r>
              <a:rPr lang="en-GB" sz="1600" dirty="0">
                <a:latin typeface="Arial" panose="020B0604020202020204" pitchFamily="34" charset="0"/>
              </a:rPr>
              <a:t>(c) in action lawfully taken for the purpose of quelling a riot or insurrection. </a:t>
            </a:r>
          </a:p>
        </p:txBody>
      </p:sp>
    </p:spTree>
    <p:custDataLst>
      <p:tags r:id="rId1"/>
    </p:custDataLst>
    <p:extLst>
      <p:ext uri="{BB962C8B-B14F-4D97-AF65-F5344CB8AC3E}">
        <p14:creationId xmlns:p14="http://schemas.microsoft.com/office/powerpoint/2010/main" val="1935940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1"/>
          <p:cNvSpPr>
            <a:spLocks noChangeArrowheads="1"/>
          </p:cNvSpPr>
          <p:nvPr/>
        </p:nvSpPr>
        <p:spPr bwMode="auto">
          <a:xfrm>
            <a:off x="767408" y="2852936"/>
            <a:ext cx="1044116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latin typeface="Arial" panose="020B0604020202020204" pitchFamily="34" charset="0"/>
              </a:rPr>
              <a:t>Article 3 </a:t>
            </a:r>
            <a:endParaRPr lang="en-GB" altLang="en-US" sz="1800" dirty="0">
              <a:latin typeface="Arial" panose="020B0604020202020204" pitchFamily="34" charset="0"/>
            </a:endParaRPr>
          </a:p>
          <a:p>
            <a:pPr eaLnBrk="1" hangingPunct="1">
              <a:spcBef>
                <a:spcPct val="0"/>
              </a:spcBef>
              <a:buFontTx/>
              <a:buNone/>
            </a:pPr>
            <a:r>
              <a:rPr lang="en-GB" altLang="en-US" sz="1800" b="1" dirty="0">
                <a:solidFill>
                  <a:srgbClr val="0070C0"/>
                </a:solidFill>
                <a:latin typeface="Arial" panose="020B0604020202020204" pitchFamily="34" charset="0"/>
              </a:rPr>
              <a:t>PROHIBITION OF TORTURE </a:t>
            </a:r>
          </a:p>
          <a:p>
            <a:pPr eaLnBrk="1" hangingPunct="1">
              <a:spcBef>
                <a:spcPct val="0"/>
              </a:spcBef>
              <a:buFontTx/>
              <a:buNone/>
            </a:pPr>
            <a:endParaRPr lang="en-GB" altLang="en-US" sz="1800" dirty="0">
              <a:latin typeface="Arial" panose="020B0604020202020204" pitchFamily="34" charset="0"/>
            </a:endParaRPr>
          </a:p>
          <a:p>
            <a:pPr eaLnBrk="1" hangingPunct="1">
              <a:spcBef>
                <a:spcPct val="0"/>
              </a:spcBef>
              <a:buFontTx/>
              <a:buNone/>
            </a:pPr>
            <a:r>
              <a:rPr lang="en-GB" altLang="en-US" sz="1600" dirty="0">
                <a:latin typeface="Arial" panose="020B0604020202020204" pitchFamily="34" charset="0"/>
              </a:rPr>
              <a:t>No one shall be subjected to torture or to inhuman or degrading treatment or punishment</a:t>
            </a:r>
            <a:r>
              <a:rPr lang="en-GB" altLang="en-US" sz="1800" dirty="0">
                <a:latin typeface="Arial" panose="020B0604020202020204" pitchFamily="34" charset="0"/>
              </a:rPr>
              <a:t>. </a:t>
            </a:r>
          </a:p>
        </p:txBody>
      </p:sp>
    </p:spTree>
    <p:custDataLst>
      <p:tags r:id="rId1"/>
    </p:custDataLst>
    <p:extLst>
      <p:ext uri="{BB962C8B-B14F-4D97-AF65-F5344CB8AC3E}">
        <p14:creationId xmlns:p14="http://schemas.microsoft.com/office/powerpoint/2010/main" val="425027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95" y="692696"/>
            <a:ext cx="8110537" cy="1004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MARINE ENFORCEMENT OFFICER (MEO)  and</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INSHORE FISHERIES AND CONSERVATION OFFICER (IFCO) </a:t>
            </a:r>
          </a:p>
          <a:p>
            <a:pPr algn="ctr" eaLnBrk="1" fontAlgn="auto" hangingPunct="1">
              <a:spcBef>
                <a:spcPts val="0"/>
              </a:spcBef>
              <a:spcAft>
                <a:spcPts val="0"/>
              </a:spcAft>
              <a:defRPr/>
            </a:pPr>
            <a:r>
              <a:rPr lang="en-GB" sz="2000" b="1" dirty="0">
                <a:solidFill>
                  <a:srgbClr val="00AF41"/>
                </a:solidFill>
                <a:latin typeface="Arial" panose="020B0604020202020204" pitchFamily="34" charset="0"/>
                <a:cs typeface="Arial" panose="020B0604020202020204" pitchFamily="34" charset="0"/>
              </a:rPr>
              <a:t>HUMAN RIGHTS ACT 1998</a:t>
            </a:r>
          </a:p>
        </p:txBody>
      </p:sp>
      <p:sp>
        <p:nvSpPr>
          <p:cNvPr id="3" name="Rectangle 2"/>
          <p:cNvSpPr/>
          <p:nvPr/>
        </p:nvSpPr>
        <p:spPr>
          <a:xfrm>
            <a:off x="695400" y="1916832"/>
            <a:ext cx="10441160" cy="4093428"/>
          </a:xfrm>
          <a:prstGeom prst="rect">
            <a:avLst/>
          </a:prstGeom>
        </p:spPr>
        <p:txBody>
          <a:bodyPr wrap="square">
            <a:spAutoFit/>
          </a:bodyPr>
          <a:lstStyle/>
          <a:p>
            <a:pPr eaLnBrk="1" fontAlgn="auto" hangingPunct="1">
              <a:spcBef>
                <a:spcPts val="0"/>
              </a:spcBef>
              <a:spcAft>
                <a:spcPts val="0"/>
              </a:spcAft>
              <a:defRPr/>
            </a:pPr>
            <a:r>
              <a:rPr lang="en-GB" sz="1600" b="1" dirty="0">
                <a:latin typeface="Arial" panose="020B0604020202020204" pitchFamily="34" charset="0"/>
              </a:rPr>
              <a:t>Article 4 </a:t>
            </a:r>
            <a:endParaRPr lang="en-GB" sz="1600" dirty="0">
              <a:latin typeface="Arial" panose="020B0604020202020204" pitchFamily="34" charset="0"/>
            </a:endParaRPr>
          </a:p>
          <a:p>
            <a:pPr eaLnBrk="1" fontAlgn="auto" hangingPunct="1">
              <a:spcBef>
                <a:spcPts val="0"/>
              </a:spcBef>
              <a:spcAft>
                <a:spcPts val="0"/>
              </a:spcAft>
              <a:defRPr/>
            </a:pPr>
            <a:r>
              <a:rPr lang="en-GB" sz="1600" b="1" dirty="0">
                <a:solidFill>
                  <a:srgbClr val="0070C0"/>
                </a:solidFill>
                <a:latin typeface="Arial" panose="020B0604020202020204" pitchFamily="34" charset="0"/>
              </a:rPr>
              <a:t>PROHIBITION OF SLAVERY AND FORCED LABOUR </a:t>
            </a:r>
          </a:p>
          <a:p>
            <a:pPr eaLnBrk="1" fontAlgn="auto" hangingPunct="1">
              <a:spcBef>
                <a:spcPts val="0"/>
              </a:spcBef>
              <a:spcAft>
                <a:spcPts val="0"/>
              </a:spcAft>
              <a:defRPr/>
            </a:pPr>
            <a:endParaRPr lang="en-GB" dirty="0">
              <a:latin typeface="Arial" panose="020B0604020202020204" pitchFamily="34" charset="0"/>
            </a:endParaRPr>
          </a:p>
          <a:p>
            <a:pPr eaLnBrk="1" fontAlgn="auto" hangingPunct="1">
              <a:spcBef>
                <a:spcPts val="0"/>
              </a:spcBef>
              <a:spcAft>
                <a:spcPts val="0"/>
              </a:spcAft>
              <a:defRPr/>
            </a:pPr>
            <a:r>
              <a:rPr lang="en-GB" sz="1400" dirty="0">
                <a:latin typeface="Arial" panose="020B0604020202020204" pitchFamily="34" charset="0"/>
              </a:rPr>
              <a:t>No one shall be held in slavery or servitude.</a:t>
            </a:r>
          </a:p>
          <a:p>
            <a:pPr eaLnBrk="1" fontAlgn="auto" hangingPunct="1">
              <a:spcBef>
                <a:spcPts val="0"/>
              </a:spcBef>
              <a:spcAft>
                <a:spcPts val="0"/>
              </a:spcAft>
              <a:defRPr/>
            </a:pPr>
            <a:endParaRPr lang="en-GB" sz="1400" dirty="0">
              <a:latin typeface="Arial" panose="020B0604020202020204" pitchFamily="34" charset="0"/>
            </a:endParaRPr>
          </a:p>
          <a:p>
            <a:pPr eaLnBrk="1" fontAlgn="auto" hangingPunct="1">
              <a:spcBef>
                <a:spcPts val="0"/>
              </a:spcBef>
              <a:spcAft>
                <a:spcPts val="0"/>
              </a:spcAft>
              <a:defRPr/>
            </a:pPr>
            <a:r>
              <a:rPr lang="en-GB" sz="1400" dirty="0">
                <a:latin typeface="Arial" panose="020B0604020202020204" pitchFamily="34" charset="0"/>
              </a:rPr>
              <a:t>No one shall be required to perform forced or compulsory labour. </a:t>
            </a:r>
          </a:p>
          <a:p>
            <a:pPr eaLnBrk="1" fontAlgn="auto" hangingPunct="1">
              <a:spcBef>
                <a:spcPts val="0"/>
              </a:spcBef>
              <a:spcAft>
                <a:spcPts val="0"/>
              </a:spcAft>
              <a:defRPr/>
            </a:pPr>
            <a:endParaRPr lang="en-GB" sz="1400" dirty="0">
              <a:latin typeface="Arial" panose="020B0604020202020204" pitchFamily="34" charset="0"/>
            </a:endParaRPr>
          </a:p>
          <a:p>
            <a:pPr eaLnBrk="1" fontAlgn="auto" hangingPunct="1">
              <a:spcBef>
                <a:spcPts val="0"/>
              </a:spcBef>
              <a:spcAft>
                <a:spcPts val="0"/>
              </a:spcAft>
              <a:defRPr/>
            </a:pPr>
            <a:r>
              <a:rPr lang="en-GB" sz="1400" dirty="0">
                <a:latin typeface="Arial" panose="020B0604020202020204" pitchFamily="34" charset="0"/>
              </a:rPr>
              <a:t>For the purpose of this Article the term “forced or compulsory labour” shall not include: </a:t>
            </a:r>
          </a:p>
          <a:p>
            <a:pPr eaLnBrk="1" fontAlgn="auto" hangingPunct="1">
              <a:spcBef>
                <a:spcPts val="0"/>
              </a:spcBef>
              <a:spcAft>
                <a:spcPts val="0"/>
              </a:spcAft>
              <a:defRPr/>
            </a:pPr>
            <a:endParaRPr lang="en-GB" sz="1400" dirty="0">
              <a:latin typeface="Arial" panose="020B0604020202020204" pitchFamily="34" charset="0"/>
            </a:endParaRPr>
          </a:p>
          <a:p>
            <a:pPr marL="817563" lvl="1" indent="-360363" fontAlgn="auto">
              <a:spcBef>
                <a:spcPts val="0"/>
              </a:spcBef>
              <a:spcAft>
                <a:spcPts val="0"/>
              </a:spcAft>
              <a:buFontTx/>
              <a:buAutoNum type="alphaLcParenBoth"/>
              <a:defRPr/>
            </a:pPr>
            <a:r>
              <a:rPr lang="en-GB" sz="1400" dirty="0">
                <a:latin typeface="Arial" panose="020B0604020202020204" pitchFamily="34" charset="0"/>
              </a:rPr>
              <a:t>any work required to be done in the ordinary course of detention imposed according to the provisions of Article 5 of this Convention or during conditional release from such detention;</a:t>
            </a:r>
          </a:p>
          <a:p>
            <a:pPr marL="817563" lvl="1" indent="-360363" fontAlgn="auto">
              <a:spcBef>
                <a:spcPts val="0"/>
              </a:spcBef>
              <a:spcAft>
                <a:spcPts val="0"/>
              </a:spcAft>
              <a:buFontTx/>
              <a:buAutoNum type="alphaLcParenBoth"/>
              <a:defRPr/>
            </a:pPr>
            <a:endParaRPr lang="en-GB" sz="1400" dirty="0">
              <a:latin typeface="Arial" panose="020B0604020202020204" pitchFamily="34" charset="0"/>
            </a:endParaRPr>
          </a:p>
          <a:p>
            <a:pPr marL="817563" lvl="1" indent="-360363" fontAlgn="auto">
              <a:spcBef>
                <a:spcPts val="0"/>
              </a:spcBef>
              <a:spcAft>
                <a:spcPts val="0"/>
              </a:spcAft>
              <a:defRPr/>
            </a:pPr>
            <a:r>
              <a:rPr lang="en-GB" sz="1400" dirty="0">
                <a:latin typeface="Arial" panose="020B0604020202020204" pitchFamily="34" charset="0"/>
              </a:rPr>
              <a:t>(b) </a:t>
            </a:r>
            <a:r>
              <a:rPr lang="en-GB" sz="1400" dirty="0" smtClean="0">
                <a:latin typeface="Arial" panose="020B0604020202020204" pitchFamily="34" charset="0"/>
              </a:rPr>
              <a:t>  any </a:t>
            </a:r>
            <a:r>
              <a:rPr lang="en-GB" sz="1400" dirty="0">
                <a:latin typeface="Arial" panose="020B0604020202020204" pitchFamily="34" charset="0"/>
              </a:rPr>
              <a:t>service of a military character or, in case of conscientious objectors in countries where they are recognised, service exacted instead of compulsory military service; </a:t>
            </a:r>
          </a:p>
          <a:p>
            <a:pPr marL="817563" lvl="1" indent="-360363" fontAlgn="auto">
              <a:spcBef>
                <a:spcPts val="0"/>
              </a:spcBef>
              <a:spcAft>
                <a:spcPts val="0"/>
              </a:spcAft>
              <a:defRPr/>
            </a:pPr>
            <a:endParaRPr lang="en-GB" sz="1400" dirty="0">
              <a:latin typeface="Arial" panose="020B0604020202020204" pitchFamily="34" charset="0"/>
            </a:endParaRPr>
          </a:p>
          <a:p>
            <a:pPr marL="803275" lvl="1" indent="-360363" fontAlgn="auto">
              <a:spcBef>
                <a:spcPts val="0"/>
              </a:spcBef>
              <a:spcAft>
                <a:spcPts val="0"/>
              </a:spcAft>
              <a:defRPr/>
            </a:pPr>
            <a:r>
              <a:rPr lang="en-GB" sz="1400" dirty="0">
                <a:latin typeface="Arial" panose="020B0604020202020204" pitchFamily="34" charset="0"/>
              </a:rPr>
              <a:t>(c) </a:t>
            </a:r>
            <a:r>
              <a:rPr lang="en-GB" sz="1400" dirty="0" smtClean="0">
                <a:latin typeface="Arial" panose="020B0604020202020204" pitchFamily="34" charset="0"/>
              </a:rPr>
              <a:t>  any </a:t>
            </a:r>
            <a:r>
              <a:rPr lang="en-GB" sz="1400" dirty="0">
                <a:latin typeface="Arial" panose="020B0604020202020204" pitchFamily="34" charset="0"/>
              </a:rPr>
              <a:t>service exacted in case of an emergency or calamity threatening the life or wellbeing of the community; </a:t>
            </a:r>
          </a:p>
          <a:p>
            <a:pPr marL="817563" lvl="1" indent="-360363" fontAlgn="auto">
              <a:spcBef>
                <a:spcPts val="0"/>
              </a:spcBef>
              <a:spcAft>
                <a:spcPts val="0"/>
              </a:spcAft>
              <a:defRPr/>
            </a:pPr>
            <a:endParaRPr lang="en-GB" sz="1400" dirty="0">
              <a:latin typeface="Arial" panose="020B0604020202020204" pitchFamily="34" charset="0"/>
            </a:endParaRPr>
          </a:p>
          <a:p>
            <a:pPr marL="817563" lvl="1" indent="-360363" fontAlgn="auto">
              <a:spcBef>
                <a:spcPts val="0"/>
              </a:spcBef>
              <a:spcAft>
                <a:spcPts val="0"/>
              </a:spcAft>
              <a:defRPr/>
            </a:pPr>
            <a:r>
              <a:rPr lang="en-GB" sz="1400" dirty="0">
                <a:latin typeface="Arial" panose="020B0604020202020204" pitchFamily="34" charset="0"/>
              </a:rPr>
              <a:t>(d) </a:t>
            </a:r>
            <a:r>
              <a:rPr lang="en-GB" sz="1400" dirty="0" smtClean="0">
                <a:latin typeface="Arial" panose="020B0604020202020204" pitchFamily="34" charset="0"/>
              </a:rPr>
              <a:t>  any </a:t>
            </a:r>
            <a:r>
              <a:rPr lang="en-GB" sz="1400" dirty="0">
                <a:latin typeface="Arial" panose="020B0604020202020204" pitchFamily="34" charset="0"/>
              </a:rPr>
              <a:t>work or service which forms part of normal civic obligations.</a:t>
            </a:r>
          </a:p>
        </p:txBody>
      </p:sp>
    </p:spTree>
    <p:custDataLst>
      <p:tags r:id="rId1"/>
    </p:custDataLst>
    <p:extLst>
      <p:ext uri="{BB962C8B-B14F-4D97-AF65-F5344CB8AC3E}">
        <p14:creationId xmlns:p14="http://schemas.microsoft.com/office/powerpoint/2010/main" val="27246348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3042</Words>
  <Application>Microsoft Office PowerPoint</Application>
  <PresentationFormat>Widescreen</PresentationFormat>
  <Paragraphs>254</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HUMAN RIGHTS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Belagio, Martin</cp:lastModifiedBy>
  <cp:revision>40</cp:revision>
  <dcterms:created xsi:type="dcterms:W3CDTF">2013-02-22T12:19:06Z</dcterms:created>
  <dcterms:modified xsi:type="dcterms:W3CDTF">2019-01-09T10:45:22Z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446118B2-C26C-42CE-9290-DD65D6AAB9E0</vt:lpwstr>
  </property>
  <property fmtid="{D5CDD505-2E9C-101B-9397-08002B2CF9AE}" pid="3" name="ArticulatePath">
    <vt:lpwstr>http://mmointranet/tools/templates_new/sunset</vt:lpwstr>
  </property>
</Properties>
</file>