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7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268" r:id="rId19"/>
    <p:sldId id="267" r:id="rId20"/>
    <p:sldId id="277" r:id="rId21"/>
    <p:sldId id="269" r:id="rId22"/>
    <p:sldId id="278" r:id="rId23"/>
    <p:sldId id="279" r:id="rId24"/>
    <p:sldId id="270" r:id="rId25"/>
    <p:sldId id="275" r:id="rId26"/>
    <p:sldId id="271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81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8E081-DBF8-4CF0-8DAB-C82B381F4DAB}" type="datetimeFigureOut">
              <a:rPr lang="en-GB"/>
              <a:pPr>
                <a:defRPr/>
              </a:pPr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38BBEE-D678-449A-8C1D-5DAEB26F36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75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954322-C2B0-4D12-8343-F3FF578E0C8D}" type="datetimeFigureOut">
              <a:rPr lang="en-GB"/>
              <a:pPr>
                <a:defRPr/>
              </a:pPr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939F1D-E69C-45F1-B3FA-EAC8852F1E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349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8C2E2-48A0-4E85-8E76-C7D90294A0D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FE0C1-D97A-46AA-83D4-B3DBAD0E04A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3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0C2AB-B061-4BBD-8D79-DA66A0D39EF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0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19294-2302-4208-91C3-10FE6C01E72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1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89C440-896C-416F-9E1A-C7E108FCEBE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07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6A9D5E-072D-4212-826B-4F0B0B4D10A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98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39F1D-E69C-45F1-B3FA-EAC8852F1EF3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3676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1FD645-1A5F-4059-B98D-108D0B03AD2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35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ECED6-2D4A-433E-960C-6B7FA31C222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2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1F43B-3BBE-4377-9DBF-A7EA5129FD4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1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D4411-C1F6-40C7-A819-75AD2F74B8B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3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42EF52-6BE2-4E02-8641-B1BC0BE85B1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3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705" indent="-179705" algn="just">
              <a:lnSpc>
                <a:spcPct val="115000"/>
              </a:lnSpc>
              <a:spcAft>
                <a:spcPts val="1000"/>
              </a:spcAft>
            </a:pPr>
            <a:endParaRPr lang="en-GB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3FDA57-A0F4-4A1F-83E8-0FA4640685B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5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EAEAA-0244-40E3-9756-5225BC05B93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3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A5E56-7096-402A-8F4C-A982232155E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3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2BCAEC-9EC2-46CD-8422-43E697EF3D8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A45AFD-508D-415F-80E8-3170FBAFE48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91B18-BCFE-4103-A989-8651606353C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311386\Desktop\MMO_582_A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60350"/>
            <a:ext cx="25193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88"/>
            <a:ext cx="5807075" cy="86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149081"/>
            <a:ext cx="8568952" cy="93610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568952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4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908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970784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396044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60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3970784" cy="63976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3887415" cy="63976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772816"/>
            <a:ext cx="3970784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396044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20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50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04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064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0756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21163"/>
            <a:ext cx="9144000" cy="15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07950" y="6308725"/>
            <a:ext cx="2898775" cy="490538"/>
            <a:chOff x="88985" y="6309320"/>
            <a:chExt cx="2898839" cy="489776"/>
          </a:xfrm>
        </p:grpSpPr>
        <p:pic>
          <p:nvPicPr>
            <p:cNvPr id="5125" name="Picture 6" descr="OCL_P07_F06_Ocean Logo EM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5" y="6309320"/>
              <a:ext cx="1428146" cy="48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7" descr="OCL_P07_F05_Ocean Logo QM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385" y="6309320"/>
              <a:ext cx="1413439" cy="48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395288" y="4221163"/>
            <a:ext cx="8569325" cy="1439862"/>
          </a:xfrm>
        </p:spPr>
        <p:txBody>
          <a:bodyPr/>
          <a:lstStyle/>
          <a:p>
            <a:pPr eaLnBrk="1" hangingPunct="1"/>
            <a:r>
              <a:rPr lang="en-GB" altLang="en-US" sz="4400" b="1">
                <a:solidFill>
                  <a:srgbClr val="00B050"/>
                </a:solidFill>
              </a:rPr>
              <a:t>Searches</a:t>
            </a:r>
            <a:endParaRPr lang="en-GB" altLang="en-US" sz="3600" b="1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Section 253 – Further provision about seizure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	</a:t>
            </a:r>
            <a:r>
              <a:rPr lang="en-GB" altLang="en-US"/>
              <a:t>Can seize container in which item(s) found, if it 	facilitates seizure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secure an item if not practicable to be removed at 	time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Section 254 – Retention of seized items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retain item for as long as necessary, unless a 	photograph or copy would suffice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Section 260 – Assistance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	</a:t>
            </a:r>
            <a:r>
              <a:rPr lang="en-GB" altLang="en-US"/>
              <a:t>Can bring any other person to help carry out relevant 	functions, who can then exercise MEO powers under 	your supervision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bring any equipment or materials to help carry out 	relevant functions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Section 261 – Power to use reasonable force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use reasonable force if necessary to exercise any 	MEO / IFCO powers (as can any person assisting you)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Warrants – Schedule 17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	</a:t>
            </a:r>
            <a:r>
              <a:rPr lang="en-GB" altLang="en-US" dirty="0"/>
              <a:t>Schedule 17 of MACAA provides requirements for 	serving of warrants for dwellings issued under s.249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Entry to a dwelling without a warrant is unlawful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Code B Notices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Notice of MEO / IFCO powers and occupiers’ rights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Issued for all searches, not just when exercising a 	warrant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Search Register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Central search registered is required.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Warrants – Case Law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1"/>
              <a:t>	“Generations of justices have… been brought up to 	recognise that the issue of a search warrant is a very 	serious interference with the liberty of a subject, and a 	step that should only be taken after the most mature 	careful consideration of all the facts of the case…”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i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Lord Widgery CJ in </a:t>
            </a:r>
            <a:r>
              <a:rPr lang="en-GB" altLang="en-US" i="1"/>
              <a:t>Williams v Summerfield </a:t>
            </a:r>
            <a:r>
              <a:rPr lang="en-GB" altLang="en-US"/>
              <a:t>[1972]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1"/>
              <a:t>	“The obtaining of a search warrant is never to be 	treated as a formality. It authorises the invasion of a 	person’s home.”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i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1"/>
              <a:t>R (Redknapp) v City of London Police </a:t>
            </a:r>
            <a:r>
              <a:rPr lang="en-GB" altLang="en-US"/>
              <a:t>[2009]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Execution of pre-planned searches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B050"/>
                </a:solidFill>
              </a:rPr>
              <a:t>                </a:t>
            </a:r>
            <a:r>
              <a:rPr lang="en-GB" altLang="en-US" dirty="0">
                <a:solidFill>
                  <a:prstClr val="black"/>
                </a:solidFill>
              </a:rPr>
              <a:t>One MEO / IFCO should be designated Lead</a:t>
            </a:r>
            <a:endParaRPr lang="en-GB" altLang="en-US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	 </a:t>
            </a:r>
            <a:r>
              <a:rPr lang="en-GB" altLang="en-US" dirty="0"/>
              <a:t>Another person (preferably Exhibits Officer) to take 	responsibility for Search Book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Lead Officer to inform occupants of search, the 	process and provide copy of Code B Notice and 	warrant (if dwelling)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Good practice to photograph/video each room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Record any existing damage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Execution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	</a:t>
            </a:r>
            <a:endParaRPr lang="en-GB" altLang="en-US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</a:t>
            </a: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	- record all persons on 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           - sketch plan of each room in 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	- complete scene notes (significant incidents, 			  comings and goings)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	- record all exhibits seized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B8015D-64DB-4CC6-B9FF-E2057AF0EE94}"/>
              </a:ext>
            </a:extLst>
          </p:cNvPr>
          <p:cNvSpPr/>
          <p:nvPr/>
        </p:nvSpPr>
        <p:spPr>
          <a:xfrm>
            <a:off x="395536" y="1412776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Other officers to carry out searches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Officers searching should be methodical, start at one 	end of the room and work round</a:t>
            </a:r>
            <a:endParaRPr lang="en-GB" altLang="en-US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Recommended two officers search a room together, 	one working clockwise, the other anti-clockwise, crossing 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68E90-6237-4D79-94BC-82C76CBF2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528392" cy="2646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AEDFE-954D-4F19-A202-3F6830CCA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43" y="3232494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Execution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Fully describe the location of finds so officer                                completing Search Book can record where in the room evidence was seized from</a:t>
            </a:r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GB" altLang="en-US" sz="14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All seized evidence to be brought to Lead Officer for assessment and then to officer completing Search Book</a:t>
            </a:r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GB" altLang="en-US" sz="1400" dirty="0"/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GB" altLang="en-US" dirty="0"/>
              <a:t>Occupant to be provided with receipt for every item 	seized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4D8CE2-A221-4D39-B48D-0156B39A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7" y="0"/>
            <a:ext cx="6321503" cy="57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E8E8D-E76B-4FB4-9868-A92FE149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8" y="0"/>
            <a:ext cx="7854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Introduction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	</a:t>
            </a:r>
            <a:r>
              <a:rPr lang="en-GB" altLang="en-US" dirty="0"/>
              <a:t>Any entry into, search of, or seizure from a private 	location is an interference with a person’s right to 	respect for private and family life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(Article 8 Human Rights Act 1998)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Therefore, any search of private premises must follow 	relevant legal provisions and be proportionate 	response to matter under investigation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Private premises includes business premises, vessels, 	vehicles and……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446405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Seizing material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Seized materials should be bagged securely and logged in Search Book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Complete evidence bag before putting evidence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Continuity of evidence is paramount to an investigation; strict procedures must be adhered to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  <p:pic>
        <p:nvPicPr>
          <p:cNvPr id="35844" name="Picture 2" descr="C:\Users\m302035\Desktop\Evidence 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857250"/>
            <a:ext cx="41433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4696C-E419-4467-ABD3-029BB7D30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7"/>
          <p:cNvSpPr txBox="1">
            <a:spLocks noChangeArrowheads="1"/>
          </p:cNvSpPr>
          <p:nvPr/>
        </p:nvSpPr>
        <p:spPr bwMode="auto">
          <a:xfrm>
            <a:off x="179388" y="1000125"/>
            <a:ext cx="2892425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MMO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Exhibit ref (e.g. MJT001)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e.g. 2015 diary with blue cover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5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Time and date seized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Location where seized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Officer who seized it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Officer’s signature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PFV number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To be completed whenever opened (the evidence 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original evidence bag must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then be sealed in a new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evidence bag)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B050"/>
                </a:solidFill>
              </a:rPr>
              <a:t>Needs to be witnessed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00125"/>
            <a:ext cx="542925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10800000">
            <a:off x="3214688" y="1714500"/>
            <a:ext cx="71437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214688" y="1857375"/>
            <a:ext cx="14287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214688" y="2071688"/>
            <a:ext cx="7143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7250" y="1143000"/>
            <a:ext cx="2214563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1357313"/>
            <a:ext cx="785813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14625" y="2286000"/>
            <a:ext cx="357188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00250" y="3000375"/>
            <a:ext cx="1071563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43125" y="3357563"/>
            <a:ext cx="928688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28813" y="4000500"/>
            <a:ext cx="114300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85938" y="4357688"/>
            <a:ext cx="1285875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57313" y="4643438"/>
            <a:ext cx="1714500" cy="158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4" name="TextBox 34"/>
          <p:cNvSpPr txBox="1">
            <a:spLocks noChangeArrowheads="1"/>
          </p:cNvSpPr>
          <p:nvPr/>
        </p:nvSpPr>
        <p:spPr bwMode="auto">
          <a:xfrm>
            <a:off x="3143250" y="5286375"/>
            <a:ext cx="5429250" cy="508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90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00313" y="5500688"/>
            <a:ext cx="571500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21372-2750-40C3-8EB4-06B4D0F25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362"/>
            <a:ext cx="7884368" cy="5913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4DBF7-6976-43D4-918D-6B39CF668BBA}"/>
              </a:ext>
            </a:extLst>
          </p:cNvPr>
          <p:cNvSpPr txBox="1"/>
          <p:nvPr/>
        </p:nvSpPr>
        <p:spPr>
          <a:xfrm>
            <a:off x="3059832" y="9087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……land!</a:t>
            </a:r>
          </a:p>
        </p:txBody>
      </p:sp>
    </p:spTree>
    <p:extLst>
      <p:ext uri="{BB962C8B-B14F-4D97-AF65-F5344CB8AC3E}">
        <p14:creationId xmlns:p14="http://schemas.microsoft.com/office/powerpoint/2010/main" val="378490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Powers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	</a:t>
            </a:r>
            <a:r>
              <a:rPr lang="en-GB" altLang="en-US"/>
              <a:t>Powers to search are derived from Common 	Enforcement Powers in MACAA (apply to both MEOs 	and IFCOs)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Fairly wide-ranging powers in relation to searching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Nine MACAA Sections relating to MEO / IFCO powers 	when searching (247, 249-254, 260 and 261)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Section 247 – Power to enter and inspect 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/>
              <a:t>	</a:t>
            </a:r>
            <a:r>
              <a:rPr lang="en-GB" altLang="en-US"/>
              <a:t>Can enter and inspect any premises for purposes of 	carrying out relevant functions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Must do so at a reasonable time, unless you suspect 	doing so would frustrate entry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require any person on premises to facilitate 	exercising of this power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Section 249 – Dwellings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	</a:t>
            </a:r>
            <a:r>
              <a:rPr lang="en-GB" altLang="en-US" dirty="0"/>
              <a:t>Can </a:t>
            </a:r>
            <a:r>
              <a:rPr lang="en-GB" altLang="en-US" dirty="0">
                <a:solidFill>
                  <a:srgbClr val="FF0000"/>
                </a:solidFill>
              </a:rPr>
              <a:t>NOT</a:t>
            </a:r>
            <a:r>
              <a:rPr lang="en-GB" altLang="en-US" dirty="0"/>
              <a:t> enter a dwelling without a warrant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Justice can only issue warrant if they are satisfied that: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		- you have reasonable grounds for believing 			there is material at the dwelling which, for the 			purposes of carrying out your relevant 				functions, you wish to inspect, examine or 			seize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	- not practicable to contact anyone to gain entry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	- entry is not likely to be granted without a 			warrant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           - that the purpose of entry may be frustrated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Section 250 – Power of search and examination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	</a:t>
            </a:r>
            <a:r>
              <a:rPr lang="en-GB" altLang="en-US" dirty="0"/>
              <a:t>Can search the premises for any item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Can examine any item on the 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Can stop and detain any person and search for or 	examine anything in their possession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Can break open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any container or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locked thing on the 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/>
              <a:t>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3" y="4071938"/>
            <a:ext cx="3571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5400" dirty="0">
              <a:latin typeface="+mn-lt"/>
              <a:cs typeface="Aharoni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599CD-8D42-4324-B568-6F42CA47B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99954"/>
            <a:ext cx="4032448" cy="30243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Section 251 – Power to require production of documents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require any person on premises to produce any 	document or record in their possession or control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Section 252 – Powers of seizure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seize and detain or remove any item found on 	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(apart from anything subject to legal privilege)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take copies of or extracts from any documents 	found on 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	Can seize and detain or remove any item found in 	person’s possession or control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84963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00B050"/>
                </a:solidFill>
              </a:rPr>
              <a:t>Seize and Sift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/>
              <a:t>	</a:t>
            </a:r>
            <a:r>
              <a:rPr lang="en-GB" altLang="en-US"/>
              <a:t>MACAA provides powers of seize and sift that were 	not afforded to officers previously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/>
              <a:t>	</a:t>
            </a:r>
            <a:r>
              <a:rPr lang="en-GB" altLang="en-US"/>
              <a:t>Allows MEOs / IFCOs to take large quantities of 	potential relevant material to sift through at a later date 	when not practicable to do so on premises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/>
              <a:t>	</a:t>
            </a:r>
            <a:r>
              <a:rPr lang="en-GB" altLang="en-US"/>
              <a:t>Irrelevant material found using these powers should 	be returned as soon as possible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Searches</a:t>
            </a:r>
            <a:endParaRPr lang="en-GB" altLang="en-US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164C3DF689C4086366DC293CA522A" ma:contentTypeVersion="11" ma:contentTypeDescription="Create a new document." ma:contentTypeScope="" ma:versionID="78cb7db1c7d0e2b45f3e4a7a6821960d">
  <xsd:schema xmlns:xsd="http://www.w3.org/2001/XMLSchema" xmlns:p="http://schemas.microsoft.com/office/2006/metadata/properties" xmlns:ns2="928e590f-9697-441d-95b7-4d4ce7c8b5fb" targetNamespace="http://schemas.microsoft.com/office/2006/metadata/properties" ma:root="true" ma:fieldsID="b2c1e875c8ce3ec955689efd5786f43a" ns2:_="">
    <xsd:import namespace="928e590f-9697-441d-95b7-4d4ce7c8b5fb"/>
    <xsd:element name="properties">
      <xsd:complexType>
        <xsd:sequence>
          <xsd:element name="documentManagement">
            <xsd:complexType>
              <xsd:all>
                <xsd:element ref="ns2:Type_x0020_of_x0020_material" minOccurs="0"/>
                <xsd:element ref="ns2:LMS_x0020_updated" minOccurs="0"/>
                <xsd:element ref="ns2:Subject_x0020_number" minOccurs="0"/>
                <xsd:element ref="ns2:Description0" minOccurs="0"/>
                <xsd:element ref="ns2:Subject_x0020_lead" minOccurs="0"/>
                <xsd:element ref="ns2:Course_x0020_used_x0020_on" minOccurs="0"/>
                <xsd:element ref="ns2:Changes_x0020_will_x0020_effect" minOccurs="0"/>
                <xsd:element ref="ns2:Last_x0020_updated" minOccurs="0"/>
                <xsd:element ref="ns2:Updated_x0020_by" minOccurs="0"/>
                <xsd:element ref="ns2:Ownershi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28e590f-9697-441d-95b7-4d4ce7c8b5fb" elementFormDefault="qualified">
    <xsd:import namespace="http://schemas.microsoft.com/office/2006/documentManagement/types"/>
    <xsd:element name="Type_x0020_of_x0020_material" ma:index="8" nillable="true" ma:displayName="Type of material" ma:format="Dropdown" ma:internalName="Type_x0020_of_x0020_material">
      <xsd:simpleType>
        <xsd:restriction base="dms:Choice">
          <xsd:enumeration value="Presentation"/>
          <xsd:enumeration value="Guidance"/>
          <xsd:enumeration value="Video"/>
          <xsd:enumeration value="LMS"/>
          <xsd:enumeration value="Reference material"/>
        </xsd:restriction>
      </xsd:simpleType>
    </xsd:element>
    <xsd:element name="LMS_x0020_updated" ma:index="9" nillable="true" ma:displayName="LMS updated" ma:format="DateOnly" ma:internalName="LMS_x0020_updated">
      <xsd:simpleType>
        <xsd:restriction base="dms:DateTime"/>
      </xsd:simpleType>
    </xsd:element>
    <xsd:element name="Subject_x0020_number" ma:index="10" nillable="true" ma:displayName="Subject number" ma:format="Dropdown" ma:internalName="Subject_x0020_number">
      <xsd:simpleType>
        <xsd:restriction base="dms:Choice">
          <xsd:enumeration value="Fish010"/>
          <xsd:enumeration value="MLic020"/>
          <xsd:enumeration value="MCon030"/>
          <xsd:enumeration value="GenLeg040"/>
          <xsd:enumeration value="Intel050"/>
          <xsd:enumeration value="Inves060"/>
          <xsd:enumeration value="Database070"/>
          <xsd:enumeration value="Powers080"/>
          <xsd:enumeration value="RIPA090"/>
          <xsd:enumeration value="IUU100"/>
          <xsd:enumeration value="Blue110"/>
          <xsd:enumeration value="HR120"/>
          <xsd:enumeration value="H&amp;S130"/>
          <xsd:enumeration value="MPlan140"/>
          <xsd:enumeration value="Fin150"/>
          <xsd:enumeration value="Stats160"/>
          <xsd:enumeration value="Other170"/>
        </xsd:restriction>
      </xsd:simpleType>
    </xsd:element>
    <xsd:element name="Description0" ma:index="11" nillable="true" ma:displayName="Description" ma:internalName="Description0">
      <xsd:simpleType>
        <xsd:restriction base="dms:Note"/>
      </xsd:simpleType>
    </xsd:element>
    <xsd:element name="Subject_x0020_lead" ma:index="12" nillable="true" ma:displayName="Subject lead" ma:format="Dropdown" ma:internalName="Subject_x0020_lead">
      <xsd:simpleType>
        <xsd:restriction base="dms:Choice">
          <xsd:enumeration value="James Windebank"/>
          <xsd:enumeration value="Simon McCusker"/>
          <xsd:enumeration value="Annika Whitford"/>
          <xsd:enumeration value="Rory Lane"/>
          <xsd:enumeration value="Gary Owen"/>
          <xsd:enumeration value="Steve Johnston"/>
          <xsd:enumeration value="Jane Wilson"/>
          <xsd:enumeration value="Non-OTT"/>
        </xsd:restriction>
      </xsd:simpleType>
    </xsd:element>
    <xsd:element name="Course_x0020_used_x0020_on" ma:index="13" nillable="true" ma:displayName="Course used on" ma:internalName="Course_x0020_used_x0020_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r Crew"/>
                    <xsd:enumeration value="Blue Belt"/>
                    <xsd:enumeration value="Boarding Officer"/>
                    <xsd:enumeration value="Defra Fisheries"/>
                    <xsd:enumeration value="Environmental Enforcement"/>
                    <xsd:enumeration value="Finance"/>
                    <xsd:enumeration value="Fisheries Enforcement"/>
                    <xsd:enumeration value="Fisheries Management"/>
                    <xsd:enumeration value="Health and Safety"/>
                    <xsd:enumeration value="HR"/>
                    <xsd:enumeration value="Intelligence"/>
                    <xsd:enumeration value="Investigations"/>
                    <xsd:enumeration value="IUU"/>
                    <xsd:enumeration value="LMS"/>
                    <xsd:enumeration value="Manual Handling"/>
                    <xsd:enumeration value="Marine Licensing Monitoring Training"/>
                    <xsd:enumeration value="Marine Conservation"/>
                    <xsd:enumeration value="Marine Planning"/>
                    <xsd:enumeration value="Marine Pollution"/>
                    <xsd:enumeration value="RIPA Awareness"/>
                    <xsd:enumeration value="Royal Navy"/>
                    <xsd:enumeration value="Stats"/>
                  </xsd:restriction>
                </xsd:simpleType>
              </xsd:element>
            </xsd:sequence>
          </xsd:extension>
        </xsd:complexContent>
      </xsd:complexType>
    </xsd:element>
    <xsd:element name="Changes_x0020_will_x0020_effect" ma:index="14" nillable="true" ma:displayName="Changes will effect" ma:internalName="Changes_x0020_will_x0020_effec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ir Crew"/>
                        <xsd:enumeration value="Blue Belt"/>
                        <xsd:enumeration value="Boarding Officer"/>
                        <xsd:enumeration value="Defra Fisheries"/>
                        <xsd:enumeration value="Environmental Enforcement"/>
                        <xsd:enumeration value="Finance"/>
                        <xsd:enumeration value="Fisheries Enforcement"/>
                        <xsd:enumeration value="Fisheries Management"/>
                        <xsd:enumeration value="Health and Safety"/>
                        <xsd:enumeration value="HR"/>
                        <xsd:enumeration value="Intelligence"/>
                        <xsd:enumeration value="Investigations"/>
                        <xsd:enumeration value="IUU"/>
                        <xsd:enumeration value="LMS"/>
                        <xsd:enumeration value="Manual Handling"/>
                        <xsd:enumeration value="Marine Conservation"/>
                        <xsd:enumeration value="Marine Licensing Monitoring Training"/>
                        <xsd:enumeration value="Marine Planning"/>
                        <xsd:enumeration value="Marine Pollution"/>
                        <xsd:enumeration value="MEO Training Programme"/>
                        <xsd:enumeration value="RIPA Awareness"/>
                        <xsd:enumeration value="Royal Navy"/>
                        <xsd:enumeration value="Stat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ast_x0020_updated" ma:index="15" nillable="true" ma:displayName="Last updated" ma:format="DateOnly" ma:internalName="Last_x0020_updated">
      <xsd:simpleType>
        <xsd:restriction base="dms:DateTime"/>
      </xsd:simpleType>
    </xsd:element>
    <xsd:element name="Updated_x0020_by" ma:index="16" nillable="true" ma:displayName="Updated by" ma:format="Dropdown" ma:internalName="Updated_x0020_by">
      <xsd:simpleType>
        <xsd:union memberTypes="dms:Text">
          <xsd:simpleType>
            <xsd:restriction base="dms:Choice">
              <xsd:enumeration value="James Windebank"/>
              <xsd:enumeration value="Simon McCusker"/>
              <xsd:enumeration value="Annika Whitford"/>
              <xsd:enumeration value="Rory Lane"/>
              <xsd:enumeration value="Gary Owen"/>
              <xsd:enumeration value="Steve Johnston"/>
              <xsd:enumeration value="Jane Wilson"/>
            </xsd:restriction>
          </xsd:simpleType>
        </xsd:union>
      </xsd:simpleType>
    </xsd:element>
    <xsd:element name="Ownership" ma:index="17" nillable="true" ma:displayName="Ownership" ma:format="Dropdown" ma:internalName="Ownership">
      <xsd:simpleType>
        <xsd:restriction base="dms:Choice">
          <xsd:enumeration value="James Windebank"/>
          <xsd:enumeration value="Simon McCusker"/>
          <xsd:enumeration value="Annika Whitford"/>
          <xsd:enumeration value="Rory Lane"/>
          <xsd:enumeration value="Gary Owen"/>
          <xsd:enumeration value="Steve Johnston"/>
          <xsd:enumeration value="Jane Wils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ship xmlns="928e590f-9697-441d-95b7-4d4ce7c8b5fb">Jane Wilson</Ownership>
    <Changes_x0020_will_x0020_effect xmlns="928e590f-9697-441d-95b7-4d4ce7c8b5fb">
      <Value>Investigations</Value>
    </Changes_x0020_will_x0020_effect>
    <Subject_x0020_number xmlns="928e590f-9697-441d-95b7-4d4ce7c8b5fb">Inves060</Subject_x0020_number>
    <Description0 xmlns="928e590f-9697-441d-95b7-4d4ce7c8b5fb" xsi:nil="true"/>
    <Course_x0020_used_x0020_on xmlns="928e590f-9697-441d-95b7-4d4ce7c8b5fb">
      <Value>Investigations</Value>
    </Course_x0020_used_x0020_on>
    <Type_x0020_of_x0020_material xmlns="928e590f-9697-441d-95b7-4d4ce7c8b5fb">Presentation</Type_x0020_of_x0020_material>
    <Updated_x0020_by xmlns="928e590f-9697-441d-95b7-4d4ce7c8b5fb">Simon McCusker</Updated_x0020_by>
    <Subject_x0020_lead xmlns="928e590f-9697-441d-95b7-4d4ce7c8b5fb">Jane Wilson</Subject_x0020_lead>
    <LMS_x0020_updated xmlns="928e590f-9697-441d-95b7-4d4ce7c8b5fb" xsi:nil="true"/>
    <Last_x0020_updated xmlns="928e590f-9697-441d-95b7-4d4ce7c8b5fb">2018-12-13T00:00:00+00:00</Last_x0020_updat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75EB8CD-9501-49AD-BD1F-B43D65C57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e590f-9697-441d-95b7-4d4ce7c8b5f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AEC5770-E425-4930-8C11-E008621497D3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28e590f-9697-441d-95b7-4d4ce7c8b5f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28EFBB8-0CE0-49BD-9859-103CBE01742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7CB82E0-0BB6-4B23-B205-07D70E9E28A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1169</Words>
  <Application>Microsoft Office PowerPoint</Application>
  <PresentationFormat>On-screen Show (4:3)</PresentationFormat>
  <Paragraphs>225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Searches</vt:lpstr>
      <vt:lpstr>Searches</vt:lpstr>
      <vt:lpstr>PowerPoint Presentation</vt:lpstr>
      <vt:lpstr>Searches</vt:lpstr>
      <vt:lpstr>Searches</vt:lpstr>
      <vt:lpstr>Searches</vt:lpstr>
      <vt:lpstr>Searches</vt:lpstr>
      <vt:lpstr>Searches</vt:lpstr>
      <vt:lpstr>Searches</vt:lpstr>
      <vt:lpstr>Searches</vt:lpstr>
      <vt:lpstr>Searches</vt:lpstr>
      <vt:lpstr>Searches</vt:lpstr>
      <vt:lpstr>Searches</vt:lpstr>
      <vt:lpstr>Searches</vt:lpstr>
      <vt:lpstr>Searches</vt:lpstr>
      <vt:lpstr>PowerPoint Presentation</vt:lpstr>
      <vt:lpstr>Searches</vt:lpstr>
      <vt:lpstr>PowerPoint Presentation</vt:lpstr>
      <vt:lpstr>PowerPoint Presentation</vt:lpstr>
      <vt:lpstr>Searches</vt:lpstr>
      <vt:lpstr>PowerPoint Presentation</vt:lpstr>
      <vt:lpstr>Searches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Proctor</dc:creator>
  <cp:lastModifiedBy>Whitford, Annika</cp:lastModifiedBy>
  <cp:revision>50</cp:revision>
  <dcterms:created xsi:type="dcterms:W3CDTF">2013-02-22T12:19:06Z</dcterms:created>
  <dcterms:modified xsi:type="dcterms:W3CDTF">2021-02-17T12:52:23Z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DFC1F5BA-5398-4C2D-8EAD-8DF66420B7FF</vt:lpwstr>
  </property>
  <property fmtid="{D5CDD505-2E9C-101B-9397-08002B2CF9AE}" pid="3" name="ArticulatePath">
    <vt:lpwstr>http://mmointranet/tools/templates_new/fishingvessel1</vt:lpwstr>
  </property>
  <property fmtid="{D5CDD505-2E9C-101B-9397-08002B2CF9AE}" pid="4" name="ContentType">
    <vt:lpwstr>Document</vt:lpwstr>
  </property>
  <property fmtid="{D5CDD505-2E9C-101B-9397-08002B2CF9AE}" pid="5" name="ContentTypeId">
    <vt:lpwstr>0x01010024B164C3DF689C4086366DC293CA522A</vt:lpwstr>
  </property>
</Properties>
</file>