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custDataLst>
    <p:tags r:id="rId37"/>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F41"/>
    <a:srgbClr val="878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114" y="126"/>
      </p:cViewPr>
      <p:guideLst>
        <p:guide orient="horz" pos="2160"/>
        <p:guide pos="384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70C10DD-B4A3-4E6F-BAC0-9EA50AD6F334}" type="datetimeFigureOut">
              <a:rPr lang="en-GB"/>
              <a:pPr>
                <a:defRPr/>
              </a:pPr>
              <a:t>22/01/2021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772C6E28-9E50-44ED-8EE9-B72C81ED00EB}" type="slidenum">
              <a:rPr lang="en-GB" altLang="en-US"/>
              <a:pPr/>
              <a:t>‹#›</a:t>
            </a:fld>
            <a:endParaRPr lang="en-GB" altLang="en-US"/>
          </a:p>
        </p:txBody>
      </p:sp>
    </p:spTree>
    <p:extLst>
      <p:ext uri="{BB962C8B-B14F-4D97-AF65-F5344CB8AC3E}">
        <p14:creationId xmlns:p14="http://schemas.microsoft.com/office/powerpoint/2010/main" val="147828723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 descr="C:\Users\m311386\Desktop\MMO_582_AW.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0051" y="260351"/>
            <a:ext cx="3359149"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27382" y="4149081"/>
            <a:ext cx="11425269" cy="936104"/>
          </a:xfrm>
        </p:spPr>
        <p:txBody>
          <a:bodyPr/>
          <a:lstStyle>
            <a:lvl1pPr>
              <a:defRPr b="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527382" y="5157192"/>
            <a:ext cx="11425269" cy="648072"/>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2868881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599319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980728"/>
            <a:ext cx="5294379"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096000" y="980728"/>
            <a:ext cx="5280587"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4"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486236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980728"/>
            <a:ext cx="5294379"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p:nvPr>
        </p:nvSpPr>
        <p:spPr>
          <a:xfrm>
            <a:off x="6096001" y="980728"/>
            <a:ext cx="5183220"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2"/>
          <p:cNvSpPr>
            <a:spLocks noGrp="1"/>
          </p:cNvSpPr>
          <p:nvPr>
            <p:ph sz="half" idx="10"/>
          </p:nvPr>
        </p:nvSpPr>
        <p:spPr>
          <a:xfrm>
            <a:off x="609600" y="1772816"/>
            <a:ext cx="5294379"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1" name="Content Placeholder 3"/>
          <p:cNvSpPr>
            <a:spLocks noGrp="1"/>
          </p:cNvSpPr>
          <p:nvPr>
            <p:ph sz="half" idx="2"/>
          </p:nvPr>
        </p:nvSpPr>
        <p:spPr>
          <a:xfrm>
            <a:off x="6096000" y="1772816"/>
            <a:ext cx="5280587"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3"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3616770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1872747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385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4417" y="260351"/>
            <a:ext cx="10752667"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609601" y="908050"/>
            <a:ext cx="10767484"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5" name="Rectangle 4"/>
          <p:cNvSpPr/>
          <p:nvPr userDrawn="1"/>
        </p:nvSpPr>
        <p:spPr>
          <a:xfrm>
            <a:off x="11857568" y="0"/>
            <a:ext cx="334433" cy="6858000"/>
          </a:xfrm>
          <a:prstGeom prst="rect">
            <a:avLst/>
          </a:prstGeom>
          <a:solidFill>
            <a:srgbClr val="007C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 bg1="lt1" tx1="dk1" bg2="lt2" tx2="dk2" accent1="accent1" accent2="accent2" accent3="accent3" accent4="accent4" accent5="accent5" accent6="accent6" hlink="hlink" folHlink="folHlink"/>
  <p:sldLayoutIdLst>
    <p:sldLayoutId id="2147483690" r:id="rId1"/>
    <p:sldLayoutId id="2147483685" r:id="rId2"/>
    <p:sldLayoutId id="2147483686" r:id="rId3"/>
    <p:sldLayoutId id="2147483687" r:id="rId4"/>
    <p:sldLayoutId id="2147483688" r:id="rId5"/>
    <p:sldLayoutId id="2147483689" r:id="rId6"/>
  </p:sldLayoutIdLst>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4.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4076701"/>
            <a:ext cx="10668000" cy="180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075" name="Title 1"/>
          <p:cNvSpPr>
            <a:spLocks noGrp="1"/>
          </p:cNvSpPr>
          <p:nvPr>
            <p:ph type="ctrTitle"/>
          </p:nvPr>
        </p:nvSpPr>
        <p:spPr>
          <a:xfrm>
            <a:off x="1524000" y="4149725"/>
            <a:ext cx="9144000" cy="935038"/>
          </a:xfrm>
        </p:spPr>
        <p:txBody>
          <a:bodyPr/>
          <a:lstStyle/>
          <a:p>
            <a:pPr eaLnBrk="1" hangingPunct="1"/>
            <a:r>
              <a:rPr lang="en-GB" altLang="en-US" b="1" dirty="0">
                <a:solidFill>
                  <a:srgbClr val="00AF41"/>
                </a:solidFill>
              </a:rPr>
              <a:t>FISHERIES ENFORCEMENT POWERS PART 1</a:t>
            </a:r>
          </a:p>
        </p:txBody>
      </p:sp>
      <p:grpSp>
        <p:nvGrpSpPr>
          <p:cNvPr id="3077" name="Group 5"/>
          <p:cNvGrpSpPr>
            <a:grpSpLocks/>
          </p:cNvGrpSpPr>
          <p:nvPr/>
        </p:nvGrpSpPr>
        <p:grpSpPr bwMode="auto">
          <a:xfrm>
            <a:off x="1631951" y="6308725"/>
            <a:ext cx="2898775" cy="490538"/>
            <a:chOff x="88985" y="6309320"/>
            <a:chExt cx="2898839" cy="489776"/>
          </a:xfrm>
        </p:grpSpPr>
        <p:pic>
          <p:nvPicPr>
            <p:cNvPr id="3078" name="Picture 6" descr="OCL_P07_F06_Ocean Logo E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85" y="6309320"/>
              <a:ext cx="1428146" cy="48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OCL_P07_F05_Ocean Logo QM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385" y="6309320"/>
              <a:ext cx="1413439" cy="48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055440" y="836712"/>
            <a:ext cx="8291513" cy="454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266 Retention of objects seized under section 264(2)</a:t>
            </a: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Any object seized by an enforcement officer under section 264(2) may be retained by the relevant</a:t>
            </a:r>
          </a:p>
          <a:p>
            <a:pPr>
              <a:buFont typeface="Arial" panose="020B0604020202020204" pitchFamily="34" charset="0"/>
              <a:buNone/>
              <a:defRPr/>
            </a:pPr>
            <a:r>
              <a:rPr lang="en-GB" sz="1400" dirty="0">
                <a:latin typeface="Arial" panose="020B0604020202020204" pitchFamily="34" charset="0"/>
              </a:rPr>
              <a:t>authority.</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If either of the grounds of release in subsection (3) applies, the relevant authority must, as soon as is reasonably practicable, make the object available for collection.</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The grounds of release referred to in subsection (2) are-</a:t>
            </a:r>
          </a:p>
          <a:p>
            <a:pPr lvl="1">
              <a:buFont typeface="Arial" panose="020B0604020202020204" pitchFamily="34" charset="0"/>
              <a:buNone/>
              <a:defRPr/>
            </a:pPr>
            <a:r>
              <a:rPr lang="en-GB" sz="1400" dirty="0">
                <a:latin typeface="Arial" panose="020B0604020202020204" pitchFamily="34" charset="0"/>
              </a:rPr>
              <a:t>(a) that the relevant authority has decided not to take proceedings in respect of any offence in relation to which the object was seized;</a:t>
            </a:r>
          </a:p>
          <a:p>
            <a:pPr lvl="1">
              <a:buFont typeface="Arial" panose="020B0604020202020204" pitchFamily="34" charset="0"/>
              <a:buNone/>
              <a:defRPr/>
            </a:pPr>
            <a:r>
              <a:rPr lang="en-GB" sz="1400" dirty="0">
                <a:latin typeface="Arial" panose="020B0604020202020204" pitchFamily="34" charset="0"/>
              </a:rPr>
              <a:t>(b) that any proceedings taken in respect of such an offence have concluded without any order for forfeiture having been made.</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But subsection (2) does not apply if the object is liable to forfeiture under section 275 or 276.</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(5) Any reference in this section to an object seized under subsection (2) of section 264 includes a reference to anything seized by virtue of subsection (6) of that section.</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911489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911424" y="836712"/>
            <a:ext cx="8291513" cy="4635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267 Disposal of objects seized under section 264</a:t>
            </a:r>
            <a:endParaRPr lang="en-GB" altLang="en-US" sz="1600" b="1" dirty="0">
              <a:solidFill>
                <a:srgbClr val="00AF41"/>
              </a:solidFill>
              <a:latin typeface="Arial" panose="020B0604020202020204" pitchFamily="34" charset="0"/>
            </a:endParaRP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This section applies to-</a:t>
            </a:r>
          </a:p>
          <a:p>
            <a:pPr lvl="1">
              <a:buFont typeface="Arial" panose="020B0604020202020204" pitchFamily="34" charset="0"/>
              <a:buNone/>
              <a:defRPr/>
            </a:pPr>
            <a:r>
              <a:rPr lang="en-GB" sz="1400" dirty="0">
                <a:latin typeface="Arial" panose="020B0604020202020204" pitchFamily="34" charset="0"/>
              </a:rPr>
              <a:t>(a) any object seized under section 264(2) which the relevant authority-</a:t>
            </a:r>
          </a:p>
          <a:p>
            <a:pPr lvl="2">
              <a:buFont typeface="Arial" panose="020B0604020202020204" pitchFamily="34" charset="0"/>
              <a:buNone/>
              <a:defRPr/>
            </a:pPr>
            <a:r>
              <a:rPr lang="en-GB" sz="1400" dirty="0">
                <a:latin typeface="Arial" panose="020B0604020202020204" pitchFamily="34" charset="0"/>
              </a:rPr>
              <a:t>(</a:t>
            </a:r>
            <a:r>
              <a:rPr lang="en-GB" sz="1400" dirty="0" err="1">
                <a:latin typeface="Arial" panose="020B0604020202020204" pitchFamily="34" charset="0"/>
              </a:rPr>
              <a:t>i</a:t>
            </a:r>
            <a:r>
              <a:rPr lang="en-GB" sz="1400" dirty="0">
                <a:latin typeface="Arial" panose="020B0604020202020204" pitchFamily="34" charset="0"/>
              </a:rPr>
              <a:t>) no longer wishes to retain for any purpose, or</a:t>
            </a:r>
          </a:p>
          <a:p>
            <a:pPr lvl="2">
              <a:buFont typeface="Arial" panose="020B0604020202020204" pitchFamily="34" charset="0"/>
              <a:buNone/>
              <a:defRPr/>
            </a:pPr>
            <a:r>
              <a:rPr lang="en-GB" sz="1400" dirty="0">
                <a:latin typeface="Arial" panose="020B0604020202020204" pitchFamily="34" charset="0"/>
              </a:rPr>
              <a:t>(ii) is required to make available for collection by virtue of section 266;</a:t>
            </a:r>
          </a:p>
          <a:p>
            <a:pPr lvl="1">
              <a:buFont typeface="Arial" panose="020B0604020202020204" pitchFamily="34" charset="0"/>
              <a:buNone/>
              <a:defRPr/>
            </a:pPr>
            <a:r>
              <a:rPr lang="en-GB" sz="1400" dirty="0">
                <a:latin typeface="Arial" panose="020B0604020202020204" pitchFamily="34" charset="0"/>
              </a:rPr>
              <a:t>(b) any object seized under section 264(5).</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In this section a “notice of collection” is a notice stating that-</a:t>
            </a:r>
          </a:p>
          <a:p>
            <a:pPr lvl="1">
              <a:buFont typeface="Arial" panose="020B0604020202020204" pitchFamily="34" charset="0"/>
              <a:buNone/>
              <a:defRPr/>
            </a:pPr>
            <a:r>
              <a:rPr lang="en-GB" sz="1400" dirty="0">
                <a:latin typeface="Arial" panose="020B0604020202020204" pitchFamily="34" charset="0"/>
              </a:rPr>
              <a:t>(a) the object specified in the notice is available to be collected from the location so specified, and</a:t>
            </a:r>
          </a:p>
          <a:p>
            <a:pPr lvl="1">
              <a:buFont typeface="Arial" panose="020B0604020202020204" pitchFamily="34" charset="0"/>
              <a:buNone/>
              <a:defRPr/>
            </a:pPr>
            <a:r>
              <a:rPr lang="en-GB" sz="1400" dirty="0">
                <a:latin typeface="Arial" panose="020B0604020202020204" pitchFamily="34" charset="0"/>
              </a:rPr>
              <a:t>(b) if the object is not collected before the end of the period of three months beginning with the date specified in the notice, the relevant authority will dispose of the object.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The relevant authority must serve a notice of collection on every person who appears to the authority to be the owner, or one of the owners, of the object.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The relevant authority may take any other steps it thinks fit to notify every such person that the</a:t>
            </a:r>
          </a:p>
          <a:p>
            <a:pPr>
              <a:buFont typeface="Arial" panose="020B0604020202020204" pitchFamily="34" charset="0"/>
              <a:buNone/>
              <a:defRPr/>
            </a:pPr>
            <a:r>
              <a:rPr lang="en-GB" sz="1400" dirty="0">
                <a:latin typeface="Arial" panose="020B0604020202020204" pitchFamily="34" charset="0"/>
              </a:rPr>
              <a:t>object is available to be collected.</a:t>
            </a:r>
          </a:p>
        </p:txBody>
      </p:sp>
    </p:spTree>
    <p:custDataLst>
      <p:tags r:id="rId1"/>
    </p:custDataLst>
    <p:extLst>
      <p:ext uri="{BB962C8B-B14F-4D97-AF65-F5344CB8AC3E}">
        <p14:creationId xmlns:p14="http://schemas.microsoft.com/office/powerpoint/2010/main" val="3594149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055440" y="1628800"/>
            <a:ext cx="8291513"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267 Disposal of objects seized under section 264</a:t>
            </a:r>
            <a:endParaRPr lang="en-GB" altLang="en-US" sz="1600" b="1" dirty="0">
              <a:solidFill>
                <a:srgbClr val="00AF41"/>
              </a:solidFill>
              <a:latin typeface="Arial" panose="020B0604020202020204" pitchFamily="34" charset="0"/>
            </a:endParaRP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(5) If the relevant authority, after taking reasonable steps to do so, is unable to identify any person as owning the object in order to serve a notice of collection, the relevant authority must take such steps as it thinks fit to bring the information contained in the notice of collection to the attention of persons likely to be interested in it.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(6) If the relevant authority complies with subsection (3) or subsection (5), as the case may be, the relevant authority may, at the end of the period mentioned in subsection (2)(b), dispose of the object in whatever way it thinks fit.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(7) Any reference in this section to an object seized under subsection (2) or (5) of section 264 includes a reference to anything seized by virtue of subsection (6) of that section.</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159601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559496" y="476672"/>
            <a:ext cx="8291513" cy="571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268 Power to seize fish for purposes of forfeiture</a:t>
            </a: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An enforcement officer who has the power conferred by this section may seize and detain or remove any fish in respect of which the officer reasonably believes a relevant offence has been committed.</a:t>
            </a:r>
          </a:p>
          <a:p>
            <a:pPr>
              <a:defRPr/>
            </a:pPr>
            <a:endParaRPr lang="en-GB" sz="1400" i="1"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The power conferred by this section may only be exercised for the purposes of securing that, in the event of a conviction for a relevant offence, the court may exercise any relevant power of forfeiture in relation to fish in respect of which the offence was committed.</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Where-</a:t>
            </a:r>
          </a:p>
          <a:p>
            <a:pPr lvl="1">
              <a:buFont typeface="Arial" panose="020B0604020202020204" pitchFamily="34" charset="0"/>
              <a:buNone/>
              <a:defRPr/>
            </a:pPr>
            <a:r>
              <a:rPr lang="en-GB" sz="1400" dirty="0">
                <a:latin typeface="Arial" panose="020B0604020202020204" pitchFamily="34" charset="0"/>
              </a:rPr>
              <a:t>(a) any fish which an enforcement officer wishes to seize and remove are in a container,</a:t>
            </a:r>
          </a:p>
          <a:p>
            <a:pPr lvl="1">
              <a:buFont typeface="Arial" panose="020B0604020202020204" pitchFamily="34" charset="0"/>
              <a:buNone/>
              <a:defRPr/>
            </a:pPr>
            <a:r>
              <a:rPr lang="en-GB" sz="1400" dirty="0">
                <a:latin typeface="Arial" panose="020B0604020202020204" pitchFamily="34" charset="0"/>
              </a:rPr>
              <a:t>and</a:t>
            </a:r>
          </a:p>
          <a:p>
            <a:pPr lvl="1">
              <a:buFont typeface="Arial" panose="020B0604020202020204" pitchFamily="34" charset="0"/>
              <a:buNone/>
              <a:defRPr/>
            </a:pPr>
            <a:r>
              <a:rPr lang="en-GB" sz="1400" dirty="0">
                <a:latin typeface="Arial" panose="020B0604020202020204" pitchFamily="34" charset="0"/>
              </a:rPr>
              <a:t>(b) the officer reasonably considers that it would facilitate the seizure and removal of the fish if they remained in the container for that purpose,</a:t>
            </a:r>
          </a:p>
          <a:p>
            <a:pPr lvl="1">
              <a:buFont typeface="Arial" panose="020B0604020202020204" pitchFamily="34" charset="0"/>
              <a:buNone/>
              <a:defRPr/>
            </a:pPr>
            <a:r>
              <a:rPr lang="en-GB" sz="1400" dirty="0">
                <a:latin typeface="Arial" panose="020B0604020202020204" pitchFamily="34" charset="0"/>
              </a:rPr>
              <a:t>any power to seize and remove the fish includes power to seize and remove the container.</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Where-</a:t>
            </a:r>
          </a:p>
          <a:p>
            <a:pPr lvl="1">
              <a:buFont typeface="Arial" panose="020B0604020202020204" pitchFamily="34" charset="0"/>
              <a:buNone/>
              <a:defRPr/>
            </a:pPr>
            <a:r>
              <a:rPr lang="en-GB" sz="1400" dirty="0">
                <a:latin typeface="Arial" panose="020B0604020202020204" pitchFamily="34" charset="0"/>
              </a:rPr>
              <a:t>(a) any fish which an enforcement officer wishes to seize and remove are not in a container,</a:t>
            </a:r>
          </a:p>
          <a:p>
            <a:pPr lvl="1">
              <a:buFont typeface="Arial" panose="020B0604020202020204" pitchFamily="34" charset="0"/>
              <a:buNone/>
              <a:defRPr/>
            </a:pPr>
            <a:r>
              <a:rPr lang="en-GB" sz="1400" dirty="0">
                <a:latin typeface="Arial" panose="020B0604020202020204" pitchFamily="34" charset="0"/>
              </a:rPr>
              <a:t>and</a:t>
            </a:r>
          </a:p>
          <a:p>
            <a:pPr lvl="1">
              <a:buFont typeface="Arial" panose="020B0604020202020204" pitchFamily="34" charset="0"/>
              <a:buNone/>
              <a:defRPr/>
            </a:pPr>
            <a:r>
              <a:rPr lang="en-GB" sz="1400" dirty="0">
                <a:latin typeface="Arial" panose="020B0604020202020204" pitchFamily="34" charset="0"/>
              </a:rPr>
              <a:t>(b) the officer reasonably considers that it would facilitate the seizure and removal of the fish if they were placed in a container suitable for that purpose, the officer may require the fish to be placed into such a container.</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467170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767408" y="476672"/>
            <a:ext cx="10153128" cy="6100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268 Power to seize fish for purposes of forfeiture (</a:t>
            </a:r>
            <a:r>
              <a:rPr lang="en-GB" altLang="en-US" sz="1600" b="1" dirty="0" err="1">
                <a:solidFill>
                  <a:schemeClr val="tx2">
                    <a:lumMod val="60000"/>
                    <a:lumOff val="40000"/>
                  </a:schemeClr>
                </a:solidFill>
                <a:latin typeface="Arial" panose="020B0604020202020204" pitchFamily="34" charset="0"/>
              </a:rPr>
              <a:t>cont</a:t>
            </a:r>
            <a:r>
              <a:rPr lang="en-GB" altLang="en-US" sz="1600" b="1" dirty="0">
                <a:solidFill>
                  <a:schemeClr val="tx2">
                    <a:lumMod val="60000"/>
                    <a:lumOff val="40000"/>
                  </a:schemeClr>
                </a:solidFill>
                <a:latin typeface="Arial" panose="020B0604020202020204" pitchFamily="34" charset="0"/>
              </a:rPr>
              <a:t>)</a:t>
            </a: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marL="268288" indent="-268288">
              <a:buFont typeface="Arial" panose="020B0604020202020204" pitchFamily="34" charset="0"/>
              <a:buNone/>
              <a:defRPr/>
            </a:pPr>
            <a:r>
              <a:rPr lang="en-GB" sz="1400" dirty="0">
                <a:latin typeface="Arial" panose="020B0604020202020204" pitchFamily="34" charset="0"/>
              </a:rPr>
              <a:t>(5) If, in the opinion of an enforcement officer, it is not for the time being practicable for the officer to seize and remove any fish, the officer may require-</a:t>
            </a:r>
          </a:p>
          <a:p>
            <a:pPr lvl="1">
              <a:buFont typeface="Arial" panose="020B0604020202020204" pitchFamily="34" charset="0"/>
              <a:buNone/>
              <a:defRPr/>
            </a:pPr>
            <a:r>
              <a:rPr lang="en-GB" sz="1400" dirty="0">
                <a:latin typeface="Arial" panose="020B0604020202020204" pitchFamily="34" charset="0"/>
              </a:rPr>
              <a:t>(a) the person from whom the fish are being seized, or</a:t>
            </a:r>
          </a:p>
          <a:p>
            <a:pPr lvl="1">
              <a:buFont typeface="Arial" panose="020B0604020202020204" pitchFamily="34" charset="0"/>
              <a:buNone/>
              <a:defRPr/>
            </a:pPr>
            <a:r>
              <a:rPr lang="en-GB" sz="1400" dirty="0">
                <a:latin typeface="Arial" panose="020B0604020202020204" pitchFamily="34" charset="0"/>
              </a:rPr>
              <a:t>(b) where the officer is exercising a power of inspection conferred by section 246, 247 or 248, any person in or on the relevant premises,</a:t>
            </a:r>
          </a:p>
          <a:p>
            <a:pPr marL="268288">
              <a:buFont typeface="Arial" panose="020B0604020202020204" pitchFamily="34" charset="0"/>
              <a:buNone/>
              <a:defRPr/>
            </a:pPr>
            <a:r>
              <a:rPr lang="en-GB" sz="1400" dirty="0">
                <a:latin typeface="Arial" panose="020B0604020202020204" pitchFamily="34" charset="0"/>
              </a:rPr>
              <a:t>to secure that the fish are not removed or otherwise interfered with until such time as the officer may seize and remove them.</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(6) Where an enforcement officer is exercising a power of inspection conferred by section 246, 247 or 248, the officer may require any person in or on the relevant premises to afford such facilities and assistance with respect to matters under that person's control as the officer considers would facilitate the exercise of any power conferred by this section.</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(7) Where an enforcement officer reasonably believes that a person is or has been carrying on a relevant activity, the officer may require that person to afford such facilities and assistance with respect to matters under that person's control as the officer considers would facilitate the exercise in relation to that person of any power conferred by this section.</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(8) In this section-</a:t>
            </a:r>
          </a:p>
          <a:p>
            <a:pPr marL="268288" lvl="1" indent="0">
              <a:buFont typeface="Arial" panose="020B0604020202020204" pitchFamily="34" charset="0"/>
              <a:buNone/>
              <a:defRPr/>
            </a:pPr>
            <a:r>
              <a:rPr lang="en-GB" sz="1400" dirty="0">
                <a:latin typeface="Arial" panose="020B0604020202020204" pitchFamily="34" charset="0"/>
              </a:rPr>
              <a:t>“relevant activity”, in relation to an enforcement officer, means any activity in respect of which the officer has functions;</a:t>
            </a:r>
          </a:p>
          <a:p>
            <a:pPr marL="268288" lvl="1" indent="0">
              <a:buFont typeface="Arial" panose="020B0604020202020204" pitchFamily="34" charset="0"/>
              <a:buNone/>
              <a:defRPr/>
            </a:pPr>
            <a:r>
              <a:rPr lang="en-GB" sz="1400" dirty="0">
                <a:latin typeface="Arial" panose="020B0604020202020204" pitchFamily="34" charset="0"/>
              </a:rPr>
              <a:t>“relevant power of forfeiture” means any power of a court to order the forfeiture of any fish in respect of which an offence has been committed;</a:t>
            </a:r>
          </a:p>
          <a:p>
            <a:pPr marL="268288" lvl="1" indent="0">
              <a:buFont typeface="Arial" panose="020B0604020202020204" pitchFamily="34" charset="0"/>
              <a:buNone/>
              <a:defRPr/>
            </a:pPr>
            <a:r>
              <a:rPr lang="en-GB" sz="1400" dirty="0">
                <a:latin typeface="Arial" panose="020B0604020202020204" pitchFamily="34" charset="0"/>
              </a:rPr>
              <a:t>“the relevant premises”, in relation to an enforcement officer exercising a power of inspection conferred by section 246, 247 or 248, means the vessel, marine installation, premises or vehicle in relation to which the power is being exercised.</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030433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495600" y="2564904"/>
            <a:ext cx="67500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3600" b="1" dirty="0">
                <a:solidFill>
                  <a:srgbClr val="00AF41"/>
                </a:solidFill>
                <a:latin typeface="Arial" panose="020B0604020202020204" pitchFamily="34" charset="0"/>
              </a:rPr>
              <a:t>SEIZURE FOR PURPOSES OF</a:t>
            </a:r>
          </a:p>
          <a:p>
            <a:pPr algn="ctr" eaLnBrk="1" hangingPunct="1">
              <a:spcBef>
                <a:spcPct val="0"/>
              </a:spcBef>
              <a:buFontTx/>
              <a:buNone/>
            </a:pPr>
            <a:r>
              <a:rPr lang="en-GB" altLang="en-US" sz="3600" b="1" dirty="0">
                <a:solidFill>
                  <a:srgbClr val="00AF41"/>
                </a:solidFill>
                <a:latin typeface="Arial" panose="020B0604020202020204" pitchFamily="34" charset="0"/>
              </a:rPr>
              <a:t>FORFEITURE</a:t>
            </a:r>
          </a:p>
        </p:txBody>
      </p:sp>
    </p:spTree>
    <p:custDataLst>
      <p:tags r:id="rId1"/>
    </p:custDataLst>
    <p:extLst>
      <p:ext uri="{BB962C8B-B14F-4D97-AF65-F5344CB8AC3E}">
        <p14:creationId xmlns:p14="http://schemas.microsoft.com/office/powerpoint/2010/main" val="3182149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199456" y="548680"/>
            <a:ext cx="9145016" cy="4850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269 Power to seize fishing gear for purposes of forfeiture</a:t>
            </a: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An enforcement officer who has the power conferred by this section may seize and detain or remove any fishing gear which the officer reasonably believes has been used in the commission of a relevant offence.</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The power conferred by this section may only be exercised for the purposes of securing that, in the event of a conviction for a relevant offence, the court may exercise any relevant power of forfeiture in relation to fishing gear used in the commission of the offence.</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If, in the opinion of an enforcement officer, it is not for the time being practicable for the officer to seize and remove any fishing gear, the officer may require-</a:t>
            </a:r>
          </a:p>
          <a:p>
            <a:pPr lvl="1">
              <a:buFont typeface="Arial" panose="020B0604020202020204" pitchFamily="34" charset="0"/>
              <a:buNone/>
              <a:defRPr/>
            </a:pPr>
            <a:r>
              <a:rPr lang="en-GB" sz="1400" dirty="0">
                <a:latin typeface="Arial" panose="020B0604020202020204" pitchFamily="34" charset="0"/>
              </a:rPr>
              <a:t>(a) the person from whom the fishing gear is being seized, or</a:t>
            </a:r>
          </a:p>
          <a:p>
            <a:pPr lvl="1">
              <a:buFont typeface="Arial" panose="020B0604020202020204" pitchFamily="34" charset="0"/>
              <a:buNone/>
              <a:defRPr/>
            </a:pPr>
            <a:r>
              <a:rPr lang="en-GB" sz="1400" dirty="0">
                <a:latin typeface="Arial" panose="020B0604020202020204" pitchFamily="34" charset="0"/>
              </a:rPr>
              <a:t>(b) where the officer is exercising a power of inspection conferred by section 246, 247 or 248, any person in or on the relevant premises, to secure that the fishing gear is not removed or otherwise interfered with until such time as the officer may seize and remove it.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Where an enforcement officer is exercising a power of inspection conferred by section 246, 247 or 248, the officer may require any person in or on the relevant premises to afford such facilities and assistance with respect to matters under that person's control as the officer considers would facilitate the exercise of any power conferred by this section.</a:t>
            </a:r>
          </a:p>
        </p:txBody>
      </p:sp>
    </p:spTree>
    <p:custDataLst>
      <p:tags r:id="rId1"/>
    </p:custDataLst>
    <p:extLst>
      <p:ext uri="{BB962C8B-B14F-4D97-AF65-F5344CB8AC3E}">
        <p14:creationId xmlns:p14="http://schemas.microsoft.com/office/powerpoint/2010/main" val="978952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199456" y="692696"/>
            <a:ext cx="9289032" cy="364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269 Power to seize fishing gear for purposes of forfeiture (</a:t>
            </a:r>
            <a:r>
              <a:rPr lang="en-GB" altLang="en-US" sz="1600" b="1" dirty="0" err="1">
                <a:solidFill>
                  <a:schemeClr val="tx2">
                    <a:lumMod val="60000"/>
                    <a:lumOff val="40000"/>
                  </a:schemeClr>
                </a:solidFill>
                <a:latin typeface="Arial" panose="020B0604020202020204" pitchFamily="34" charset="0"/>
              </a:rPr>
              <a:t>cont</a:t>
            </a:r>
            <a:r>
              <a:rPr lang="en-GB" altLang="en-US" sz="1600" b="1" dirty="0">
                <a:solidFill>
                  <a:schemeClr val="tx2">
                    <a:lumMod val="60000"/>
                    <a:lumOff val="40000"/>
                  </a:schemeClr>
                </a:solidFill>
                <a:latin typeface="Arial" panose="020B0604020202020204" pitchFamily="34" charset="0"/>
              </a:rPr>
              <a:t>)</a:t>
            </a: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(5) Where an enforcement officer reasonably believes that a person is or has been carrying on a relevant activity, the officer may require that person to afford such facilities and assistance with respect to matters under that person's control as the officer considers would facilitate the exercise in relation to that person of any power conferred by this section.</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(6) In this section-</a:t>
            </a:r>
          </a:p>
          <a:p>
            <a:pPr marL="268288">
              <a:buFont typeface="Arial" panose="020B0604020202020204" pitchFamily="34" charset="0"/>
              <a:buNone/>
              <a:defRPr/>
            </a:pPr>
            <a:r>
              <a:rPr lang="en-GB" sz="1400" dirty="0">
                <a:latin typeface="Arial" panose="020B0604020202020204" pitchFamily="34" charset="0"/>
              </a:rPr>
              <a:t>“relevant activity”, in relation to an enforcement officer, means any activity in respect of which the officer has functions;</a:t>
            </a:r>
          </a:p>
          <a:p>
            <a:pPr marL="268288">
              <a:buFont typeface="Arial" panose="020B0604020202020204" pitchFamily="34" charset="0"/>
              <a:buNone/>
              <a:defRPr/>
            </a:pPr>
            <a:r>
              <a:rPr lang="en-GB" sz="1400" dirty="0">
                <a:latin typeface="Arial" panose="020B0604020202020204" pitchFamily="34" charset="0"/>
              </a:rPr>
              <a:t>“relevant power of forfeiture” means any power of a court to order the forfeiture of any fishing gear used in the commission of an offence;</a:t>
            </a:r>
          </a:p>
          <a:p>
            <a:pPr marL="268288">
              <a:buFont typeface="Arial" panose="020B0604020202020204" pitchFamily="34" charset="0"/>
              <a:buNone/>
              <a:defRPr/>
            </a:pPr>
            <a:r>
              <a:rPr lang="en-GB" sz="1400" dirty="0">
                <a:latin typeface="Arial" panose="020B0604020202020204" pitchFamily="34" charset="0"/>
              </a:rPr>
              <a:t>“the relevant premises”, in relation to an enforcement officer exercising a power of inspection conferred by section 246, 247 or 248, means the vessel, marine installation, premises or vehicle in relation to which the power is being exercised.</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214090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695400" y="836712"/>
            <a:ext cx="9505056" cy="4850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270 Procedure in relation to seizure under section 268 or 269</a:t>
            </a:r>
            <a:endParaRPr lang="en-GB" altLang="en-US" sz="1600" b="1" dirty="0">
              <a:solidFill>
                <a:srgbClr val="00AF41"/>
              </a:solidFill>
              <a:latin typeface="Arial" panose="020B0604020202020204" pitchFamily="34" charset="0"/>
            </a:endParaRP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An enforcement officer who seizes any property under section 268 or 269 must, if it is reasonably</a:t>
            </a:r>
          </a:p>
          <a:p>
            <a:pPr>
              <a:buFont typeface="Arial" panose="020B0604020202020204" pitchFamily="34" charset="0"/>
              <a:buNone/>
              <a:defRPr/>
            </a:pPr>
            <a:r>
              <a:rPr lang="en-GB" sz="1400" dirty="0">
                <a:latin typeface="Arial" panose="020B0604020202020204" pitchFamily="34" charset="0"/>
              </a:rPr>
              <a:t>practicable to do so, serve a notice on each of the following persons-</a:t>
            </a:r>
            <a:endParaRPr lang="en-GB" sz="1400" i="1" dirty="0">
              <a:latin typeface="Arial" panose="020B0604020202020204" pitchFamily="34" charset="0"/>
            </a:endParaRPr>
          </a:p>
          <a:p>
            <a:pPr lvl="1">
              <a:buFont typeface="Arial" panose="020B0604020202020204" pitchFamily="34" charset="0"/>
              <a:buNone/>
              <a:defRPr/>
            </a:pPr>
            <a:r>
              <a:rPr lang="en-GB" sz="1400" dirty="0">
                <a:latin typeface="Arial" panose="020B0604020202020204" pitchFamily="34" charset="0"/>
              </a:rPr>
              <a:t>(a) every person who appears to the officer to have been the owner, or one of the owners,</a:t>
            </a:r>
          </a:p>
          <a:p>
            <a:pPr lvl="1">
              <a:buFont typeface="Arial" panose="020B0604020202020204" pitchFamily="34" charset="0"/>
              <a:buNone/>
              <a:defRPr/>
            </a:pPr>
            <a:r>
              <a:rPr lang="en-GB" sz="1400" dirty="0">
                <a:latin typeface="Arial" panose="020B0604020202020204" pitchFamily="34" charset="0"/>
              </a:rPr>
              <a:t>of the property at the time of its seizure;</a:t>
            </a:r>
          </a:p>
          <a:p>
            <a:pPr lvl="1">
              <a:buFont typeface="Arial" panose="020B0604020202020204" pitchFamily="34" charset="0"/>
              <a:buNone/>
              <a:defRPr/>
            </a:pPr>
            <a:r>
              <a:rPr lang="en-GB" sz="1400" dirty="0">
                <a:latin typeface="Arial" panose="020B0604020202020204" pitchFamily="34" charset="0"/>
              </a:rPr>
              <a:t>(b) in the case of property seized from a vessel, the master, owner and charterer (if any) of the vessel at that time;</a:t>
            </a:r>
          </a:p>
          <a:p>
            <a:pPr lvl="1">
              <a:buFont typeface="Arial" panose="020B0604020202020204" pitchFamily="34" charset="0"/>
              <a:buNone/>
              <a:defRPr/>
            </a:pPr>
            <a:r>
              <a:rPr lang="en-GB" sz="1400" dirty="0">
                <a:latin typeface="Arial" panose="020B0604020202020204" pitchFamily="34" charset="0"/>
              </a:rPr>
              <a:t>(c) in the case of property seized from premises, every person who appears to the officer to have been an occupier of the premises at that time;</a:t>
            </a:r>
          </a:p>
          <a:p>
            <a:pPr lvl="1">
              <a:buFont typeface="Arial" panose="020B0604020202020204" pitchFamily="34" charset="0"/>
              <a:buNone/>
              <a:defRPr/>
            </a:pPr>
            <a:r>
              <a:rPr lang="en-GB" sz="1400" dirty="0">
                <a:latin typeface="Arial" panose="020B0604020202020204" pitchFamily="34" charset="0"/>
              </a:rPr>
              <a:t>(d) in any other case, the person (if any) from whom the property was seized.</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The notice must state-</a:t>
            </a:r>
          </a:p>
          <a:p>
            <a:pPr lvl="1">
              <a:buFont typeface="Arial" panose="020B0604020202020204" pitchFamily="34" charset="0"/>
              <a:buNone/>
              <a:defRPr/>
            </a:pPr>
            <a:r>
              <a:rPr lang="en-GB" sz="1400" dirty="0">
                <a:latin typeface="Arial" panose="020B0604020202020204" pitchFamily="34" charset="0"/>
              </a:rPr>
              <a:t>(a) what has been seized;</a:t>
            </a:r>
          </a:p>
          <a:p>
            <a:pPr lvl="1">
              <a:buFont typeface="Arial" panose="020B0604020202020204" pitchFamily="34" charset="0"/>
              <a:buNone/>
              <a:defRPr/>
            </a:pPr>
            <a:r>
              <a:rPr lang="en-GB" sz="1400" dirty="0">
                <a:latin typeface="Arial" panose="020B0604020202020204" pitchFamily="34" charset="0"/>
              </a:rPr>
              <a:t>(b) the reason for its seizure;</a:t>
            </a:r>
          </a:p>
          <a:p>
            <a:pPr lvl="1">
              <a:buFont typeface="Arial" panose="020B0604020202020204" pitchFamily="34" charset="0"/>
              <a:buNone/>
              <a:defRPr/>
            </a:pPr>
            <a:r>
              <a:rPr lang="en-GB" sz="1400" dirty="0">
                <a:latin typeface="Arial" panose="020B0604020202020204" pitchFamily="34" charset="0"/>
              </a:rPr>
              <a:t>(c) the offence which the officer believes has been committed;</a:t>
            </a:r>
          </a:p>
          <a:p>
            <a:pPr lvl="1">
              <a:buFont typeface="Arial" panose="020B0604020202020204" pitchFamily="34" charset="0"/>
              <a:buNone/>
              <a:defRPr/>
            </a:pPr>
            <a:r>
              <a:rPr lang="en-GB" sz="1400" dirty="0">
                <a:latin typeface="Arial" panose="020B0604020202020204" pitchFamily="34" charset="0"/>
              </a:rPr>
              <a:t>(d) any further action that it is proposed will be taken;</a:t>
            </a:r>
          </a:p>
          <a:p>
            <a:pPr lvl="1">
              <a:buFont typeface="Arial" panose="020B0604020202020204" pitchFamily="34" charset="0"/>
              <a:buNone/>
              <a:defRPr/>
            </a:pPr>
            <a:r>
              <a:rPr lang="en-GB" sz="1400" dirty="0">
                <a:latin typeface="Arial" panose="020B0604020202020204" pitchFamily="34" charset="0"/>
              </a:rPr>
              <a:t>(e) that, unless the property is liable to forfeiture under section 275 or 276, it is to be detained until such time as it is released or its forfeiture is ordered by the court.</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298802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911424" y="980728"/>
            <a:ext cx="9217024" cy="3933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270 Procedure in relation to seizure under section 268 or 269 (</a:t>
            </a:r>
            <a:r>
              <a:rPr lang="en-GB" altLang="en-US" sz="1600" b="1" dirty="0" err="1">
                <a:solidFill>
                  <a:schemeClr val="tx2">
                    <a:lumMod val="60000"/>
                    <a:lumOff val="40000"/>
                  </a:schemeClr>
                </a:solidFill>
                <a:latin typeface="Arial" panose="020B0604020202020204" pitchFamily="34" charset="0"/>
              </a:rPr>
              <a:t>cont</a:t>
            </a:r>
            <a:r>
              <a:rPr lang="en-GB" altLang="en-US" sz="1600" b="1" dirty="0">
                <a:solidFill>
                  <a:schemeClr val="tx2">
                    <a:lumMod val="60000"/>
                    <a:lumOff val="40000"/>
                  </a:schemeClr>
                </a:solidFill>
                <a:latin typeface="Arial" panose="020B0604020202020204" pitchFamily="34" charset="0"/>
              </a:rPr>
              <a:t>)</a:t>
            </a:r>
            <a:endParaRPr lang="en-GB" altLang="en-US" sz="1600" b="1" dirty="0">
              <a:solidFill>
                <a:srgbClr val="00AF41"/>
              </a:solidFill>
              <a:latin typeface="Arial" panose="020B0604020202020204" pitchFamily="34" charset="0"/>
            </a:endParaRP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Subsections (4) and (5) apply in a case where the property was seized following an inspection carried out in exercise of the power conferred by section 264.</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The officer must serve a copy of the report referred to in section 265 on every person falling within paragraph (a) of subsection (1) above at the same time as the officer serves a notice on that person under this section.</a:t>
            </a:r>
          </a:p>
          <a:p>
            <a:pPr>
              <a:buFont typeface="Arial" panose="020B0604020202020204" pitchFamily="34" charset="0"/>
              <a:buNone/>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(5) In a case where the officer, after taking reasonable steps to do so, is unable to identify any person as owning the property-</a:t>
            </a:r>
          </a:p>
          <a:p>
            <a:pPr lvl="1">
              <a:buFont typeface="Arial" panose="020B0604020202020204" pitchFamily="34" charset="0"/>
              <a:buNone/>
              <a:defRPr/>
            </a:pPr>
            <a:r>
              <a:rPr lang="en-GB" sz="1400" dirty="0">
                <a:latin typeface="Arial" panose="020B0604020202020204" pitchFamily="34" charset="0"/>
              </a:rPr>
              <a:t>(a) any reference in this section to a requirement to serve a notice on that person is to be read as a reference to a requirement to take such steps as the officer thinks fit to bring the contents of the notice to the attention of persons likely to be interested in it, and</a:t>
            </a:r>
          </a:p>
          <a:p>
            <a:pPr lvl="1">
              <a:buFont typeface="Arial" panose="020B0604020202020204" pitchFamily="34" charset="0"/>
              <a:buNone/>
              <a:defRPr/>
            </a:pPr>
            <a:r>
              <a:rPr lang="en-GB" sz="1400" dirty="0">
                <a:latin typeface="Arial" panose="020B0604020202020204" pitchFamily="34" charset="0"/>
              </a:rPr>
              <a:t>(b) the reference in subsection (4) to serving a copy of the report referred to in section 265 is to be read as a reference to taking the steps referred to in subsection (10)(a) of that section.</a:t>
            </a:r>
          </a:p>
          <a:p>
            <a:pPr eaLnBrk="1" hangingPunct="1">
              <a:spcBef>
                <a:spcPct val="0"/>
              </a:spcBef>
              <a:buFontTx/>
              <a:buNone/>
              <a:defRPr/>
            </a:pPr>
            <a:endParaRPr lang="en-GB" altLang="en-US" sz="16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485347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279576" y="764704"/>
            <a:ext cx="8208962" cy="1296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FISHERIES ENFORCEMENT POWERS</a:t>
            </a:r>
          </a:p>
        </p:txBody>
      </p:sp>
      <p:sp>
        <p:nvSpPr>
          <p:cNvPr id="9" name="Rectangle 8"/>
          <p:cNvSpPr/>
          <p:nvPr/>
        </p:nvSpPr>
        <p:spPr>
          <a:xfrm>
            <a:off x="1847553" y="2636912"/>
            <a:ext cx="8928992" cy="3347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Within this module we will be looking at the </a:t>
            </a:r>
            <a:r>
              <a:rPr lang="en-GB" sz="1600" b="1" dirty="0">
                <a:solidFill>
                  <a:schemeClr val="tx1"/>
                </a:solidFill>
                <a:latin typeface="Arial" panose="020B0604020202020204" pitchFamily="34" charset="0"/>
                <a:cs typeface="Arial" panose="020B0604020202020204" pitchFamily="34" charset="0"/>
              </a:rPr>
              <a:t>Fisheries Enforcement Powers </a:t>
            </a:r>
            <a:r>
              <a:rPr lang="en-GB" sz="1600" dirty="0">
                <a:solidFill>
                  <a:schemeClr val="tx1"/>
                </a:solidFill>
                <a:latin typeface="Arial" panose="020B0604020202020204" pitchFamily="34" charset="0"/>
                <a:cs typeface="Arial" panose="020B0604020202020204" pitchFamily="34" charset="0"/>
              </a:rPr>
              <a:t>granted to MEO’s and IFCO’s by virtue of the Marine and Coastal Access Act 2009.</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To assist you in understanding the module there are resource materials which will need to be read in conjunction with the module.</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You can pause this module at any time and consult the resource material.</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If needed you can go back to any particular part of the module and re-read to ensure you fully understand the content.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You can undertake the module as many times as you like.</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839416" y="908720"/>
            <a:ext cx="9217024" cy="3865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271 Retention of property seized under section 268 or 269</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Any property seized by an enforcement officer under section 268 or 269 may be retained by</a:t>
            </a:r>
          </a:p>
          <a:p>
            <a:pPr>
              <a:buFont typeface="Arial" panose="020B0604020202020204" pitchFamily="34" charset="0"/>
              <a:buNone/>
              <a:defRPr/>
            </a:pPr>
            <a:r>
              <a:rPr lang="en-GB" sz="1400" dirty="0">
                <a:latin typeface="Arial" panose="020B0604020202020204" pitchFamily="34" charset="0"/>
              </a:rPr>
              <a:t>the relevant authority.</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If either of the grounds for release in subsection (3) applies, the relevant authority must, as soon as is reasonably practicable, make the property available for collection.</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The grounds for release referred to in subsection (2) are-</a:t>
            </a:r>
          </a:p>
          <a:p>
            <a:pPr lvl="1">
              <a:buFont typeface="Arial" panose="020B0604020202020204" pitchFamily="34" charset="0"/>
              <a:buNone/>
              <a:defRPr/>
            </a:pPr>
            <a:r>
              <a:rPr lang="en-GB" sz="1400" dirty="0">
                <a:latin typeface="Arial" panose="020B0604020202020204" pitchFamily="34" charset="0"/>
              </a:rPr>
              <a:t>(a) that the relevant authority has decided not to take proceedings in respect of any offence in relation to which the property was seized;</a:t>
            </a:r>
            <a:endParaRPr lang="en-GB" sz="1400" i="1" dirty="0">
              <a:latin typeface="Arial" panose="020B0604020202020204" pitchFamily="34" charset="0"/>
            </a:endParaRPr>
          </a:p>
          <a:p>
            <a:pPr lvl="1">
              <a:buFont typeface="Arial" panose="020B0604020202020204" pitchFamily="34" charset="0"/>
              <a:buNone/>
              <a:defRPr/>
            </a:pPr>
            <a:r>
              <a:rPr lang="en-GB" sz="1400" dirty="0">
                <a:latin typeface="Arial" panose="020B0604020202020204" pitchFamily="34" charset="0"/>
              </a:rPr>
              <a:t>(b) that any proceedings taken in respect of such an offence have concluded without any order for forfeiture having been made.</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But subsection (2) does not apply if the property is liable to forfeiture under section 275 or 276.</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492922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911424" y="764704"/>
            <a:ext cx="9289032" cy="442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272 Bonds for release of seized fish or gear</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This section applies to any property which is being retained by the relevant authority under section 271.</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The relevant authority may enter into an agreement with any person falling within subsection</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for security for the property to be given to the relevant authority by way of bond in return for the release of the property.</a:t>
            </a:r>
          </a:p>
          <a:p>
            <a:pPr>
              <a:buFont typeface="Arial" panose="020B0604020202020204" pitchFamily="34" charset="0"/>
              <a:buNone/>
              <a:defRPr/>
            </a:pPr>
            <a:r>
              <a:rPr lang="en-GB" sz="1400" dirty="0">
                <a:latin typeface="Arial" panose="020B0604020202020204" pitchFamily="34" charset="0"/>
              </a:rPr>
              <a:t>(3) The persons referred to in subsection (2) are-</a:t>
            </a:r>
          </a:p>
          <a:p>
            <a:pPr lvl="1">
              <a:buFont typeface="Arial" panose="020B0604020202020204" pitchFamily="34" charset="0"/>
              <a:buNone/>
              <a:defRPr/>
            </a:pPr>
            <a:r>
              <a:rPr lang="en-GB" sz="1400" dirty="0">
                <a:latin typeface="Arial" panose="020B0604020202020204" pitchFamily="34" charset="0"/>
              </a:rPr>
              <a:t>(a) the owner, or any of the owners, of the property;</a:t>
            </a:r>
          </a:p>
          <a:p>
            <a:pPr lvl="1">
              <a:buFont typeface="Arial" panose="020B0604020202020204" pitchFamily="34" charset="0"/>
              <a:buNone/>
              <a:defRPr/>
            </a:pPr>
            <a:r>
              <a:rPr lang="en-GB" sz="1400" dirty="0">
                <a:latin typeface="Arial" panose="020B0604020202020204" pitchFamily="34" charset="0"/>
              </a:rPr>
              <a:t>(b) in the case of property seized from a vessel, the owner or charterer, or any of the owners or charterers, of the vessel.</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Any bond given under this section is to be-</a:t>
            </a:r>
          </a:p>
          <a:p>
            <a:pPr lvl="1">
              <a:buFont typeface="Arial" panose="020B0604020202020204" pitchFamily="34" charset="0"/>
              <a:buNone/>
              <a:defRPr/>
            </a:pPr>
            <a:r>
              <a:rPr lang="en-GB" sz="1400" dirty="0">
                <a:latin typeface="Arial" panose="020B0604020202020204" pitchFamily="34" charset="0"/>
              </a:rPr>
              <a:t>(a) for such amount as may be agreed, or</a:t>
            </a:r>
          </a:p>
          <a:p>
            <a:pPr lvl="1">
              <a:buFont typeface="Arial" panose="020B0604020202020204" pitchFamily="34" charset="0"/>
              <a:buNone/>
              <a:defRPr/>
            </a:pPr>
            <a:r>
              <a:rPr lang="en-GB" sz="1400" dirty="0">
                <a:latin typeface="Arial" panose="020B0604020202020204" pitchFamily="34" charset="0"/>
              </a:rPr>
              <a:t>(b) in the event of a failure to agree an amount, for such amount as may be determined by the court.</a:t>
            </a:r>
          </a:p>
          <a:p>
            <a:pPr lvl="1">
              <a:buFont typeface="Arial" panose="020B0604020202020204" pitchFamily="34" charset="0"/>
              <a:buNone/>
              <a:defRPr/>
            </a:pPr>
            <a:r>
              <a:rPr lang="en-GB" sz="1400" dirty="0">
                <a:latin typeface="Arial" panose="020B0604020202020204" pitchFamily="34" charset="0"/>
              </a:rPr>
              <a:t>“The court” means a magistrates' court in England and Wales.</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730981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911424" y="1052736"/>
            <a:ext cx="9433048" cy="4628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272 Bonds for release of seized fish or gear (</a:t>
            </a:r>
            <a:r>
              <a:rPr lang="en-GB" altLang="en-US" sz="1600" b="1" dirty="0" err="1">
                <a:solidFill>
                  <a:schemeClr val="tx2">
                    <a:lumMod val="60000"/>
                    <a:lumOff val="40000"/>
                  </a:schemeClr>
                </a:solidFill>
                <a:latin typeface="Arial" panose="020B0604020202020204" pitchFamily="34" charset="0"/>
              </a:rPr>
              <a:t>cont</a:t>
            </a:r>
            <a:r>
              <a:rPr lang="en-GB" altLang="en-US" sz="1600" b="1" dirty="0">
                <a:solidFill>
                  <a:schemeClr val="tx2">
                    <a:lumMod val="60000"/>
                    <a:lumOff val="40000"/>
                  </a:schemeClr>
                </a:solidFill>
                <a:latin typeface="Arial" panose="020B0604020202020204" pitchFamily="34" charset="0"/>
              </a:rPr>
              <a:t>)</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(5) A person who gives a bond under this section must comply with such conditions as to the giving of the bond as the relevant authority may determine.</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(6) If either of the grounds for release mentioned in subsection (7) applies, then any bond given under this section must be returned as soon as possible.</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(7) The grounds for release referred to in subsection (6) are-</a:t>
            </a:r>
          </a:p>
          <a:p>
            <a:pPr lvl="1">
              <a:buFont typeface="Arial" panose="020B0604020202020204" pitchFamily="34" charset="0"/>
              <a:buNone/>
              <a:defRPr/>
            </a:pPr>
            <a:r>
              <a:rPr lang="en-GB" sz="1400" dirty="0">
                <a:latin typeface="Arial" panose="020B0604020202020204" pitchFamily="34" charset="0"/>
              </a:rPr>
              <a:t>(a) that the relevant authority has decided not to take proceedings in respect of any offence in relation to which the property was seized;</a:t>
            </a:r>
          </a:p>
          <a:p>
            <a:pPr lvl="1">
              <a:buFont typeface="Arial" panose="020B0604020202020204" pitchFamily="34" charset="0"/>
              <a:buNone/>
              <a:defRPr/>
            </a:pPr>
            <a:r>
              <a:rPr lang="en-GB" sz="1400" dirty="0">
                <a:latin typeface="Arial" panose="020B0604020202020204" pitchFamily="34" charset="0"/>
              </a:rPr>
              <a:t>(b) that any proceedings taken in respect of such an offence have concluded without any order for forfeiture having been made.</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(8) Any power which a court has to order the forfeiture of any fish or any fishing gear may instead be exercised in relation to any bond given under this section as security for that fish or fishing gear.</a:t>
            </a:r>
          </a:p>
          <a:p>
            <a:pPr>
              <a:defRPr/>
            </a:pPr>
            <a:endParaRPr lang="en-US" sz="1600" dirty="0"/>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6954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695400" y="764704"/>
            <a:ext cx="9505056" cy="4598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273 Power of relevant authority to sell seized fish in its possession</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Any fish which are being retained by the relevant authority under section 271 may be sold by</a:t>
            </a:r>
          </a:p>
          <a:p>
            <a:pPr>
              <a:buFont typeface="Arial" panose="020B0604020202020204" pitchFamily="34" charset="0"/>
              <a:buNone/>
              <a:defRPr/>
            </a:pPr>
            <a:r>
              <a:rPr lang="en-GB" sz="1400" dirty="0">
                <a:latin typeface="Arial" panose="020B0604020202020204" pitchFamily="34" charset="0"/>
              </a:rPr>
              <a:t>the authority.</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Any power which a court has to order the forfeiture of any fish may instead be exercised in relation to the proceeds of any sale of the fish under this section.</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Subject to subsection (6), the proceeds of any sale under this section may be retained by the relevant authority until such time as-</a:t>
            </a:r>
          </a:p>
          <a:p>
            <a:pPr lvl="1">
              <a:buFont typeface="Arial" panose="020B0604020202020204" pitchFamily="34" charset="0"/>
              <a:buNone/>
              <a:defRPr/>
            </a:pPr>
            <a:r>
              <a:rPr lang="en-GB" sz="1400" dirty="0">
                <a:latin typeface="Arial" panose="020B0604020202020204" pitchFamily="34" charset="0"/>
              </a:rPr>
              <a:t>(a) a court exercises any power it has to order the forfeiture of the proceeds, or</a:t>
            </a:r>
          </a:p>
          <a:p>
            <a:pPr lvl="1">
              <a:buFont typeface="Arial" panose="020B0604020202020204" pitchFamily="34" charset="0"/>
              <a:buNone/>
              <a:defRPr/>
            </a:pPr>
            <a:r>
              <a:rPr lang="en-GB" sz="1400" dirty="0">
                <a:latin typeface="Arial" panose="020B0604020202020204" pitchFamily="34" charset="0"/>
              </a:rPr>
              <a:t>(b) either of the grounds for release mentioned in subsection (4) applies.</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The grounds for release referred to in subsection (3) are-</a:t>
            </a:r>
          </a:p>
          <a:p>
            <a:pPr lvl="1">
              <a:buFont typeface="Arial" panose="020B0604020202020204" pitchFamily="34" charset="0"/>
              <a:buNone/>
              <a:defRPr/>
            </a:pPr>
            <a:r>
              <a:rPr lang="en-GB" sz="1400" dirty="0">
                <a:latin typeface="Arial" panose="020B0604020202020204" pitchFamily="34" charset="0"/>
              </a:rPr>
              <a:t>(a) that the relevant authority has decided not to take proceedings in respect of any offence in relation to which the fish were seized;</a:t>
            </a:r>
          </a:p>
          <a:p>
            <a:pPr lvl="1">
              <a:buFont typeface="Arial" panose="020B0604020202020204" pitchFamily="34" charset="0"/>
              <a:buNone/>
              <a:defRPr/>
            </a:pPr>
            <a:r>
              <a:rPr lang="en-GB" sz="1400" dirty="0">
                <a:latin typeface="Arial" panose="020B0604020202020204" pitchFamily="34" charset="0"/>
              </a:rPr>
              <a:t>(b) that any proceedings taken in respect of such an offence have concluded without any order for forfeiture having been made.</a:t>
            </a:r>
          </a:p>
        </p:txBody>
      </p:sp>
    </p:spTree>
    <p:custDataLst>
      <p:tags r:id="rId1"/>
    </p:custDataLst>
    <p:extLst>
      <p:ext uri="{BB962C8B-B14F-4D97-AF65-F5344CB8AC3E}">
        <p14:creationId xmlns:p14="http://schemas.microsoft.com/office/powerpoint/2010/main" val="27536811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911424" y="1124744"/>
            <a:ext cx="9577064"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273 Power of relevant authority to sell seized fish in its possession (</a:t>
            </a:r>
            <a:r>
              <a:rPr lang="en-GB" altLang="en-US" sz="1600" b="1" dirty="0" err="1">
                <a:solidFill>
                  <a:schemeClr val="tx2">
                    <a:lumMod val="60000"/>
                    <a:lumOff val="40000"/>
                  </a:schemeClr>
                </a:solidFill>
                <a:latin typeface="Arial" panose="020B0604020202020204" pitchFamily="34" charset="0"/>
              </a:rPr>
              <a:t>cont</a:t>
            </a:r>
            <a:r>
              <a:rPr lang="en-GB" altLang="en-US" sz="1600" b="1" dirty="0">
                <a:solidFill>
                  <a:schemeClr val="tx2">
                    <a:lumMod val="60000"/>
                    <a:lumOff val="40000"/>
                  </a:schemeClr>
                </a:solidFill>
                <a:latin typeface="Arial" panose="020B0604020202020204" pitchFamily="34" charset="0"/>
              </a:rPr>
              <a:t>)</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(5) If either of the grounds for release mentioned in subsection (4) applies, the relevant authority must, as soon as is reasonably practicable, release the proceeds of sale to any person who appears to the authority to have been the owner, or one of the owners, of the fish at the time of the seizure of the fish.</a:t>
            </a:r>
          </a:p>
          <a:p>
            <a:pPr>
              <a:defRPr/>
            </a:pPr>
            <a:endParaRPr lang="en-US"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(6) If the proceeds of sale are still in the relevant authority's possession after the end of the period of six months beginning with the date on which the fish were sold, the relevant authority may retain the proceeds and apply them in any manner it thinks fit. The relevant authority may exercise its power under this subsection to retain and apply the proceeds of sale only if it is not practicable at the time when the power is exercised to dispose of the proceeds by releasing them immediately to the person to whom they are required to be released.</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(7) Subject to subsection (9), any fish sold under this section must be sold at auction.</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(8) Before selling the fish, the relevant authority must give the owner of the fish a reasonable opportunity to make representations as to the manner in which the fish are sold.</a:t>
            </a: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999891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767408" y="1268760"/>
            <a:ext cx="9289032" cy="4456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273 Power of relevant authority to sell seized fish in its possession (</a:t>
            </a:r>
            <a:r>
              <a:rPr lang="en-GB" altLang="en-US" sz="1600" b="1" dirty="0" err="1">
                <a:solidFill>
                  <a:schemeClr val="tx2">
                    <a:lumMod val="60000"/>
                    <a:lumOff val="40000"/>
                  </a:schemeClr>
                </a:solidFill>
                <a:latin typeface="Arial" panose="020B0604020202020204" pitchFamily="34" charset="0"/>
              </a:rPr>
              <a:t>cont</a:t>
            </a:r>
            <a:r>
              <a:rPr lang="en-GB" altLang="en-US" sz="1600" b="1" dirty="0">
                <a:solidFill>
                  <a:schemeClr val="tx2">
                    <a:lumMod val="60000"/>
                    <a:lumOff val="40000"/>
                  </a:schemeClr>
                </a:solidFill>
                <a:latin typeface="Arial" panose="020B0604020202020204" pitchFamily="34" charset="0"/>
              </a:rPr>
              <a:t>)</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(9) If-</a:t>
            </a:r>
          </a:p>
          <a:p>
            <a:pPr lvl="1">
              <a:buFont typeface="Arial" panose="020B0604020202020204" pitchFamily="34" charset="0"/>
              <a:buNone/>
              <a:defRPr/>
            </a:pPr>
            <a:r>
              <a:rPr lang="en-GB" sz="1400" dirty="0">
                <a:latin typeface="Arial" panose="020B0604020202020204" pitchFamily="34" charset="0"/>
              </a:rPr>
              <a:t>(a) the owner of the fish requests that the fish be sold-</a:t>
            </a:r>
          </a:p>
          <a:p>
            <a:pPr lvl="2">
              <a:buFont typeface="Arial" panose="020B0604020202020204" pitchFamily="34" charset="0"/>
              <a:buNone/>
              <a:defRPr/>
            </a:pPr>
            <a:r>
              <a:rPr lang="en-GB" sz="1400" dirty="0">
                <a:latin typeface="Arial" panose="020B0604020202020204" pitchFamily="34" charset="0"/>
              </a:rPr>
              <a:t>(</a:t>
            </a:r>
            <a:r>
              <a:rPr lang="en-GB" sz="1400" dirty="0" err="1">
                <a:latin typeface="Arial" panose="020B0604020202020204" pitchFamily="34" charset="0"/>
              </a:rPr>
              <a:t>i</a:t>
            </a:r>
            <a:r>
              <a:rPr lang="en-GB" sz="1400" dirty="0">
                <a:latin typeface="Arial" panose="020B0604020202020204" pitchFamily="34" charset="0"/>
              </a:rPr>
              <a:t>) at a particular auction, or</a:t>
            </a:r>
          </a:p>
          <a:p>
            <a:pPr lvl="2">
              <a:buFont typeface="Arial" panose="020B0604020202020204" pitchFamily="34" charset="0"/>
              <a:buNone/>
              <a:defRPr/>
            </a:pPr>
            <a:r>
              <a:rPr lang="en-GB" sz="1400" dirty="0">
                <a:latin typeface="Arial" panose="020B0604020202020204" pitchFamily="34" charset="0"/>
              </a:rPr>
              <a:t>(ii) by a method of sale other than auction,</a:t>
            </a:r>
          </a:p>
          <a:p>
            <a:pPr lvl="2">
              <a:buFont typeface="Arial" panose="020B0604020202020204" pitchFamily="34" charset="0"/>
              <a:buNone/>
              <a:defRPr/>
            </a:pPr>
            <a:r>
              <a:rPr lang="en-GB" sz="1400" dirty="0">
                <a:latin typeface="Arial" panose="020B0604020202020204" pitchFamily="34" charset="0"/>
              </a:rPr>
              <a:t>and</a:t>
            </a:r>
          </a:p>
          <a:p>
            <a:pPr lvl="1">
              <a:buFont typeface="Arial" panose="020B0604020202020204" pitchFamily="34" charset="0"/>
              <a:buNone/>
              <a:defRPr/>
            </a:pPr>
            <a:r>
              <a:rPr lang="en-GB" sz="1400" dirty="0">
                <a:latin typeface="Arial" panose="020B0604020202020204" pitchFamily="34" charset="0"/>
              </a:rPr>
              <a:t>(b) the relevant authority does not consider that it would be unreasonable to comply with that request, the relevant authority must comply with the request when selling the fish.</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(10) The relevant authority may deduct any reasonable expenses it has incurred in selling any fish under this section from the proceeds of the sale.</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(11) In a case where there is more than one owner of the fish, subsection (9) applies only if the request is made by or on behalf of all of them.</a:t>
            </a:r>
          </a:p>
          <a:p>
            <a:pPr>
              <a:defRPr/>
            </a:pPr>
            <a:endParaRPr lang="en-US" sz="1600" dirty="0"/>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101379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911424" y="836712"/>
            <a:ext cx="9289032" cy="4641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274 Disposal of property seized under section 268 or 269</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This section applies to any property seized under section 268 or 269 which the relevant</a:t>
            </a:r>
          </a:p>
          <a:p>
            <a:pPr>
              <a:buFont typeface="Arial" panose="020B0604020202020204" pitchFamily="34" charset="0"/>
              <a:buNone/>
              <a:defRPr/>
            </a:pPr>
            <a:r>
              <a:rPr lang="en-GB" sz="1400" dirty="0">
                <a:latin typeface="Arial" panose="020B0604020202020204" pitchFamily="34" charset="0"/>
              </a:rPr>
              <a:t>authority-</a:t>
            </a:r>
          </a:p>
          <a:p>
            <a:pPr lvl="1">
              <a:buFont typeface="Arial" panose="020B0604020202020204" pitchFamily="34" charset="0"/>
              <a:buNone/>
              <a:defRPr/>
            </a:pPr>
            <a:r>
              <a:rPr lang="en-GB" sz="1400" dirty="0">
                <a:latin typeface="Arial" panose="020B0604020202020204" pitchFamily="34" charset="0"/>
              </a:rPr>
              <a:t>(a) no longer wishes to retain for any purpose, or</a:t>
            </a:r>
          </a:p>
          <a:p>
            <a:pPr lvl="1">
              <a:buFont typeface="Arial" panose="020B0604020202020204" pitchFamily="34" charset="0"/>
              <a:buNone/>
              <a:defRPr/>
            </a:pPr>
            <a:r>
              <a:rPr lang="en-GB" sz="1400" dirty="0">
                <a:latin typeface="Arial" panose="020B0604020202020204" pitchFamily="34" charset="0"/>
              </a:rPr>
              <a:t>(b) is required to make available for collection by virtue of section 271.</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In this section a “notice of </a:t>
            </a:r>
            <a:r>
              <a:rPr lang="en-GB" sz="1400" dirty="0" err="1">
                <a:latin typeface="Arial" panose="020B0604020202020204" pitchFamily="34" charset="0"/>
              </a:rPr>
              <a:t>collection”is</a:t>
            </a:r>
            <a:r>
              <a:rPr lang="en-GB" sz="1400" dirty="0">
                <a:latin typeface="Arial" panose="020B0604020202020204" pitchFamily="34" charset="0"/>
              </a:rPr>
              <a:t> a notice stating that-</a:t>
            </a:r>
          </a:p>
          <a:p>
            <a:pPr lvl="1">
              <a:buFont typeface="Arial" panose="020B0604020202020204" pitchFamily="34" charset="0"/>
              <a:buNone/>
              <a:defRPr/>
            </a:pPr>
            <a:r>
              <a:rPr lang="en-GB" sz="1400" dirty="0">
                <a:latin typeface="Arial" panose="020B0604020202020204" pitchFamily="34" charset="0"/>
              </a:rPr>
              <a:t>(a) the property specified in the notice is available to be collected from the location so</a:t>
            </a:r>
          </a:p>
          <a:p>
            <a:pPr lvl="1">
              <a:buFont typeface="Arial" panose="020B0604020202020204" pitchFamily="34" charset="0"/>
              <a:buNone/>
              <a:defRPr/>
            </a:pPr>
            <a:r>
              <a:rPr lang="en-GB" sz="1400" dirty="0">
                <a:latin typeface="Arial" panose="020B0604020202020204" pitchFamily="34" charset="0"/>
              </a:rPr>
              <a:t>specified, and</a:t>
            </a:r>
          </a:p>
          <a:p>
            <a:pPr lvl="1">
              <a:buFont typeface="Arial" panose="020B0604020202020204" pitchFamily="34" charset="0"/>
              <a:buNone/>
              <a:defRPr/>
            </a:pPr>
            <a:r>
              <a:rPr lang="en-GB" sz="1400" dirty="0">
                <a:latin typeface="Arial" panose="020B0604020202020204" pitchFamily="34" charset="0"/>
              </a:rPr>
              <a:t>(b) if the property is not collected before the end of the period of three months beginning with the date specified in the notice, the relevant authority will dispose of the property.</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The relevant authority must serve a notice of collection on every person who appears to the authority to be the owner, or one of the owners, of the property.</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The relevant authority may take any other steps it considers appropriate to notify every such person that the property is available to be collected.</a:t>
            </a:r>
            <a:endParaRPr lang="en-GB" altLang="en-US" sz="16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8103421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767408" y="908720"/>
            <a:ext cx="9721080" cy="4512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274 Disposal of property seized under section 268 or 269 (</a:t>
            </a:r>
            <a:r>
              <a:rPr lang="en-GB" altLang="en-US" sz="1600" b="1" dirty="0" err="1">
                <a:solidFill>
                  <a:schemeClr val="tx2">
                    <a:lumMod val="60000"/>
                    <a:lumOff val="40000"/>
                  </a:schemeClr>
                </a:solidFill>
                <a:latin typeface="Arial" panose="020B0604020202020204" pitchFamily="34" charset="0"/>
              </a:rPr>
              <a:t>cont</a:t>
            </a:r>
            <a:r>
              <a:rPr lang="en-GB" altLang="en-US" sz="1600" b="1" dirty="0">
                <a:solidFill>
                  <a:schemeClr val="tx2">
                    <a:lumMod val="60000"/>
                    <a:lumOff val="40000"/>
                  </a:schemeClr>
                </a:solidFill>
                <a:latin typeface="Arial" panose="020B0604020202020204" pitchFamily="34" charset="0"/>
              </a:rPr>
              <a:t>)</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(5) If the relevant authority, after taking reasonable steps to do so, is unable to identify any person as owning the property, the relevant authority must-</a:t>
            </a:r>
          </a:p>
          <a:p>
            <a:pPr lvl="1">
              <a:buFont typeface="Arial" panose="020B0604020202020204" pitchFamily="34" charset="0"/>
              <a:buNone/>
              <a:defRPr/>
            </a:pPr>
            <a:r>
              <a:rPr lang="en-GB" sz="1400" dirty="0">
                <a:latin typeface="Arial" panose="020B0604020202020204" pitchFamily="34" charset="0"/>
              </a:rPr>
              <a:t>(a) if it is reasonably practicable to do so, serve a notice of collection on every person who is an appropriate person for the purposes of this subsection, and</a:t>
            </a:r>
          </a:p>
          <a:p>
            <a:pPr lvl="1">
              <a:buFont typeface="Arial" panose="020B0604020202020204" pitchFamily="34" charset="0"/>
              <a:buNone/>
              <a:defRPr/>
            </a:pPr>
            <a:r>
              <a:rPr lang="en-GB" sz="1400" dirty="0">
                <a:latin typeface="Arial" panose="020B0604020202020204" pitchFamily="34" charset="0"/>
              </a:rPr>
              <a:t>(b) take such steps as it thinks fit to bring the information contained in the notice of collection to the attention of persons likely to be interested in it.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(6) For the purposes of subsection (5), the following persons are “appropriate persons”-</a:t>
            </a:r>
          </a:p>
          <a:p>
            <a:pPr lvl="1">
              <a:buFont typeface="Arial" panose="020B0604020202020204" pitchFamily="34" charset="0"/>
              <a:buNone/>
              <a:defRPr/>
            </a:pPr>
            <a:r>
              <a:rPr lang="en-GB" sz="1400" dirty="0">
                <a:latin typeface="Arial" panose="020B0604020202020204" pitchFamily="34" charset="0"/>
              </a:rPr>
              <a:t>(a) in the case of property seized from a vessel, the master, owner and charterer (if any) of the vessel at the time of the seizure of the property;</a:t>
            </a:r>
          </a:p>
          <a:p>
            <a:pPr lvl="1">
              <a:buFont typeface="Arial" panose="020B0604020202020204" pitchFamily="34" charset="0"/>
              <a:buNone/>
              <a:defRPr/>
            </a:pPr>
            <a:r>
              <a:rPr lang="en-GB" sz="1400" dirty="0">
                <a:latin typeface="Arial" panose="020B0604020202020204" pitchFamily="34" charset="0"/>
              </a:rPr>
              <a:t>(b) in the case of property seized from premises, every person who appears to the relevant authority to have been an occupier of the premises at that time;</a:t>
            </a:r>
          </a:p>
          <a:p>
            <a:pPr lvl="1">
              <a:buFont typeface="Arial" panose="020B0604020202020204" pitchFamily="34" charset="0"/>
              <a:buNone/>
              <a:defRPr/>
            </a:pPr>
            <a:r>
              <a:rPr lang="en-GB" sz="1400" dirty="0">
                <a:latin typeface="Arial" panose="020B0604020202020204" pitchFamily="34" charset="0"/>
              </a:rPr>
              <a:t>(c) in any other case, the person (if any) from whom the property was seized.</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(7) If the relevant authority complies with subsection (3) or subsection (5), as the case may be, the relevant authority may, at the end of the period mentioned in subsection (2)(b), dispose of the property in whatever way it thinks fit.</a:t>
            </a:r>
            <a:endParaRPr lang="en-GB" altLang="en-US" sz="16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1083684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4295800" y="2276872"/>
            <a:ext cx="31337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3600" b="1" dirty="0">
                <a:solidFill>
                  <a:srgbClr val="00AF41"/>
                </a:solidFill>
                <a:latin typeface="Arial" panose="020B0604020202020204" pitchFamily="34" charset="0"/>
              </a:rPr>
              <a:t>FORFEITURE</a:t>
            </a:r>
          </a:p>
        </p:txBody>
      </p:sp>
    </p:spTree>
    <p:custDataLst>
      <p:tags r:id="rId1"/>
    </p:custDataLst>
    <p:extLst>
      <p:ext uri="{BB962C8B-B14F-4D97-AF65-F5344CB8AC3E}">
        <p14:creationId xmlns:p14="http://schemas.microsoft.com/office/powerpoint/2010/main" val="13651377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199456" y="1700808"/>
            <a:ext cx="8712200" cy="286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275 Forfeiture </a:t>
            </a:r>
            <a:r>
              <a:rPr lang="en-GB" altLang="en-US" sz="1600" b="1" dirty="0" err="1">
                <a:solidFill>
                  <a:schemeClr val="tx2">
                    <a:lumMod val="60000"/>
                    <a:lumOff val="40000"/>
                  </a:schemeClr>
                </a:solidFill>
                <a:latin typeface="Arial" panose="020B0604020202020204" pitchFamily="34" charset="0"/>
              </a:rPr>
              <a:t>etc</a:t>
            </a:r>
            <a:r>
              <a:rPr lang="en-GB" altLang="en-US" sz="1600" b="1" dirty="0">
                <a:solidFill>
                  <a:schemeClr val="tx2">
                    <a:lumMod val="60000"/>
                    <a:lumOff val="40000"/>
                  </a:schemeClr>
                </a:solidFill>
                <a:latin typeface="Arial" panose="020B0604020202020204" pitchFamily="34" charset="0"/>
              </a:rPr>
              <a:t> of prohibited items</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Any item to which this section applies is liable to forfeiture under this section if the use of that item for sea fishing would in any circumstances constitute an offence under the law of England and Wales.</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This section applies to any item seized on board a vessel or from the sea by an enforcement officer in the exercise of any power conferred by this Act.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Any item forfeited under this section is to be forfeited to the relevant authority and may be disposed of by that authority in any manner it thinks fit.</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533787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7566" y="692696"/>
            <a:ext cx="7129463" cy="593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MEO – IFCO</a:t>
            </a:r>
          </a:p>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FISHERIES ENFORCEMENT POWERS</a:t>
            </a:r>
          </a:p>
        </p:txBody>
      </p:sp>
      <p:sp>
        <p:nvSpPr>
          <p:cNvPr id="3" name="Rectangle 2"/>
          <p:cNvSpPr/>
          <p:nvPr/>
        </p:nvSpPr>
        <p:spPr>
          <a:xfrm>
            <a:off x="2179043" y="1916832"/>
            <a:ext cx="8208962" cy="3706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2000" b="1" dirty="0">
                <a:solidFill>
                  <a:schemeClr val="tx1"/>
                </a:solidFill>
                <a:latin typeface="Arial" panose="020B0604020202020204" pitchFamily="34" charset="0"/>
                <a:cs typeface="Arial" panose="020B0604020202020204" pitchFamily="34" charset="0"/>
              </a:rPr>
              <a:t>Fisheries Enforcement Powers </a:t>
            </a:r>
            <a:r>
              <a:rPr lang="en-GB" sz="2000" dirty="0">
                <a:solidFill>
                  <a:schemeClr val="tx1"/>
                </a:solidFill>
                <a:latin typeface="Arial" panose="020B0604020202020204" pitchFamily="34" charset="0"/>
                <a:cs typeface="Arial" panose="020B0604020202020204" pitchFamily="34" charset="0"/>
              </a:rPr>
              <a:t>are contained in:</a:t>
            </a:r>
          </a:p>
          <a:p>
            <a:pPr eaLnBrk="1" fontAlgn="auto" hangingPunct="1">
              <a:spcBef>
                <a:spcPts val="0"/>
              </a:spcBef>
              <a:spcAft>
                <a:spcPts val="0"/>
              </a:spcAft>
              <a:defRPr/>
            </a:pPr>
            <a:endParaRPr lang="en-GB" sz="20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b="1"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rgbClr val="0070C0"/>
                </a:solidFill>
                <a:latin typeface="Arial" panose="020B0604020202020204" pitchFamily="34" charset="0"/>
                <a:cs typeface="Arial" panose="020B0604020202020204" pitchFamily="34" charset="0"/>
              </a:rPr>
              <a:t>PART 8, ENFORCEMENT, CHAPTER 4 </a:t>
            </a:r>
            <a:r>
              <a:rPr lang="en-GB" sz="1600" dirty="0">
                <a:solidFill>
                  <a:schemeClr val="tx1"/>
                </a:solidFill>
                <a:latin typeface="Arial" panose="020B0604020202020204" pitchFamily="34" charset="0"/>
                <a:cs typeface="Arial" panose="020B0604020202020204" pitchFamily="34" charset="0"/>
              </a:rPr>
              <a:t>of the Marine and Coastal Access Act 2009</a:t>
            </a:r>
          </a:p>
          <a:p>
            <a:pPr eaLnBrk="1" fontAlgn="auto" hangingPunct="1">
              <a:spcBef>
                <a:spcPts val="0"/>
              </a:spcBef>
              <a:spcAft>
                <a:spcPts val="0"/>
              </a:spcAft>
              <a:defRPr/>
            </a:pPr>
            <a:endParaRPr lang="en-GB" sz="1600" b="1" dirty="0">
              <a:solidFill>
                <a:srgbClr val="0070C0"/>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There are many sections within this chapter ranging from section </a:t>
            </a:r>
            <a:r>
              <a:rPr lang="en-GB" sz="1600" b="1" dirty="0">
                <a:solidFill>
                  <a:srgbClr val="0070C0"/>
                </a:solidFill>
                <a:latin typeface="Arial" panose="020B0604020202020204" pitchFamily="34" charset="0"/>
                <a:cs typeface="Arial" panose="020B0604020202020204" pitchFamily="34" charset="0"/>
              </a:rPr>
              <a:t>264</a:t>
            </a:r>
            <a:r>
              <a:rPr lang="en-GB" sz="1600" dirty="0">
                <a:solidFill>
                  <a:schemeClr val="tx1"/>
                </a:solidFill>
                <a:latin typeface="Arial" panose="020B0604020202020204" pitchFamily="34" charset="0"/>
                <a:cs typeface="Arial" panose="020B0604020202020204" pitchFamily="34" charset="0"/>
              </a:rPr>
              <a:t> – </a:t>
            </a:r>
            <a:r>
              <a:rPr lang="en-GB" sz="1600" b="1" dirty="0">
                <a:solidFill>
                  <a:srgbClr val="0070C0"/>
                </a:solidFill>
                <a:latin typeface="Arial" panose="020B0604020202020204" pitchFamily="34" charset="0"/>
                <a:cs typeface="Arial" panose="020B0604020202020204" pitchFamily="34" charset="0"/>
              </a:rPr>
              <a:t>287</a:t>
            </a:r>
            <a:r>
              <a:rPr lang="en-GB" sz="1600" dirty="0">
                <a:solidFill>
                  <a:schemeClr val="tx1"/>
                </a:solidFill>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We will be looking at each of the sections in more detail as we work through the module.</a:t>
            </a:r>
          </a:p>
          <a:p>
            <a:pPr eaLnBrk="1" fontAlgn="auto" hangingPunct="1">
              <a:spcBef>
                <a:spcPts val="0"/>
              </a:spcBef>
              <a:spcAft>
                <a:spcPts val="0"/>
              </a:spcAft>
              <a:defRPr/>
            </a:pPr>
            <a:endParaRPr lang="en-GB" sz="1600" b="1" i="1"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i="1" dirty="0">
                <a:solidFill>
                  <a:schemeClr val="tx1"/>
                </a:solidFill>
                <a:latin typeface="Arial" panose="020B0604020202020204" pitchFamily="34" charset="0"/>
                <a:cs typeface="Arial" panose="020B0604020202020204" pitchFamily="34" charset="0"/>
              </a:rPr>
              <a:t>(Please refer to the resource material contained within this unit)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chemeClr val="accent6">
                    <a:lumMod val="75000"/>
                  </a:schemeClr>
                </a:solidFill>
                <a:latin typeface="Arial" panose="020B0604020202020204" pitchFamily="34" charset="0"/>
                <a:cs typeface="Arial" panose="020B0604020202020204" pitchFamily="34" charset="0"/>
              </a:rPr>
              <a:t>There is a lot of detail in the following slides so please read carefully to ensure you fully understand the different powers available to you</a:t>
            </a:r>
            <a:r>
              <a:rPr lang="en-GB" sz="1600" dirty="0">
                <a:solidFill>
                  <a:schemeClr val="tx1"/>
                </a:solidFill>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896909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199456" y="1700808"/>
            <a:ext cx="8712200" cy="308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276 Forfeiture </a:t>
            </a:r>
            <a:r>
              <a:rPr lang="en-GB" altLang="en-US" sz="1600" b="1" dirty="0" err="1">
                <a:solidFill>
                  <a:schemeClr val="tx2">
                    <a:lumMod val="60000"/>
                    <a:lumOff val="40000"/>
                  </a:schemeClr>
                </a:solidFill>
                <a:latin typeface="Arial" panose="020B0604020202020204" pitchFamily="34" charset="0"/>
              </a:rPr>
              <a:t>etc</a:t>
            </a:r>
            <a:r>
              <a:rPr lang="en-GB" altLang="en-US" sz="1600" b="1" dirty="0">
                <a:solidFill>
                  <a:schemeClr val="tx2">
                    <a:lumMod val="60000"/>
                    <a:lumOff val="40000"/>
                  </a:schemeClr>
                </a:solidFill>
                <a:latin typeface="Arial" panose="020B0604020202020204" pitchFamily="34" charset="0"/>
              </a:rPr>
              <a:t> of fish failing to meet size requirements</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Any fish to which this section applies are liable to forfeiture under this section if, by virtue of the fish failing to meet requirements as to size, an offence under the law of England and Wales has been committed in respect of the fish.</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This section applies to fish seized by an enforcement officer in the exercise of any power conferred by this Act.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Any fish forfeited under this section are to be forfeited to the relevant authority and may be disposed of by that authority in any manner it thinks fit</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573832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415480" y="2276872"/>
            <a:ext cx="8712200" cy="147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277 Further provision about forfeiture under section 275 or 276</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600" dirty="0">
                <a:latin typeface="Arial" panose="020B0604020202020204" pitchFamily="34" charset="0"/>
              </a:rPr>
              <a:t>Schedule 18 (which makes provision in relation to the forfeiture of property liable to forfeiture under section 275 or 276) has effect.</a:t>
            </a:r>
            <a:endParaRPr lang="en-GB" altLang="en-US" sz="16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8462681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415480" y="1628800"/>
            <a:ext cx="8712200"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278 Forfeiture by court following conviction</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This section applies where a court by or before which a person is convicted of an offence under the fisheries legislation orders the forfeiture of any fish or any fishing gear in respect of that offence.</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The court must order that the property to be forfeited is to be taken into the possession of the person or body by whom proceedings for the offence were brought.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The property may be disposed of as that person or body thinks fit.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Any proceeds arising from the disposal of the property may be retained by the person or body.</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6189714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983432" y="908720"/>
            <a:ext cx="9577064"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278 Forfeiture by court following conviction (</a:t>
            </a:r>
            <a:r>
              <a:rPr lang="en-GB" altLang="en-US" sz="1600" b="1" dirty="0" err="1">
                <a:solidFill>
                  <a:schemeClr val="tx2">
                    <a:lumMod val="60000"/>
                    <a:lumOff val="40000"/>
                  </a:schemeClr>
                </a:solidFill>
                <a:latin typeface="Arial" panose="020B0604020202020204" pitchFamily="34" charset="0"/>
              </a:rPr>
              <a:t>cont</a:t>
            </a:r>
            <a:r>
              <a:rPr lang="en-GB" altLang="en-US" sz="1600" b="1" dirty="0">
                <a:solidFill>
                  <a:schemeClr val="tx2">
                    <a:lumMod val="60000"/>
                    <a:lumOff val="40000"/>
                  </a:schemeClr>
                </a:solidFill>
                <a:latin typeface="Arial" panose="020B0604020202020204" pitchFamily="34" charset="0"/>
              </a:rPr>
              <a:t>)</a:t>
            </a: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(5) The court may order any person convicted of the offence to pay any costs reasonably incurred by any person or body in storing the property that is to be forfeited.</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(6) In this section-</a:t>
            </a:r>
          </a:p>
          <a:p>
            <a:pPr marL="442913">
              <a:buFont typeface="Arial" panose="020B0604020202020204" pitchFamily="34" charset="0"/>
              <a:buNone/>
              <a:defRPr/>
            </a:pPr>
            <a:r>
              <a:rPr lang="en-GB" sz="1400" dirty="0">
                <a:latin typeface="Arial" panose="020B0604020202020204" pitchFamily="34" charset="0"/>
              </a:rPr>
              <a:t>“the fisheries legislation” means-</a:t>
            </a:r>
          </a:p>
          <a:p>
            <a:pPr lvl="2">
              <a:buFont typeface="Arial" panose="020B0604020202020204" pitchFamily="34" charset="0"/>
              <a:buNone/>
              <a:defRPr/>
            </a:pPr>
            <a:r>
              <a:rPr lang="en-GB" sz="1400" dirty="0">
                <a:latin typeface="Arial" panose="020B0604020202020204" pitchFamily="34" charset="0"/>
              </a:rPr>
              <a:t>(a) any enactments relating to sea fishing (including any enactment relating to fishing for shellfish, salmon or migratory trout);</a:t>
            </a:r>
          </a:p>
          <a:p>
            <a:pPr lvl="2">
              <a:buNone/>
              <a:defRPr/>
            </a:pPr>
            <a:r>
              <a:rPr lang="en-GB" sz="1400" dirty="0">
                <a:latin typeface="Arial" panose="020B0604020202020204" pitchFamily="34" charset="0"/>
              </a:rPr>
              <a:t>(b) any retained EU restriction or retained EU obligation relating to sea fishing;</a:t>
            </a:r>
          </a:p>
          <a:p>
            <a:pPr marL="442913">
              <a:buFont typeface="Arial" panose="020B0604020202020204" pitchFamily="34" charset="0"/>
              <a:buNone/>
              <a:defRPr/>
            </a:pPr>
            <a:endParaRPr lang="en-GB" sz="1400" dirty="0">
              <a:latin typeface="Arial" panose="020B0604020202020204" pitchFamily="34" charset="0"/>
            </a:endParaRPr>
          </a:p>
          <a:p>
            <a:pPr marL="442913">
              <a:buNone/>
              <a:defRPr/>
            </a:pPr>
            <a:r>
              <a:rPr lang="en-GB" sz="1400" dirty="0">
                <a:latin typeface="Arial" panose="020B0604020202020204" pitchFamily="34" charset="0"/>
              </a:rPr>
              <a:t>“retained EU restriction” means a restriction that— </a:t>
            </a:r>
          </a:p>
          <a:p>
            <a:pPr marL="442913">
              <a:buNone/>
              <a:defRPr/>
            </a:pPr>
            <a:endParaRPr lang="en-GB" sz="1400" dirty="0">
              <a:latin typeface="Arial" panose="020B0604020202020204" pitchFamily="34" charset="0"/>
            </a:endParaRPr>
          </a:p>
          <a:p>
            <a:pPr marL="442913">
              <a:buNone/>
              <a:defRPr/>
            </a:pPr>
            <a:r>
              <a:rPr lang="en-GB" sz="1400" dirty="0">
                <a:latin typeface="Arial" panose="020B0604020202020204" pitchFamily="34" charset="0"/>
              </a:rPr>
              <a:t>(a) was created or arose by or under the EU Treaties before exit day, and </a:t>
            </a:r>
          </a:p>
          <a:p>
            <a:pPr marL="442913">
              <a:buNone/>
              <a:defRPr/>
            </a:pPr>
            <a:endParaRPr lang="en-GB" sz="1400" dirty="0">
              <a:latin typeface="Arial" panose="020B0604020202020204" pitchFamily="34" charset="0"/>
            </a:endParaRPr>
          </a:p>
          <a:p>
            <a:pPr marL="442913">
              <a:buNone/>
              <a:defRPr/>
            </a:pPr>
            <a:r>
              <a:rPr lang="en-GB" sz="1400" dirty="0">
                <a:latin typeface="Arial" panose="020B0604020202020204" pitchFamily="34" charset="0"/>
              </a:rPr>
              <a:t>(b) forms part of retained EU law, as modified from time to time.</a:t>
            </a:r>
            <a:endParaRPr lang="en-GB" altLang="en-US" sz="16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8965806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135560" y="1772816"/>
            <a:ext cx="7896329"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2400" b="1" dirty="0">
                <a:solidFill>
                  <a:srgbClr val="00AF41"/>
                </a:solidFill>
                <a:latin typeface="Arial" panose="020B0604020202020204" pitchFamily="34" charset="0"/>
              </a:rPr>
              <a:t>YOU HAVE NOW COMPLETED THIS MODULE</a:t>
            </a:r>
          </a:p>
          <a:p>
            <a:pPr algn="ctr" eaLnBrk="1" hangingPunct="1">
              <a:spcBef>
                <a:spcPct val="0"/>
              </a:spcBef>
              <a:buFontTx/>
              <a:buNone/>
            </a:pPr>
            <a:endParaRPr lang="en-GB" altLang="en-US" sz="2400" b="1" dirty="0">
              <a:solidFill>
                <a:srgbClr val="00AF41"/>
              </a:solidFill>
              <a:latin typeface="Arial" panose="020B0604020202020204" pitchFamily="34" charset="0"/>
            </a:endParaRPr>
          </a:p>
          <a:p>
            <a:pPr algn="ctr" eaLnBrk="1" hangingPunct="1">
              <a:spcBef>
                <a:spcPct val="0"/>
              </a:spcBef>
              <a:buFontTx/>
              <a:buNone/>
            </a:pPr>
            <a:endParaRPr lang="en-GB" altLang="en-US" sz="1800" b="1" dirty="0">
              <a:solidFill>
                <a:srgbClr val="00AF41"/>
              </a:solidFill>
              <a:latin typeface="Arial" panose="020B0604020202020204" pitchFamily="34" charset="0"/>
            </a:endParaRPr>
          </a:p>
          <a:p>
            <a:pPr algn="ctr" eaLnBrk="1" hangingPunct="1">
              <a:spcBef>
                <a:spcPct val="0"/>
              </a:spcBef>
              <a:buFontTx/>
              <a:buNone/>
            </a:pPr>
            <a:r>
              <a:rPr lang="en-GB" altLang="en-US" sz="1800" b="1" dirty="0">
                <a:solidFill>
                  <a:srgbClr val="00AF41"/>
                </a:solidFill>
                <a:latin typeface="Arial" panose="020B0604020202020204" pitchFamily="34" charset="0"/>
              </a:rPr>
              <a:t>YOU CAN READ THIS MATERIAL AS MANY TIMES AS YOU LIKE.</a:t>
            </a:r>
          </a:p>
          <a:p>
            <a:pPr algn="ctr" eaLnBrk="1" hangingPunct="1">
              <a:spcBef>
                <a:spcPct val="0"/>
              </a:spcBef>
              <a:buFontTx/>
              <a:buNone/>
            </a:pPr>
            <a:endParaRPr lang="en-GB" altLang="en-US" sz="1800" b="1" dirty="0">
              <a:solidFill>
                <a:srgbClr val="00AF41"/>
              </a:solidFill>
              <a:latin typeface="Arial" panose="020B0604020202020204" pitchFamily="34" charset="0"/>
            </a:endParaRPr>
          </a:p>
          <a:p>
            <a:pPr algn="ctr" eaLnBrk="1" hangingPunct="1">
              <a:spcBef>
                <a:spcPct val="0"/>
              </a:spcBef>
              <a:buFontTx/>
              <a:buNone/>
            </a:pPr>
            <a:endParaRPr lang="en-GB" altLang="en-US" sz="1800" b="1" dirty="0">
              <a:solidFill>
                <a:srgbClr val="00AF41"/>
              </a:solidFill>
              <a:latin typeface="Arial" panose="020B0604020202020204" pitchFamily="34" charset="0"/>
            </a:endParaRPr>
          </a:p>
          <a:p>
            <a:pPr algn="ctr" eaLnBrk="1" hangingPunct="1">
              <a:spcBef>
                <a:spcPct val="0"/>
              </a:spcBef>
              <a:buFontTx/>
              <a:buNone/>
            </a:pPr>
            <a:r>
              <a:rPr lang="en-GB" altLang="en-US" sz="1800" b="1" dirty="0">
                <a:solidFill>
                  <a:srgbClr val="00AF41"/>
                </a:solidFill>
                <a:latin typeface="Arial" panose="020B0604020202020204" pitchFamily="34" charset="0"/>
              </a:rPr>
              <a:t>TO CHECK YOUR KNOWLEDGE PLEASE ATTEMPT THE SHORT QUIZ.</a:t>
            </a:r>
          </a:p>
          <a:p>
            <a:pPr algn="ctr" eaLnBrk="1" hangingPunct="1">
              <a:spcBef>
                <a:spcPct val="0"/>
              </a:spcBef>
              <a:buFontTx/>
              <a:buNone/>
            </a:pPr>
            <a:endParaRPr lang="en-GB" altLang="en-US" sz="18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192870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a:spLocks noChangeArrowheads="1"/>
          </p:cNvSpPr>
          <p:nvPr/>
        </p:nvSpPr>
        <p:spPr bwMode="auto">
          <a:xfrm>
            <a:off x="2135560" y="1340768"/>
            <a:ext cx="70167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3600" b="1" dirty="0">
                <a:solidFill>
                  <a:srgbClr val="00AF41"/>
                </a:solidFill>
                <a:latin typeface="Arial" panose="020B0604020202020204" pitchFamily="34" charset="0"/>
              </a:rPr>
              <a:t>INSPECTION AND SEIZURE OF</a:t>
            </a:r>
          </a:p>
          <a:p>
            <a:pPr algn="ctr" eaLnBrk="1" hangingPunct="1">
              <a:spcBef>
                <a:spcPct val="0"/>
              </a:spcBef>
              <a:buFontTx/>
              <a:buNone/>
            </a:pPr>
            <a:r>
              <a:rPr lang="en-GB" altLang="en-US" sz="3600" b="1" dirty="0">
                <a:solidFill>
                  <a:srgbClr val="00AF41"/>
                </a:solidFill>
                <a:latin typeface="Arial" panose="020B0604020202020204" pitchFamily="34" charset="0"/>
              </a:rPr>
              <a:t>OBJECTS AT SEA</a:t>
            </a:r>
          </a:p>
        </p:txBody>
      </p:sp>
    </p:spTree>
    <p:custDataLst>
      <p:tags r:id="rId1"/>
    </p:custDataLst>
    <p:extLst>
      <p:ext uri="{BB962C8B-B14F-4D97-AF65-F5344CB8AC3E}">
        <p14:creationId xmlns:p14="http://schemas.microsoft.com/office/powerpoint/2010/main" val="2534685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055440" y="908720"/>
            <a:ext cx="8291513"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264 Power to inspect and seize objects at sea</a:t>
            </a: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For the purposes of carrying out any relevant functions, an enforcement officer who has the power conferred by this section may inspect any object in the sea which the officer believes has been or is being used for or in connection with fishing.  The officer may lift an object out of the sea for the purposes of inspecting it under this section.</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An enforcement officer who has inspected an object under this section may seize the object.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The power conferred by subsection (2) may only be exercised-</a:t>
            </a:r>
          </a:p>
          <a:p>
            <a:pPr lvl="1">
              <a:buFont typeface="Arial" panose="020B0604020202020204" pitchFamily="34" charset="0"/>
              <a:buNone/>
              <a:defRPr/>
            </a:pPr>
            <a:r>
              <a:rPr lang="en-GB" sz="1400" dirty="0">
                <a:latin typeface="Arial" panose="020B0604020202020204" pitchFamily="34" charset="0"/>
              </a:rPr>
              <a:t>(a) for the purposes of determining whether a relevant offence has been committed, or</a:t>
            </a:r>
          </a:p>
          <a:p>
            <a:pPr lvl="1">
              <a:buFont typeface="Arial" panose="020B0604020202020204" pitchFamily="34" charset="0"/>
              <a:buNone/>
              <a:defRPr/>
            </a:pPr>
            <a:r>
              <a:rPr lang="en-GB" sz="1400" dirty="0">
                <a:latin typeface="Arial" panose="020B0604020202020204" pitchFamily="34" charset="0"/>
              </a:rPr>
              <a:t>(b) in relation to an object which an enforcement officer reasonably believes to be evidence of the commission of a relevant offence.</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If, having inspected an object under this section, the officer decides not to seize it under subsection (2), the officer must, if it is reasonably practicable to do so, replace the object in the location where it was found.</a:t>
            </a:r>
          </a:p>
          <a:p>
            <a:pPr>
              <a:buFont typeface="Arial" panose="020B0604020202020204" pitchFamily="34" charset="0"/>
              <a:buNone/>
              <a:defRPr/>
            </a:pPr>
            <a:endParaRPr lang="en-GB" sz="1400" dirty="0">
              <a:latin typeface="Arial" panose="020B0604020202020204" pitchFamily="34" charset="0"/>
            </a:endParaRPr>
          </a:p>
        </p:txBody>
      </p:sp>
    </p:spTree>
    <p:custDataLst>
      <p:tags r:id="rId1"/>
    </p:custDataLst>
    <p:extLst>
      <p:ext uri="{BB962C8B-B14F-4D97-AF65-F5344CB8AC3E}">
        <p14:creationId xmlns:p14="http://schemas.microsoft.com/office/powerpoint/2010/main" val="645443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839416" y="1268760"/>
            <a:ext cx="8291513" cy="3557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264 Power to inspect and seize objects at sea</a:t>
            </a: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(5) If it is not reasonably practicable to replace the object in accordance with subsection (4), the officer may seize the object until such time as it may be collected by its owner.</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(6) Any power conferred by this section to seize an object includes power to seize-</a:t>
            </a:r>
          </a:p>
          <a:p>
            <a:pPr lvl="1">
              <a:buFont typeface="Arial" panose="020B0604020202020204" pitchFamily="34" charset="0"/>
              <a:buNone/>
              <a:defRPr/>
            </a:pPr>
            <a:r>
              <a:rPr lang="en-GB" sz="1400" dirty="0">
                <a:latin typeface="Arial" panose="020B0604020202020204" pitchFamily="34" charset="0"/>
              </a:rPr>
              <a:t>(a) anything that is attached to the object;</a:t>
            </a:r>
          </a:p>
          <a:p>
            <a:pPr lvl="1">
              <a:buFont typeface="Arial" panose="020B0604020202020204" pitchFamily="34" charset="0"/>
              <a:buNone/>
              <a:defRPr/>
            </a:pPr>
            <a:r>
              <a:rPr lang="en-GB" sz="1400" dirty="0">
                <a:latin typeface="Arial" panose="020B0604020202020204" pitchFamily="34" charset="0"/>
              </a:rPr>
              <a:t>(b) anything that is contained within the object.</a:t>
            </a:r>
          </a:p>
          <a:p>
            <a:pPr>
              <a:defRPr/>
            </a:pPr>
            <a:endParaRPr lang="en-GB" sz="1400" i="1"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(7) Any reference in this section to replacing an object includes, in the case of fishing gear, a reference to re-setting the gear in the same way in which it was placed in the sea.</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(8) The powers conferred on an enforcement officer by this section are without prejudice to any powers exercisable by the officer apart from this section.</a:t>
            </a:r>
            <a:endParaRPr lang="en-GB" altLang="en-US" sz="14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63292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767408" y="692696"/>
            <a:ext cx="8291513" cy="5109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265 Reports of inspections under section 264</a:t>
            </a: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 This section applies where an enforcement officer inspects any object under section 264.</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(2) The officer must prepare a report in relation to the inspection.</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(3) The report must state-</a:t>
            </a:r>
          </a:p>
          <a:p>
            <a:pPr lvl="1">
              <a:buFont typeface="Arial" panose="020B0604020202020204" pitchFamily="34" charset="0"/>
              <a:buNone/>
              <a:defRPr/>
            </a:pPr>
            <a:r>
              <a:rPr lang="en-GB" sz="1400" dirty="0">
                <a:latin typeface="Arial" panose="020B0604020202020204" pitchFamily="34" charset="0"/>
              </a:rPr>
              <a:t>(a) the date and time of the inspection;</a:t>
            </a:r>
          </a:p>
          <a:p>
            <a:pPr lvl="1">
              <a:buFont typeface="Arial" panose="020B0604020202020204" pitchFamily="34" charset="0"/>
              <a:buNone/>
              <a:defRPr/>
            </a:pPr>
            <a:r>
              <a:rPr lang="en-GB" sz="1400" dirty="0">
                <a:latin typeface="Arial" panose="020B0604020202020204" pitchFamily="34" charset="0"/>
              </a:rPr>
              <a:t>(b) the identity of the officer who carried out the inspection;</a:t>
            </a:r>
          </a:p>
          <a:p>
            <a:pPr lvl="1">
              <a:buFont typeface="Arial" panose="020B0604020202020204" pitchFamily="34" charset="0"/>
              <a:buNone/>
              <a:defRPr/>
            </a:pPr>
            <a:r>
              <a:rPr lang="en-GB" sz="1400" dirty="0">
                <a:latin typeface="Arial" panose="020B0604020202020204" pitchFamily="34" charset="0"/>
              </a:rPr>
              <a:t>(c) how the officer may be contacted.</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(4) In the case of an object seized under section 264(2) or (5), the report must also state-</a:t>
            </a:r>
          </a:p>
          <a:p>
            <a:pPr lvl="1">
              <a:buFont typeface="Arial" panose="020B0604020202020204" pitchFamily="34" charset="0"/>
              <a:buNone/>
              <a:defRPr/>
            </a:pPr>
            <a:r>
              <a:rPr lang="en-GB" sz="1400" dirty="0">
                <a:latin typeface="Arial" panose="020B0604020202020204" pitchFamily="34" charset="0"/>
              </a:rPr>
              <a:t>(a) what has been seized;</a:t>
            </a:r>
          </a:p>
          <a:p>
            <a:pPr lvl="1">
              <a:buFont typeface="Arial" panose="020B0604020202020204" pitchFamily="34" charset="0"/>
              <a:buNone/>
              <a:defRPr/>
            </a:pPr>
            <a:r>
              <a:rPr lang="en-GB" sz="1400" dirty="0">
                <a:latin typeface="Arial" panose="020B0604020202020204" pitchFamily="34" charset="0"/>
              </a:rPr>
              <a:t>(b) the reasons for its seizure;</a:t>
            </a:r>
          </a:p>
          <a:p>
            <a:pPr lvl="1">
              <a:buFont typeface="Arial" panose="020B0604020202020204" pitchFamily="34" charset="0"/>
              <a:buNone/>
              <a:defRPr/>
            </a:pPr>
            <a:r>
              <a:rPr lang="en-GB" sz="1400" dirty="0">
                <a:latin typeface="Arial" panose="020B0604020202020204" pitchFamily="34" charset="0"/>
              </a:rPr>
              <a:t>(c) any further action that it is proposed will be taken in relation to the object.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(5) Where the object has not been seized under section 264(2) or (5), the officer must, if it is reasonably practicable to do so, attach a copy of the report to the object. If it is not reasonably practicable to attach a copy of the report to the object, the officer must serve a copy of the report on every person who appears to the officer to be the owner, or one of the owners, of the object.</a:t>
            </a:r>
          </a:p>
        </p:txBody>
      </p:sp>
    </p:spTree>
    <p:custDataLst>
      <p:tags r:id="rId1"/>
    </p:custDataLst>
    <p:extLst>
      <p:ext uri="{BB962C8B-B14F-4D97-AF65-F5344CB8AC3E}">
        <p14:creationId xmlns:p14="http://schemas.microsoft.com/office/powerpoint/2010/main" val="346541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983432" y="1052736"/>
            <a:ext cx="8291513"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265 Reports of inspections under section 264 (</a:t>
            </a:r>
            <a:r>
              <a:rPr lang="en-GB" altLang="en-US" sz="1600" b="1" dirty="0" err="1">
                <a:solidFill>
                  <a:schemeClr val="tx2">
                    <a:lumMod val="60000"/>
                    <a:lumOff val="40000"/>
                  </a:schemeClr>
                </a:solidFill>
                <a:latin typeface="Arial" panose="020B0604020202020204" pitchFamily="34" charset="0"/>
              </a:rPr>
              <a:t>cont</a:t>
            </a:r>
            <a:r>
              <a:rPr lang="en-GB" altLang="en-US" sz="1600" b="1" dirty="0">
                <a:solidFill>
                  <a:schemeClr val="tx2">
                    <a:lumMod val="60000"/>
                    <a:lumOff val="40000"/>
                  </a:schemeClr>
                </a:solidFill>
                <a:latin typeface="Arial" panose="020B0604020202020204" pitchFamily="34" charset="0"/>
              </a:rPr>
              <a:t>)</a:t>
            </a: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(6) In a case where the officer, after taking reasonable steps to do so, is unable to identify any person as owning the object, the officer must take such steps as the officer thinks fit to bring the contents of the report to the attention of persons likely to be interested in it.</a:t>
            </a:r>
          </a:p>
          <a:p>
            <a:pPr>
              <a:defRPr/>
            </a:pPr>
            <a:endParaRPr lang="en-US"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(7) Where-</a:t>
            </a:r>
          </a:p>
          <a:p>
            <a:pPr lvl="1">
              <a:buFont typeface="Arial" panose="020B0604020202020204" pitchFamily="34" charset="0"/>
              <a:buNone/>
              <a:defRPr/>
            </a:pPr>
            <a:r>
              <a:rPr lang="en-GB" sz="1400" dirty="0">
                <a:latin typeface="Arial" panose="020B0604020202020204" pitchFamily="34" charset="0"/>
              </a:rPr>
              <a:t>(a) the object has been seized under section 264(2), and</a:t>
            </a:r>
          </a:p>
          <a:p>
            <a:pPr lvl="1">
              <a:buFont typeface="Arial" panose="020B0604020202020204" pitchFamily="34" charset="0"/>
              <a:buNone/>
              <a:defRPr/>
            </a:pPr>
            <a:r>
              <a:rPr lang="en-GB" sz="1400" dirty="0">
                <a:latin typeface="Arial" panose="020B0604020202020204" pitchFamily="34" charset="0"/>
              </a:rPr>
              <a:t>(b) either of the conditions in subsection (8) is satisfied,</a:t>
            </a:r>
          </a:p>
          <a:p>
            <a:pPr marL="268288" lvl="1" indent="0">
              <a:buFont typeface="Arial" panose="020B0604020202020204" pitchFamily="34" charset="0"/>
              <a:buNone/>
              <a:defRPr/>
            </a:pPr>
            <a:r>
              <a:rPr lang="en-GB" sz="1400" dirty="0">
                <a:latin typeface="Arial" panose="020B0604020202020204" pitchFamily="34" charset="0"/>
              </a:rPr>
              <a:t>the relevant authority must, if it has not already done so, serve a copy of the report on every person who appears to the authority to be the owner, or one of the owners, of the object.</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(8) The conditions are-</a:t>
            </a:r>
          </a:p>
          <a:p>
            <a:pPr lvl="1">
              <a:buFont typeface="Arial" panose="020B0604020202020204" pitchFamily="34" charset="0"/>
              <a:buNone/>
              <a:defRPr/>
            </a:pPr>
            <a:r>
              <a:rPr lang="en-GB" sz="1400" dirty="0">
                <a:latin typeface="Arial" panose="020B0604020202020204" pitchFamily="34" charset="0"/>
              </a:rPr>
              <a:t>(a) that the relevant authority has decided not to take proceedings in respect of any offence in relation to which the object was seized;</a:t>
            </a:r>
          </a:p>
          <a:p>
            <a:pPr lvl="1">
              <a:buFont typeface="Arial" panose="020B0604020202020204" pitchFamily="34" charset="0"/>
              <a:buNone/>
              <a:defRPr/>
            </a:pPr>
            <a:r>
              <a:rPr lang="en-GB" sz="1400" dirty="0">
                <a:latin typeface="Arial" panose="020B0604020202020204" pitchFamily="34" charset="0"/>
              </a:rPr>
              <a:t>(b) that any proceedings taken in respect of such an offence have concluded.</a:t>
            </a:r>
          </a:p>
          <a:p>
            <a:pPr eaLnBrk="1" hangingPunct="1">
              <a:spcBef>
                <a:spcPct val="0"/>
              </a:spcBef>
              <a:buFontTx/>
              <a:buNone/>
              <a:defRPr/>
            </a:pPr>
            <a:endParaRPr lang="en-GB" altLang="en-US" sz="16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548993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911424" y="1628800"/>
            <a:ext cx="8291513" cy="363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GB" altLang="en-US" sz="1600" b="1" dirty="0">
                <a:solidFill>
                  <a:schemeClr val="tx2">
                    <a:lumMod val="60000"/>
                    <a:lumOff val="40000"/>
                  </a:schemeClr>
                </a:solidFill>
                <a:latin typeface="Arial" panose="020B0604020202020204" pitchFamily="34" charset="0"/>
              </a:rPr>
              <a:t>265 Reports of inspections under section 264 (</a:t>
            </a:r>
            <a:r>
              <a:rPr lang="en-GB" altLang="en-US" sz="1600" b="1" dirty="0" err="1">
                <a:solidFill>
                  <a:schemeClr val="tx2">
                    <a:lumMod val="60000"/>
                    <a:lumOff val="40000"/>
                  </a:schemeClr>
                </a:solidFill>
                <a:latin typeface="Arial" panose="020B0604020202020204" pitchFamily="34" charset="0"/>
              </a:rPr>
              <a:t>cont</a:t>
            </a:r>
            <a:r>
              <a:rPr lang="en-GB" altLang="en-US" sz="1600" b="1" dirty="0">
                <a:solidFill>
                  <a:schemeClr val="tx2">
                    <a:lumMod val="60000"/>
                    <a:lumOff val="40000"/>
                  </a:schemeClr>
                </a:solidFill>
                <a:latin typeface="Arial" panose="020B0604020202020204" pitchFamily="34" charset="0"/>
              </a:rPr>
              <a:t>)</a:t>
            </a:r>
          </a:p>
          <a:p>
            <a:pPr eaLnBrk="1" hangingPunct="1">
              <a:spcBef>
                <a:spcPct val="0"/>
              </a:spcBef>
              <a:buFontTx/>
              <a:buNone/>
              <a:defRPr/>
            </a:pPr>
            <a:endParaRPr lang="en-GB" altLang="en-US" sz="1600" b="1" dirty="0">
              <a:solidFill>
                <a:srgbClr val="00AF41"/>
              </a:solidFill>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(9) Where the object has been seized under section 264(5), the relevant authority must serve a copy of the report on every person who appears to the authority to be the owner, or one of the owners, of the object at the same time as it serves a notice of collection on that person under section 267.</a:t>
            </a:r>
          </a:p>
          <a:p>
            <a:pPr>
              <a:defRPr/>
            </a:pPr>
            <a:endParaRPr lang="en-GB" sz="1400" dirty="0">
              <a:latin typeface="Arial" panose="020B0604020202020204" pitchFamily="34" charset="0"/>
            </a:endParaRPr>
          </a:p>
          <a:p>
            <a:pPr>
              <a:buFont typeface="Arial" panose="020B0604020202020204" pitchFamily="34" charset="0"/>
              <a:buNone/>
              <a:defRPr/>
            </a:pPr>
            <a:r>
              <a:rPr lang="en-GB" sz="1400" dirty="0">
                <a:latin typeface="Arial" panose="020B0604020202020204" pitchFamily="34" charset="0"/>
              </a:rPr>
              <a:t>(10) In a case where the relevant authority, after taking reasonable steps to do so, is unable to identify any person as owning the object-</a:t>
            </a:r>
          </a:p>
          <a:p>
            <a:pPr lvl="1">
              <a:buFont typeface="Arial" panose="020B0604020202020204" pitchFamily="34" charset="0"/>
              <a:buNone/>
              <a:defRPr/>
            </a:pPr>
            <a:r>
              <a:rPr lang="en-GB" sz="1400" dirty="0">
                <a:latin typeface="Arial" panose="020B0604020202020204" pitchFamily="34" charset="0"/>
              </a:rPr>
              <a:t>(a) any reference in this section to a requirement for the authority to serve a copy of a report on such a person is to be read as a reference to a requirement to take such steps as the authority thinks fit to bring the contents of the report to the attention of persons likely to be interested in it, and</a:t>
            </a:r>
          </a:p>
          <a:p>
            <a:pPr lvl="1">
              <a:buFont typeface="Arial" panose="020B0604020202020204" pitchFamily="34" charset="0"/>
              <a:buNone/>
              <a:defRPr/>
            </a:pPr>
            <a:r>
              <a:rPr lang="en-GB" sz="1400" dirty="0">
                <a:latin typeface="Arial" panose="020B0604020202020204" pitchFamily="34" charset="0"/>
              </a:rPr>
              <a:t>(b) the reference in subsection (9) to serving a notice of collection under section 267 is to be read as a reference to taking the steps referred to in subsection (5) of that section.</a:t>
            </a:r>
          </a:p>
          <a:p>
            <a:pPr eaLnBrk="1" hangingPunct="1">
              <a:spcBef>
                <a:spcPct val="0"/>
              </a:spcBef>
              <a:buFontTx/>
              <a:buNone/>
              <a:defRPr/>
            </a:pPr>
            <a:endParaRPr lang="en-GB" altLang="en-US" sz="16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8394924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4"/>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5453</Words>
  <Application>Microsoft Office PowerPoint</Application>
  <PresentationFormat>Widescreen</PresentationFormat>
  <Paragraphs>357</Paragraphs>
  <Slides>34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34</vt:i4>
      </vt:variant>
    </vt:vector>
  </HeadingPairs>
  <TitlesOfParts>
    <vt:vector size="37" baseType="lpstr">
      <vt:lpstr>Arial</vt:lpstr>
      <vt:lpstr>Calibri</vt:lpstr>
      <vt:lpstr>Office Theme</vt:lpstr>
      <vt:lpstr>FISHERIES ENFORCEMENT POWERS PART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Defra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 Proctor</dc:creator>
  <cp:lastModifiedBy>Whitford, Annika</cp:lastModifiedBy>
  <cp:revision>29</cp:revision>
  <dcterms:created xsi:type="dcterms:W3CDTF">2013-02-22T12:19:06Z</dcterms:created>
  <dcterms:modified xsi:type="dcterms:W3CDTF">2021-01-22T10:24:10Z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BC088CB4-7616-4E4D-B453-8C895DFB4D68</vt:lpwstr>
  </property>
  <property fmtid="{D5CDD505-2E9C-101B-9397-08002B2CF9AE}" pid="3" name="ArticulatePath">
    <vt:lpwstr>Powers080_Fisheries Enforcement Powers_Part_1</vt:lpwstr>
  </property>
</Properties>
</file>