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9" r:id="rId3"/>
    <p:sldId id="261" r:id="rId4"/>
    <p:sldId id="260" r:id="rId5"/>
    <p:sldId id="262" r:id="rId6"/>
    <p:sldId id="263" r:id="rId7"/>
    <p:sldId id="264" r:id="rId8"/>
    <p:sldId id="266" r:id="rId9"/>
    <p:sldId id="265" r:id="rId10"/>
    <p:sldId id="267" r:id="rId11"/>
    <p:sldId id="268" r:id="rId12"/>
    <p:sldId id="269" r:id="rId13"/>
    <p:sldId id="271" r:id="rId14"/>
    <p:sldId id="25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78"/>
    <p:restoredTop sz="94761"/>
  </p:normalViewPr>
  <p:slideViewPr>
    <p:cSldViewPr snapToGrid="0" snapToObjects="1">
      <p:cViewPr varScale="1">
        <p:scale>
          <a:sx n="104" d="100"/>
          <a:sy n="104" d="100"/>
        </p:scale>
        <p:origin x="1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E1B24-F12E-4001-9FAA-5C05FD10F848}" type="datetimeFigureOut">
              <a:rPr lang="en-GB" smtClean="0"/>
              <a:t>23/02/2021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51535-F2E6-47F5-84F7-8A8FE8C4C39F}" type="slidenum">
              <a:rPr lang="en-GB" smtClean="0"/>
              <a:t>‹#›</a:t>
            </a:fld>
            <a:endParaRPr lang="en-GB"/>
          </a:p>
        </p:txBody>
      </p:sp>
    </p:spTree>
    <p:extLst>
      <p:ext uri="{BB962C8B-B14F-4D97-AF65-F5344CB8AC3E}">
        <p14:creationId xmlns:p14="http://schemas.microsoft.com/office/powerpoint/2010/main" val="1501547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5314389A-E7A0-4A24-9E19-C607788466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B9AC991B-43EF-4D71-812D-D06B3AEE73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7172" name="Slide Number Placeholder 3">
            <a:extLst>
              <a:ext uri="{FF2B5EF4-FFF2-40B4-BE49-F238E27FC236}">
                <a16:creationId xmlns:a16="http://schemas.microsoft.com/office/drawing/2014/main" id="{AB6ED36F-9A48-4467-9244-5978356AFF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B8C0A9-E2C1-4A6D-A4F9-74064931D618}" type="slidenum">
              <a:rPr lang="en-GB" altLang="en-US"/>
              <a:pPr/>
              <a:t>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5314389A-E7A0-4A24-9E19-C607788466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B9AC991B-43EF-4D71-812D-D06B3AEE73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7172" name="Slide Number Placeholder 3">
            <a:extLst>
              <a:ext uri="{FF2B5EF4-FFF2-40B4-BE49-F238E27FC236}">
                <a16:creationId xmlns:a16="http://schemas.microsoft.com/office/drawing/2014/main" id="{AB6ED36F-9A48-4467-9244-5978356AFF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B8C0A9-E2C1-4A6D-A4F9-74064931D618}" type="slidenum">
              <a:rPr lang="en-GB" altLang="en-US"/>
              <a:pPr/>
              <a:t>3</a:t>
            </a:fld>
            <a:endParaRPr lang="en-GB" altLang="en-US"/>
          </a:p>
        </p:txBody>
      </p:sp>
    </p:spTree>
    <p:extLst>
      <p:ext uri="{BB962C8B-B14F-4D97-AF65-F5344CB8AC3E}">
        <p14:creationId xmlns:p14="http://schemas.microsoft.com/office/powerpoint/2010/main" val="426681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Scallop Dredging Operations (Tracking Devices) (Wales) Order 2012 https://www.legislation.gov.uk/wsi/2012/2729/made </a:t>
            </a:r>
          </a:p>
          <a:p>
            <a:r>
              <a:rPr lang="en-GB" dirty="0"/>
              <a:t> </a:t>
            </a:r>
          </a:p>
        </p:txBody>
      </p:sp>
      <p:sp>
        <p:nvSpPr>
          <p:cNvPr id="4" name="Slide Number Placeholder 3"/>
          <p:cNvSpPr>
            <a:spLocks noGrp="1"/>
          </p:cNvSpPr>
          <p:nvPr>
            <p:ph type="sldNum" sz="quarter" idx="5"/>
          </p:nvPr>
        </p:nvSpPr>
        <p:spPr/>
        <p:txBody>
          <a:bodyPr/>
          <a:lstStyle/>
          <a:p>
            <a:fld id="{C9851535-F2E6-47F5-84F7-8A8FE8C4C39F}" type="slidenum">
              <a:rPr lang="en-GB" smtClean="0"/>
              <a:t>8</a:t>
            </a:fld>
            <a:endParaRPr lang="en-GB"/>
          </a:p>
        </p:txBody>
      </p:sp>
    </p:spTree>
    <p:extLst>
      <p:ext uri="{BB962C8B-B14F-4D97-AF65-F5344CB8AC3E}">
        <p14:creationId xmlns:p14="http://schemas.microsoft.com/office/powerpoint/2010/main" val="3793951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E0EE-666F-A14A-83D4-EC51A034A0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7420FD-7D07-894D-96CA-0EBFAA9AE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E4EC08-B1E8-6A4F-8FD2-CDB1D7DA815E}"/>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5" name="Footer Placeholder 4">
            <a:extLst>
              <a:ext uri="{FF2B5EF4-FFF2-40B4-BE49-F238E27FC236}">
                <a16:creationId xmlns:a16="http://schemas.microsoft.com/office/drawing/2014/main" id="{CEBBA4FB-3ED5-FA49-AC35-277FC200B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C4D91-C1C4-854A-8B68-4DCAD58168F0}"/>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004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2965-F458-2C49-88F5-D888AB1B4A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246E47-DD15-6C48-86AE-B34FC7DA688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F8B9B-C73E-9F43-A2D1-1FAB9B3CC423}"/>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5" name="Footer Placeholder 4">
            <a:extLst>
              <a:ext uri="{FF2B5EF4-FFF2-40B4-BE49-F238E27FC236}">
                <a16:creationId xmlns:a16="http://schemas.microsoft.com/office/drawing/2014/main" id="{06534CF0-D565-844D-A8B1-31654E197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4E2F8-2DDB-3A4B-B41A-1AB493CBA67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797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9F9B4-128F-8444-940D-A39AA9B518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9D2583-B708-9D43-9E82-5BE0F18FB7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44584-2EC8-8748-81F7-0588FD6BA7D8}"/>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5" name="Footer Placeholder 4">
            <a:extLst>
              <a:ext uri="{FF2B5EF4-FFF2-40B4-BE49-F238E27FC236}">
                <a16:creationId xmlns:a16="http://schemas.microsoft.com/office/drawing/2014/main" id="{FAB12841-929B-6F43-BA84-446344265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FD5963-CC1E-7F48-BCAB-63EB46FD5448}"/>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93299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42802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6769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54504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79680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92664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60115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48964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80643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474EA8-E7EF-48B8-804B-FB2D873359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0C4115A0-5A71-417F-A070-ED07CFA590E0}"/>
              </a:ext>
            </a:extLst>
          </p:cNvPr>
          <p:cNvSpPr txBox="1"/>
          <p:nvPr userDrawn="1"/>
        </p:nvSpPr>
        <p:spPr>
          <a:xfrm>
            <a:off x="365760" y="1261872"/>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991538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75317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08737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12995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E74F6-5ECF-FF4B-9149-57D4F042B748}"/>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6DF1FB0-9AA8-AA4B-9DAD-4660633C8F64}"/>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EE851A27-E034-7D40-BF9B-EA345DD678B7}"/>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5" name="Footer Placeholder 4">
            <a:extLst>
              <a:ext uri="{FF2B5EF4-FFF2-40B4-BE49-F238E27FC236}">
                <a16:creationId xmlns:a16="http://schemas.microsoft.com/office/drawing/2014/main" id="{90BC8A85-AC21-B340-8856-741B2B27A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8E78F-72A8-9442-8784-AC2717CE5663}"/>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42861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802F-5A7E-154B-870A-36EFAB4424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7F393C-D6FA-5E47-80BB-6A0DC1F957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311F05-A19A-0F4D-AC35-E8A59235B2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195D8F-EDB0-B94F-BF6B-1AB2CA1D80C3}"/>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6" name="Footer Placeholder 5">
            <a:extLst>
              <a:ext uri="{FF2B5EF4-FFF2-40B4-BE49-F238E27FC236}">
                <a16:creationId xmlns:a16="http://schemas.microsoft.com/office/drawing/2014/main" id="{8EB75424-4824-BC41-B463-E85548B55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7480A-44F9-EB43-98B3-38156215667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048040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E620-BE00-394E-9231-D1659960A9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5F08C6-CDA9-9143-AB59-3DFFBD8C34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94FDCC6-9AA3-4642-BE90-298DEC9267E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369ABC-1730-8547-8682-EB4AC8EAAD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841CC8-200D-EF4E-8B07-49FBCD2F280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292FE1-6375-724B-8D6E-994BA6B1229C}"/>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8" name="Footer Placeholder 7">
            <a:extLst>
              <a:ext uri="{FF2B5EF4-FFF2-40B4-BE49-F238E27FC236}">
                <a16:creationId xmlns:a16="http://schemas.microsoft.com/office/drawing/2014/main" id="{16F4FCCC-FF55-7E48-ABA3-530195142A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ADE6D1-9B24-904D-9CAD-BF9C63D70BA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4712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A4744-9DDF-5746-A5CC-2CED73C8B6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EF456A-587B-9A48-8C87-1B239BB99EAD}"/>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4" name="Footer Placeholder 3">
            <a:extLst>
              <a:ext uri="{FF2B5EF4-FFF2-40B4-BE49-F238E27FC236}">
                <a16:creationId xmlns:a16="http://schemas.microsoft.com/office/drawing/2014/main" id="{544B1F71-3534-C546-A0BA-6D75861CC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18B717-FE15-4842-A5AC-46213895EDE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70922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515571-0E30-534C-8D87-5B81E12E0B46}"/>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3" name="Footer Placeholder 2">
            <a:extLst>
              <a:ext uri="{FF2B5EF4-FFF2-40B4-BE49-F238E27FC236}">
                <a16:creationId xmlns:a16="http://schemas.microsoft.com/office/drawing/2014/main" id="{B1E41BC8-18E8-AC44-9B07-44811CE6CE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8F2949-4FA0-F247-AAC8-B300B7B9DAD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4406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0A0B-7FD3-2B44-8589-79CD505E1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5A0865-3137-C949-9DAA-75BE34104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C85F79-BDE9-2F4F-BC5D-93800D885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0F8BD9-F160-5240-99F2-9427E8C0C756}"/>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6" name="Footer Placeholder 5">
            <a:extLst>
              <a:ext uri="{FF2B5EF4-FFF2-40B4-BE49-F238E27FC236}">
                <a16:creationId xmlns:a16="http://schemas.microsoft.com/office/drawing/2014/main" id="{180072E5-3915-8F42-8930-616C86A3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B24CD9-1B2C-A44F-B6B4-E849AC986859}"/>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822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203F-9DA9-EA4C-8946-170D176AF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A19CB-313E-CC42-AA3C-29508FCE1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D8755D-6D5E-9E43-BAB6-55E48D82DC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FD162C0-DC06-CA45-9FAB-E2987129BEC8}"/>
              </a:ext>
            </a:extLst>
          </p:cNvPr>
          <p:cNvSpPr>
            <a:spLocks noGrp="1"/>
          </p:cNvSpPr>
          <p:nvPr>
            <p:ph type="dt" sz="half" idx="10"/>
          </p:nvPr>
        </p:nvSpPr>
        <p:spPr/>
        <p:txBody>
          <a:bodyPr/>
          <a:lstStyle/>
          <a:p>
            <a:fld id="{01CB65E9-D09A-FE46-82A2-113E6A4465C6}" type="datetimeFigureOut">
              <a:rPr lang="en-US" smtClean="0"/>
              <a:t>2/23/2021</a:t>
            </a:fld>
            <a:endParaRPr lang="en-US"/>
          </a:p>
        </p:txBody>
      </p:sp>
      <p:sp>
        <p:nvSpPr>
          <p:cNvPr id="6" name="Footer Placeholder 5">
            <a:extLst>
              <a:ext uri="{FF2B5EF4-FFF2-40B4-BE49-F238E27FC236}">
                <a16:creationId xmlns:a16="http://schemas.microsoft.com/office/drawing/2014/main" id="{0E96DCB6-F944-4D44-A267-E584F2E57F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87997D-635C-334C-9B8C-97CB2B7352C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894626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432DEC-6725-854A-A6DC-610B5A3E0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2BA58-DB9F-9E4D-96FE-3B9DCBFD9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410FD-8037-0F49-B81B-C95D34D6A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B65E9-D09A-FE46-82A2-113E6A4465C6}" type="datetimeFigureOut">
              <a:rPr lang="en-US" smtClean="0"/>
              <a:t>2/23/2021</a:t>
            </a:fld>
            <a:endParaRPr lang="en-US"/>
          </a:p>
        </p:txBody>
      </p:sp>
      <p:sp>
        <p:nvSpPr>
          <p:cNvPr id="5" name="Footer Placeholder 4">
            <a:extLst>
              <a:ext uri="{FF2B5EF4-FFF2-40B4-BE49-F238E27FC236}">
                <a16:creationId xmlns:a16="http://schemas.microsoft.com/office/drawing/2014/main" id="{9E6C4168-B2A7-144A-9984-975DE2E42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A64A96-F211-AE43-AB8A-227F110DCD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61C803-E55F-0E48-905F-83D16AFCA721}" type="slidenum">
              <a:rPr lang="en-US" smtClean="0"/>
              <a:t>‹#›</a:t>
            </a:fld>
            <a:endParaRPr lang="en-US"/>
          </a:p>
        </p:txBody>
      </p:sp>
    </p:spTree>
    <p:extLst>
      <p:ext uri="{BB962C8B-B14F-4D97-AF65-F5344CB8AC3E}">
        <p14:creationId xmlns:p14="http://schemas.microsoft.com/office/powerpoint/2010/main" val="756684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hyperlink" Target="mailto:UKFMC@gov.sco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FB975D-B458-CB4A-8451-7D25A207573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2B9ECF1-DD62-FA4C-AC31-E61B4B15FF2E}"/>
              </a:ext>
            </a:extLst>
          </p:cNvPr>
          <p:cNvSpPr txBox="1"/>
          <p:nvPr/>
        </p:nvSpPr>
        <p:spPr>
          <a:xfrm>
            <a:off x="394446" y="2459504"/>
            <a:ext cx="7297271" cy="1938992"/>
          </a:xfrm>
          <a:prstGeom prst="rect">
            <a:avLst/>
          </a:prstGeom>
          <a:noFill/>
        </p:spPr>
        <p:txBody>
          <a:bodyPr wrap="square" rtlCol="0">
            <a:spAutoFit/>
          </a:bodyPr>
          <a:lstStyle/>
          <a:p>
            <a:r>
              <a:rPr lang="en-GB" sz="6000" b="1" spc="-150" dirty="0">
                <a:solidFill>
                  <a:schemeClr val="bg1"/>
                </a:solidFill>
                <a:latin typeface="Helvetica" pitchFamily="2" charset="0"/>
              </a:rPr>
              <a:t>Vessel Monitoring System - Overview</a:t>
            </a:r>
            <a:endParaRPr lang="en-US" spc="-150" dirty="0"/>
          </a:p>
        </p:txBody>
      </p:sp>
    </p:spTree>
    <p:extLst>
      <p:ext uri="{BB962C8B-B14F-4D97-AF65-F5344CB8AC3E}">
        <p14:creationId xmlns:p14="http://schemas.microsoft.com/office/powerpoint/2010/main" val="45656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F11A1E-F875-4871-BFF7-A3F16184E679}"/>
              </a:ext>
            </a:extLst>
          </p:cNvPr>
          <p:cNvSpPr/>
          <p:nvPr/>
        </p:nvSpPr>
        <p:spPr>
          <a:xfrm>
            <a:off x="809896" y="822398"/>
            <a:ext cx="10940811" cy="4370427"/>
          </a:xfrm>
          <a:prstGeom prst="rect">
            <a:avLst/>
          </a:prstGeom>
        </p:spPr>
        <p:txBody>
          <a:bodyPr wrap="square">
            <a:spAutoFit/>
          </a:bodyPr>
          <a:lstStyle/>
          <a:p>
            <a:pPr>
              <a:buFont typeface="Arial" panose="020B0604020202020204" pitchFamily="34" charset="0"/>
              <a:buNone/>
            </a:pPr>
            <a:r>
              <a:rPr lang="en-GB" altLang="en-US" sz="2000" dirty="0">
                <a:latin typeface="Arial" panose="020B0604020202020204" pitchFamily="34" charset="0"/>
              </a:rPr>
              <a:t>On 4 October 2018 Defra launched a consultation on proposals to make it a legal requirement for all British licensed under 12 metre vessels to have Inshore Vessel Monitoring Systems</a:t>
            </a:r>
            <a:r>
              <a:rPr lang="en-GB" altLang="en-US" sz="2000" b="1" dirty="0">
                <a:latin typeface="Arial" panose="020B0604020202020204" pitchFamily="34" charset="0"/>
              </a:rPr>
              <a:t> </a:t>
            </a:r>
            <a:r>
              <a:rPr lang="en-GB" altLang="en-US" sz="2000" dirty="0">
                <a:latin typeface="Arial" panose="020B0604020202020204" pitchFamily="34" charset="0"/>
              </a:rPr>
              <a:t>(I-VMS) fitted if they operate in English waters. The consultation closed on 14 November 2018. </a:t>
            </a:r>
          </a:p>
          <a:p>
            <a:pPr>
              <a:buFont typeface="Arial" panose="020B0604020202020204" pitchFamily="34" charset="0"/>
              <a:buNone/>
            </a:pPr>
            <a:endParaRPr lang="en-GB" altLang="en-US" sz="2000" dirty="0">
              <a:latin typeface="Arial" panose="020B0604020202020204" pitchFamily="34" charset="0"/>
            </a:endParaRPr>
          </a:p>
          <a:p>
            <a:pPr>
              <a:buFont typeface="Arial" panose="020B0604020202020204" pitchFamily="34" charset="0"/>
              <a:buNone/>
            </a:pPr>
            <a:r>
              <a:rPr lang="en-GB" altLang="en-US" sz="2000" dirty="0">
                <a:latin typeface="Arial" panose="020B0604020202020204" pitchFamily="34" charset="0"/>
              </a:rPr>
              <a:t>The </a:t>
            </a:r>
            <a:r>
              <a:rPr lang="en-GB" altLang="en-US" sz="2000">
                <a:latin typeface="Arial" panose="020B0604020202020204" pitchFamily="34" charset="0"/>
              </a:rPr>
              <a:t>outcome of </a:t>
            </a:r>
            <a:r>
              <a:rPr lang="en-GB" altLang="en-US" sz="2000" dirty="0">
                <a:latin typeface="Arial" panose="020B0604020202020204" pitchFamily="34" charset="0"/>
              </a:rPr>
              <a:t>the consultation was that the proposals will be implemented via a statutory instrument. The date of implementation is not yet decided. </a:t>
            </a:r>
          </a:p>
          <a:p>
            <a:pPr>
              <a:buFont typeface="Arial" panose="020B0604020202020204" pitchFamily="34" charset="0"/>
              <a:buNone/>
            </a:pPr>
            <a:endParaRPr lang="en-GB" altLang="en-US" sz="2000" dirty="0">
              <a:latin typeface="Arial" panose="020B0604020202020204" pitchFamily="34" charset="0"/>
            </a:endParaRPr>
          </a:p>
          <a:p>
            <a:pPr>
              <a:buFont typeface="Arial" panose="020B0604020202020204" pitchFamily="34" charset="0"/>
              <a:buNone/>
            </a:pPr>
            <a:r>
              <a:rPr lang="en-GB" altLang="en-US" sz="2000" dirty="0">
                <a:latin typeface="Arial" panose="020B0604020202020204" pitchFamily="34" charset="0"/>
              </a:rPr>
              <a:t>They will apply to owners or operators of licensed British fishing boats under 12 metres in length operating in English waters. The activities of English boats will also be monitored through I-VMS when they are fishing outside of English waters. </a:t>
            </a:r>
          </a:p>
          <a:p>
            <a:pPr>
              <a:buFont typeface="Arial" panose="020B0604020202020204" pitchFamily="34" charset="0"/>
              <a:buNone/>
            </a:pPr>
            <a:endParaRPr lang="en-GB" altLang="en-US" sz="2000" dirty="0">
              <a:latin typeface="Arial" panose="020B0604020202020204" pitchFamily="34" charset="0"/>
            </a:endParaRPr>
          </a:p>
          <a:p>
            <a:pPr>
              <a:buFont typeface="Arial" panose="020B0604020202020204" pitchFamily="34" charset="0"/>
              <a:buNone/>
            </a:pPr>
            <a:r>
              <a:rPr lang="en-GB" altLang="en-US" sz="2000" dirty="0">
                <a:latin typeface="Arial" panose="020B0604020202020204" pitchFamily="34" charset="0"/>
              </a:rPr>
              <a:t>This will align inshore boats with the rest of the fishing fleet and provide a much fuller understanding of the impact of fishing on our seas. </a:t>
            </a:r>
          </a:p>
          <a:p>
            <a:pPr>
              <a:buFont typeface="Arial" panose="020B0604020202020204" pitchFamily="34" charset="0"/>
              <a:buNone/>
            </a:pPr>
            <a:endParaRPr lang="en-GB" altLang="en-US" dirty="0">
              <a:latin typeface="Arial" panose="020B0604020202020204" pitchFamily="34" charset="0"/>
            </a:endParaRPr>
          </a:p>
        </p:txBody>
      </p:sp>
      <p:sp>
        <p:nvSpPr>
          <p:cNvPr id="3" name="TextBox 2">
            <a:extLst>
              <a:ext uri="{FF2B5EF4-FFF2-40B4-BE49-F238E27FC236}">
                <a16:creationId xmlns:a16="http://schemas.microsoft.com/office/drawing/2014/main" id="{44D38705-C2D2-474E-9BDA-A62FAC855ECB}"/>
              </a:ext>
            </a:extLst>
          </p:cNvPr>
          <p:cNvSpPr txBox="1"/>
          <p:nvPr/>
        </p:nvSpPr>
        <p:spPr>
          <a:xfrm>
            <a:off x="809896" y="231827"/>
            <a:ext cx="6348549" cy="646331"/>
          </a:xfrm>
          <a:prstGeom prst="rect">
            <a:avLst/>
          </a:prstGeom>
          <a:noFill/>
        </p:spPr>
        <p:txBody>
          <a:bodyPr wrap="square" rtlCol="0">
            <a:spAutoFit/>
          </a:bodyPr>
          <a:lstStyle/>
          <a:p>
            <a:r>
              <a:rPr lang="en-GB" altLang="en-US" sz="3600" b="1" dirty="0">
                <a:solidFill>
                  <a:schemeClr val="accent1">
                    <a:lumMod val="50000"/>
                  </a:schemeClr>
                </a:solidFill>
                <a:latin typeface="Arial" panose="020B0604020202020204" pitchFamily="34" charset="0"/>
              </a:rPr>
              <a:t>Vessels under 12 meters</a:t>
            </a:r>
            <a:endParaRPr lang="en-GB" sz="3600" dirty="0"/>
          </a:p>
        </p:txBody>
      </p:sp>
    </p:spTree>
    <p:extLst>
      <p:ext uri="{BB962C8B-B14F-4D97-AF65-F5344CB8AC3E}">
        <p14:creationId xmlns:p14="http://schemas.microsoft.com/office/powerpoint/2010/main" val="2368295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280C96-EA6F-4897-94D1-124957E53817}"/>
              </a:ext>
            </a:extLst>
          </p:cNvPr>
          <p:cNvSpPr/>
          <p:nvPr/>
        </p:nvSpPr>
        <p:spPr>
          <a:xfrm>
            <a:off x="340634" y="1033075"/>
            <a:ext cx="11236942" cy="2339102"/>
          </a:xfrm>
          <a:prstGeom prst="rect">
            <a:avLst/>
          </a:prstGeom>
        </p:spPr>
        <p:txBody>
          <a:bodyPr wrap="square">
            <a:spAutoFit/>
          </a:bodyPr>
          <a:lstStyle/>
          <a:p>
            <a:pPr>
              <a:buFont typeface="Arial" panose="020B0604020202020204" pitchFamily="34" charset="0"/>
              <a:buNone/>
            </a:pPr>
            <a:endParaRPr lang="en-GB" altLang="en-US" sz="2000" dirty="0">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In the UK, the only approved VMS supplier of VMS equipment is  AST Marine Sciences Ltd (AST).</a:t>
            </a:r>
          </a:p>
          <a:p>
            <a:pPr>
              <a:buFont typeface="Arial" panose="020B0604020202020204" pitchFamily="34" charset="0"/>
              <a:buNone/>
            </a:pPr>
            <a:endParaRPr lang="en-GB" altLang="en-US" dirty="0"/>
          </a:p>
          <a:p>
            <a:pPr>
              <a:buFont typeface="Arial" panose="020B0604020202020204" pitchFamily="34" charset="0"/>
              <a:buNone/>
            </a:pPr>
            <a:r>
              <a:rPr lang="en-GB" altLang="en-US" dirty="0">
                <a:latin typeface="Arial" panose="020B0604020202020204" pitchFamily="34" charset="0"/>
              </a:rPr>
              <a:t>The units comprise two parts: the transceiver and the battery box. The battery box has a green light to indicate whether the box is receiving mains power, and an 'In Port' button which can be used to power down the unit.</a:t>
            </a:r>
          </a:p>
          <a:p>
            <a:pPr>
              <a:buFont typeface="Arial" panose="020B0604020202020204" pitchFamily="34" charset="0"/>
              <a:buNone/>
            </a:pPr>
            <a:endParaRPr lang="en-GB" altLang="en-US" dirty="0"/>
          </a:p>
          <a:p>
            <a:pPr>
              <a:buFont typeface="Arial" panose="020B0604020202020204" pitchFamily="34" charset="0"/>
              <a:buNone/>
            </a:pPr>
            <a:r>
              <a:rPr lang="en-GB" altLang="en-US" dirty="0">
                <a:latin typeface="Arial" panose="020B0604020202020204" pitchFamily="34" charset="0"/>
              </a:rPr>
              <a:t>The units are fitted with tamper alarm switches which send alerts if opened.</a:t>
            </a:r>
          </a:p>
        </p:txBody>
      </p:sp>
      <p:pic>
        <p:nvPicPr>
          <p:cNvPr id="1026" name="Picture 2" descr="Sat Comms Remote Asset Tracking System - VMS} | AST Group (UK)">
            <a:extLst>
              <a:ext uri="{FF2B5EF4-FFF2-40B4-BE49-F238E27FC236}">
                <a16:creationId xmlns:a16="http://schemas.microsoft.com/office/drawing/2014/main" id="{5EC58F7D-D549-4232-BC82-EA450F5B4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470" y="3740465"/>
            <a:ext cx="2400300" cy="1905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7D88260-DF3A-4D12-BDA4-1B209031D223}"/>
              </a:ext>
            </a:extLst>
          </p:cNvPr>
          <p:cNvSpPr txBox="1"/>
          <p:nvPr/>
        </p:nvSpPr>
        <p:spPr>
          <a:xfrm>
            <a:off x="958467" y="238695"/>
            <a:ext cx="3181833" cy="646331"/>
          </a:xfrm>
          <a:prstGeom prst="rect">
            <a:avLst/>
          </a:prstGeom>
          <a:noFill/>
        </p:spPr>
        <p:txBody>
          <a:bodyPr wrap="none" rtlCol="0">
            <a:spAutoFit/>
          </a:bodyPr>
          <a:lstStyle/>
          <a:p>
            <a:r>
              <a:rPr lang="en-GB" sz="3600" b="1" dirty="0">
                <a:solidFill>
                  <a:schemeClr val="accent1">
                    <a:lumMod val="50000"/>
                  </a:schemeClr>
                </a:solidFill>
              </a:rPr>
              <a:t>The VMS “unit”</a:t>
            </a:r>
          </a:p>
        </p:txBody>
      </p:sp>
      <p:pic>
        <p:nvPicPr>
          <p:cNvPr id="5" name="Picture 4">
            <a:extLst>
              <a:ext uri="{FF2B5EF4-FFF2-40B4-BE49-F238E27FC236}">
                <a16:creationId xmlns:a16="http://schemas.microsoft.com/office/drawing/2014/main" id="{49304DE1-7C8E-4D9C-BD1D-04786B6E6F53}"/>
              </a:ext>
            </a:extLst>
          </p:cNvPr>
          <p:cNvPicPr>
            <a:picLocks noChangeAspect="1"/>
          </p:cNvPicPr>
          <p:nvPr/>
        </p:nvPicPr>
        <p:blipFill>
          <a:blip r:embed="rId3"/>
          <a:stretch>
            <a:fillRect/>
          </a:stretch>
        </p:blipFill>
        <p:spPr>
          <a:xfrm>
            <a:off x="8020805" y="3740465"/>
            <a:ext cx="2651301" cy="19323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id="{9B44A9A4-F8DA-42C9-9511-2C6C6BB219C6}"/>
              </a:ext>
            </a:extLst>
          </p:cNvPr>
          <p:cNvPicPr>
            <a:picLocks noChangeAspect="1"/>
          </p:cNvPicPr>
          <p:nvPr/>
        </p:nvPicPr>
        <p:blipFill>
          <a:blip r:embed="rId4"/>
          <a:stretch>
            <a:fillRect/>
          </a:stretch>
        </p:blipFill>
        <p:spPr>
          <a:xfrm>
            <a:off x="4675296" y="3740465"/>
            <a:ext cx="2651301" cy="19912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94605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29EE64-C163-4FF1-83EE-E33D9444AE7E}"/>
              </a:ext>
            </a:extLst>
          </p:cNvPr>
          <p:cNvSpPr/>
          <p:nvPr/>
        </p:nvSpPr>
        <p:spPr>
          <a:xfrm>
            <a:off x="472837" y="920621"/>
            <a:ext cx="11168703" cy="5355312"/>
          </a:xfrm>
          <a:prstGeom prst="rect">
            <a:avLst/>
          </a:prstGeom>
        </p:spPr>
        <p:txBody>
          <a:bodyPr wrap="square">
            <a:spAutoFit/>
          </a:bodyPr>
          <a:lstStyle/>
          <a:p>
            <a:pPr>
              <a:buFont typeface="Arial" panose="020B0604020202020204" pitchFamily="34" charset="0"/>
              <a:buNone/>
            </a:pPr>
            <a:r>
              <a:rPr lang="en-GB" altLang="en-US" b="1" dirty="0">
                <a:solidFill>
                  <a:schemeClr val="accent1">
                    <a:lumMod val="50000"/>
                  </a:schemeClr>
                </a:solidFill>
                <a:latin typeface="Arial" panose="020B0604020202020204" pitchFamily="34" charset="0"/>
              </a:rPr>
              <a:t>WHO IS RESPONSIBLE FOR ENSURING THE VMS UNIT IS OPERATIONAL?</a:t>
            </a:r>
            <a:r>
              <a:rPr lang="en-GB" altLang="en-US" dirty="0">
                <a:solidFill>
                  <a:schemeClr val="accent1">
                    <a:lumMod val="50000"/>
                  </a:schemeClr>
                </a:solidFill>
                <a:latin typeface="Arial" panose="020B0604020202020204" pitchFamily="34" charset="0"/>
              </a:rPr>
              <a:t> </a:t>
            </a:r>
          </a:p>
          <a:p>
            <a:pPr>
              <a:buFont typeface="Arial" panose="020B0604020202020204" pitchFamily="34" charset="0"/>
              <a:buNone/>
            </a:pPr>
            <a:endParaRPr lang="en-GB" altLang="en-US" dirty="0">
              <a:solidFill>
                <a:schemeClr val="accent1">
                  <a:lumMod val="50000"/>
                </a:schemeClr>
              </a:solidFill>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It is the responsibility of the master to ensure that the satellite tracking device is fully operational at all times. The Marine Management Organisation Fisheries Monitoring Centre monitors VMS reports received and informs the vessel's skipper/owners of any technical failures regarding the functioning of the VMS unit.  </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b="1" dirty="0">
                <a:solidFill>
                  <a:schemeClr val="accent1">
                    <a:lumMod val="50000"/>
                  </a:schemeClr>
                </a:solidFill>
                <a:latin typeface="Arial" panose="020B0604020202020204" pitchFamily="34" charset="0"/>
              </a:rPr>
              <a:t>ADVICE TO GIVE IF A SKIPPER CONTACTS YOU REGARDING A VMS UNIT WHICH HAS STOPPED REPORTING:</a:t>
            </a:r>
          </a:p>
          <a:p>
            <a:pPr>
              <a:buFont typeface="Arial" panose="020B0604020202020204" pitchFamily="34" charset="0"/>
              <a:buNone/>
            </a:pPr>
            <a:endParaRPr lang="en-GB" altLang="en-US" dirty="0">
              <a:solidFill>
                <a:schemeClr val="accent1">
                  <a:lumMod val="50000"/>
                </a:schemeClr>
              </a:solidFill>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If the vessel is at sea, the skipper must send </a:t>
            </a:r>
            <a:r>
              <a:rPr lang="en-GB" altLang="en-US" b="1" dirty="0">
                <a:latin typeface="Arial" panose="020B0604020202020204" pitchFamily="34" charset="0"/>
              </a:rPr>
              <a:t>manual positions</a:t>
            </a:r>
            <a:r>
              <a:rPr lang="en-GB" altLang="en-US" dirty="0">
                <a:latin typeface="Arial" panose="020B0604020202020204" pitchFamily="34" charset="0"/>
              </a:rPr>
              <a:t> every 4 hours to the United Kingdom Fisheries Monitoring Centre either by telephone +44(0)131 271 9700, fax +44(0)131 244 6471 or email </a:t>
            </a:r>
            <a:r>
              <a:rPr lang="en-GB" altLang="en-US" dirty="0" err="1">
                <a:latin typeface="Arial" panose="020B0604020202020204" pitchFamily="34" charset="0"/>
                <a:hlinkClick r:id="rId2"/>
              </a:rPr>
              <a:t>UKFMC@gov.scot</a:t>
            </a:r>
            <a:r>
              <a:rPr lang="en-GB" altLang="en-US" dirty="0">
                <a:latin typeface="Arial" panose="020B0604020202020204" pitchFamily="34" charset="0"/>
              </a:rPr>
              <a:t> with the vessel name, PLN &amp; call sign, the date/time (in UTC) of the position fix and the current position of the vessel. </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Once in port (or if already in port), the skipper/owner must engage an engineer by calling AST Marine Sciences Ltd (AST) on +44(0)1493 416566. </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Once notified, the vessel must </a:t>
            </a:r>
            <a:r>
              <a:rPr lang="en-GB" altLang="en-US" b="1" dirty="0">
                <a:latin typeface="Arial" panose="020B0604020202020204" pitchFamily="34" charset="0"/>
              </a:rPr>
              <a:t>not leave port</a:t>
            </a:r>
            <a:r>
              <a:rPr lang="en-GB" altLang="en-US" dirty="0">
                <a:latin typeface="Arial" panose="020B0604020202020204" pitchFamily="34" charset="0"/>
              </a:rPr>
              <a:t> without permission to sail from the MMO Operations Team who will confirm that the VMS unit is working correctly.  </a:t>
            </a:r>
          </a:p>
        </p:txBody>
      </p:sp>
    </p:spTree>
    <p:extLst>
      <p:ext uri="{BB962C8B-B14F-4D97-AF65-F5344CB8AC3E}">
        <p14:creationId xmlns:p14="http://schemas.microsoft.com/office/powerpoint/2010/main" val="3078189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06EC1D7-D817-4717-A063-9B26ED4D483A}"/>
              </a:ext>
            </a:extLst>
          </p:cNvPr>
          <p:cNvSpPr/>
          <p:nvPr/>
        </p:nvSpPr>
        <p:spPr>
          <a:xfrm>
            <a:off x="270055" y="968584"/>
            <a:ext cx="11305181" cy="3477875"/>
          </a:xfrm>
          <a:prstGeom prst="rect">
            <a:avLst/>
          </a:prstGeom>
        </p:spPr>
        <p:txBody>
          <a:bodyPr wrap="square">
            <a:spAutoFit/>
          </a:bodyPr>
          <a:lstStyle/>
          <a:p>
            <a:pPr>
              <a:buFont typeface="Arial" panose="020B0604020202020204" pitchFamily="34" charset="0"/>
              <a:buNone/>
            </a:pPr>
            <a:r>
              <a:rPr lang="en-GB" altLang="en-US" sz="2000" b="1" dirty="0">
                <a:solidFill>
                  <a:schemeClr val="accent1">
                    <a:lumMod val="50000"/>
                  </a:schemeClr>
                </a:solidFill>
                <a:latin typeface="Arial" panose="020B0604020202020204" pitchFamily="34" charset="0"/>
              </a:rPr>
              <a:t>Can the VMS unit be switched off?</a:t>
            </a:r>
          </a:p>
          <a:p>
            <a:pPr>
              <a:buFont typeface="Arial" panose="020B0604020202020204" pitchFamily="34" charset="0"/>
              <a:buNone/>
            </a:pPr>
            <a:endParaRPr lang="en-GB" altLang="en-US" sz="2000" dirty="0">
              <a:solidFill>
                <a:schemeClr val="accent1">
                  <a:lumMod val="50000"/>
                </a:schemeClr>
              </a:solidFill>
              <a:latin typeface="Arial" panose="020B0604020202020204" pitchFamily="34" charset="0"/>
            </a:endParaRPr>
          </a:p>
          <a:p>
            <a:pPr>
              <a:buFont typeface="Arial" panose="020B0604020202020204" pitchFamily="34" charset="0"/>
              <a:buNone/>
            </a:pPr>
            <a:r>
              <a:rPr lang="en-GB" altLang="en-US" sz="2000" dirty="0">
                <a:latin typeface="Arial" panose="020B0604020202020204" pitchFamily="34" charset="0"/>
              </a:rPr>
              <a:t>UK vessels are allowed to power down the unit while </a:t>
            </a:r>
            <a:r>
              <a:rPr lang="en-GB" altLang="en-US" sz="2000" b="1" dirty="0">
                <a:latin typeface="Arial" panose="020B0604020202020204" pitchFamily="34" charset="0"/>
              </a:rPr>
              <a:t>in port only</a:t>
            </a:r>
            <a:r>
              <a:rPr lang="en-GB" altLang="en-US" sz="2000" dirty="0">
                <a:latin typeface="Arial" panose="020B0604020202020204" pitchFamily="34" charset="0"/>
              </a:rPr>
              <a:t>, although the Norwegian authorities have requested that vessels </a:t>
            </a:r>
            <a:r>
              <a:rPr lang="en-GB" altLang="en-US" sz="2000" b="1" dirty="0">
                <a:latin typeface="Arial" panose="020B0604020202020204" pitchFamily="34" charset="0"/>
              </a:rPr>
              <a:t>do not</a:t>
            </a:r>
            <a:r>
              <a:rPr lang="en-GB" altLang="en-US" sz="2000" dirty="0">
                <a:latin typeface="Arial" panose="020B0604020202020204" pitchFamily="34" charset="0"/>
              </a:rPr>
              <a:t> power down whilst in a Norwegian port.</a:t>
            </a:r>
          </a:p>
          <a:p>
            <a:pPr>
              <a:buFont typeface="Arial" panose="020B0604020202020204" pitchFamily="34" charset="0"/>
              <a:buNone/>
            </a:pPr>
            <a:r>
              <a:rPr lang="en-GB" altLang="en-US" sz="2000" dirty="0">
                <a:latin typeface="Arial" panose="020B0604020202020204" pitchFamily="34" charset="0"/>
              </a:rPr>
              <a:t> </a:t>
            </a:r>
          </a:p>
          <a:p>
            <a:pPr>
              <a:buFont typeface="Arial" panose="020B0604020202020204" pitchFamily="34" charset="0"/>
              <a:buNone/>
            </a:pPr>
            <a:r>
              <a:rPr lang="en-GB" altLang="en-US" sz="2000" dirty="0">
                <a:latin typeface="Arial" panose="020B0604020202020204" pitchFamily="34" charset="0"/>
              </a:rPr>
              <a:t>Failure to power down the unit correctly will cause the unit to enter 'sleep mode' and continue to report on battery power (72 hour battery backup). The unit will detect any significant movement and re-commence reporting regardless of whether mains power is connected. For this reason, vessels should </a:t>
            </a:r>
            <a:r>
              <a:rPr lang="en-GB" altLang="en-US" sz="2000" b="1" dirty="0">
                <a:latin typeface="Arial" panose="020B0604020202020204" pitchFamily="34" charset="0"/>
              </a:rPr>
              <a:t>not</a:t>
            </a:r>
            <a:r>
              <a:rPr lang="en-GB" altLang="en-US" sz="2000" dirty="0">
                <a:latin typeface="Arial" panose="020B0604020202020204" pitchFamily="34" charset="0"/>
              </a:rPr>
              <a:t> use the In Port button while at anchor.</a:t>
            </a:r>
          </a:p>
          <a:p>
            <a:pPr>
              <a:buFont typeface="Arial" panose="020B0604020202020204" pitchFamily="34" charset="0"/>
              <a:buNone/>
            </a:pPr>
            <a:endParaRPr lang="en-GB" altLang="en-US" sz="2000" dirty="0">
              <a:latin typeface="Arial" panose="020B0604020202020204" pitchFamily="34" charset="0"/>
            </a:endParaRPr>
          </a:p>
          <a:p>
            <a:pPr>
              <a:buFont typeface="Arial" panose="020B0604020202020204" pitchFamily="34" charset="0"/>
              <a:buNone/>
            </a:pPr>
            <a:r>
              <a:rPr lang="en-GB" altLang="en-US" sz="2000" dirty="0">
                <a:latin typeface="Arial" panose="020B0604020202020204" pitchFamily="34" charset="0"/>
              </a:rPr>
              <a:t>Vessels on guard ship or non-fishing duties must continue to report as normal. </a:t>
            </a:r>
          </a:p>
        </p:txBody>
      </p:sp>
    </p:spTree>
    <p:extLst>
      <p:ext uri="{BB962C8B-B14F-4D97-AF65-F5344CB8AC3E}">
        <p14:creationId xmlns:p14="http://schemas.microsoft.com/office/powerpoint/2010/main" val="28517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CBB72B-F4B4-114B-AC58-479D4C8CCCD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45433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AD978-7453-41A3-B82C-BB768CC65DE4}"/>
              </a:ext>
            </a:extLst>
          </p:cNvPr>
          <p:cNvSpPr txBox="1"/>
          <p:nvPr/>
        </p:nvSpPr>
        <p:spPr>
          <a:xfrm>
            <a:off x="748145" y="110965"/>
            <a:ext cx="2849370" cy="646331"/>
          </a:xfrm>
          <a:prstGeom prst="rect">
            <a:avLst/>
          </a:prstGeom>
          <a:noFill/>
        </p:spPr>
        <p:txBody>
          <a:bodyPr wrap="none" rtlCol="0">
            <a:spAutoFit/>
          </a:bodyPr>
          <a:lstStyle/>
          <a:p>
            <a:r>
              <a:rPr lang="en-GB" sz="3600" b="1" dirty="0">
                <a:solidFill>
                  <a:schemeClr val="accent1">
                    <a:lumMod val="50000"/>
                  </a:schemeClr>
                </a:solidFill>
              </a:rPr>
              <a:t>What is VMS?</a:t>
            </a:r>
          </a:p>
        </p:txBody>
      </p:sp>
      <p:sp>
        <p:nvSpPr>
          <p:cNvPr id="3" name="TextBox 2">
            <a:extLst>
              <a:ext uri="{FF2B5EF4-FFF2-40B4-BE49-F238E27FC236}">
                <a16:creationId xmlns:a16="http://schemas.microsoft.com/office/drawing/2014/main" id="{D74F0C97-5D44-4BE3-B78B-A8753671799C}"/>
              </a:ext>
            </a:extLst>
          </p:cNvPr>
          <p:cNvSpPr txBox="1"/>
          <p:nvPr/>
        </p:nvSpPr>
        <p:spPr>
          <a:xfrm>
            <a:off x="748145" y="914399"/>
            <a:ext cx="9042400" cy="1754326"/>
          </a:xfrm>
          <a:prstGeom prst="rect">
            <a:avLst/>
          </a:prstGeom>
          <a:noFill/>
        </p:spPr>
        <p:txBody>
          <a:bodyPr wrap="square" rtlCol="0">
            <a:spAutoFit/>
          </a:bodyPr>
          <a:lstStyle/>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The Vessel Monitoring System (VMS) is a form of satellite tracking using transmitters on board fishing vessels. The system is a legal requirement under Article 9 of Council  Regulation (EC) No 1224/2009 (The Control Reg.)</a:t>
            </a:r>
          </a:p>
          <a:p>
            <a:pPr>
              <a:defRPr/>
            </a:pPr>
            <a:endParaRPr lang="en-GB" dirty="0">
              <a:latin typeface="Arial" panose="020B0604020202020204" pitchFamily="34" charset="0"/>
              <a:cs typeface="Arial" panose="020B0604020202020204" pitchFamily="34" charset="0"/>
            </a:endParaRPr>
          </a:p>
          <a:p>
            <a:pPr>
              <a:defRPr/>
            </a:pPr>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779D93C-990E-4C5C-932D-1BF998052984}"/>
              </a:ext>
            </a:extLst>
          </p:cNvPr>
          <p:cNvSpPr txBox="1"/>
          <p:nvPr/>
        </p:nvSpPr>
        <p:spPr>
          <a:xfrm>
            <a:off x="748145" y="2520944"/>
            <a:ext cx="10147716" cy="3139321"/>
          </a:xfrm>
          <a:custGeom>
            <a:avLst/>
            <a:gdLst>
              <a:gd name="connsiteX0" fmla="*/ 0 w 10147716"/>
              <a:gd name="connsiteY0" fmla="*/ 0 h 3139321"/>
              <a:gd name="connsiteX1" fmla="*/ 799879 w 10147716"/>
              <a:gd name="connsiteY1" fmla="*/ 0 h 3139321"/>
              <a:gd name="connsiteX2" fmla="*/ 1498280 w 10147716"/>
              <a:gd name="connsiteY2" fmla="*/ 0 h 3139321"/>
              <a:gd name="connsiteX3" fmla="*/ 2196682 w 10147716"/>
              <a:gd name="connsiteY3" fmla="*/ 0 h 3139321"/>
              <a:gd name="connsiteX4" fmla="*/ 2590652 w 10147716"/>
              <a:gd name="connsiteY4" fmla="*/ 0 h 3139321"/>
              <a:gd name="connsiteX5" fmla="*/ 3086100 w 10147716"/>
              <a:gd name="connsiteY5" fmla="*/ 0 h 3139321"/>
              <a:gd name="connsiteX6" fmla="*/ 3885978 w 10147716"/>
              <a:gd name="connsiteY6" fmla="*/ 0 h 3139321"/>
              <a:gd name="connsiteX7" fmla="*/ 4584380 w 10147716"/>
              <a:gd name="connsiteY7" fmla="*/ 0 h 3139321"/>
              <a:gd name="connsiteX8" fmla="*/ 5384259 w 10147716"/>
              <a:gd name="connsiteY8" fmla="*/ 0 h 3139321"/>
              <a:gd name="connsiteX9" fmla="*/ 5981183 w 10147716"/>
              <a:gd name="connsiteY9" fmla="*/ 0 h 3139321"/>
              <a:gd name="connsiteX10" fmla="*/ 6476631 w 10147716"/>
              <a:gd name="connsiteY10" fmla="*/ 0 h 3139321"/>
              <a:gd name="connsiteX11" fmla="*/ 6769123 w 10147716"/>
              <a:gd name="connsiteY11" fmla="*/ 0 h 3139321"/>
              <a:gd name="connsiteX12" fmla="*/ 7366048 w 10147716"/>
              <a:gd name="connsiteY12" fmla="*/ 0 h 3139321"/>
              <a:gd name="connsiteX13" fmla="*/ 7658541 w 10147716"/>
              <a:gd name="connsiteY13" fmla="*/ 0 h 3139321"/>
              <a:gd name="connsiteX14" fmla="*/ 8255465 w 10147716"/>
              <a:gd name="connsiteY14" fmla="*/ 0 h 3139321"/>
              <a:gd name="connsiteX15" fmla="*/ 8547958 w 10147716"/>
              <a:gd name="connsiteY15" fmla="*/ 0 h 3139321"/>
              <a:gd name="connsiteX16" fmla="*/ 9347837 w 10147716"/>
              <a:gd name="connsiteY16" fmla="*/ 0 h 3139321"/>
              <a:gd name="connsiteX17" fmla="*/ 10147716 w 10147716"/>
              <a:gd name="connsiteY17" fmla="*/ 0 h 3139321"/>
              <a:gd name="connsiteX18" fmla="*/ 10147716 w 10147716"/>
              <a:gd name="connsiteY18" fmla="*/ 429041 h 3139321"/>
              <a:gd name="connsiteX19" fmla="*/ 10147716 w 10147716"/>
              <a:gd name="connsiteY19" fmla="*/ 983654 h 3139321"/>
              <a:gd name="connsiteX20" fmla="*/ 10147716 w 10147716"/>
              <a:gd name="connsiteY20" fmla="*/ 1569661 h 3139321"/>
              <a:gd name="connsiteX21" fmla="*/ 10147716 w 10147716"/>
              <a:gd name="connsiteY21" fmla="*/ 2030094 h 3139321"/>
              <a:gd name="connsiteX22" fmla="*/ 10147716 w 10147716"/>
              <a:gd name="connsiteY22" fmla="*/ 2459135 h 3139321"/>
              <a:gd name="connsiteX23" fmla="*/ 10147716 w 10147716"/>
              <a:gd name="connsiteY23" fmla="*/ 3139321 h 3139321"/>
              <a:gd name="connsiteX24" fmla="*/ 9449314 w 10147716"/>
              <a:gd name="connsiteY24" fmla="*/ 3139321 h 3139321"/>
              <a:gd name="connsiteX25" fmla="*/ 9156821 w 10147716"/>
              <a:gd name="connsiteY25" fmla="*/ 3139321 h 3139321"/>
              <a:gd name="connsiteX26" fmla="*/ 8864328 w 10147716"/>
              <a:gd name="connsiteY26" fmla="*/ 3139321 h 3139321"/>
              <a:gd name="connsiteX27" fmla="*/ 8064450 w 10147716"/>
              <a:gd name="connsiteY27" fmla="*/ 3139321 h 3139321"/>
              <a:gd name="connsiteX28" fmla="*/ 7366048 w 10147716"/>
              <a:gd name="connsiteY28" fmla="*/ 3139321 h 3139321"/>
              <a:gd name="connsiteX29" fmla="*/ 6667646 w 10147716"/>
              <a:gd name="connsiteY29" fmla="*/ 3139321 h 3139321"/>
              <a:gd name="connsiteX30" fmla="*/ 6070722 w 10147716"/>
              <a:gd name="connsiteY30" fmla="*/ 3139321 h 3139321"/>
              <a:gd name="connsiteX31" fmla="*/ 5270843 w 10147716"/>
              <a:gd name="connsiteY31" fmla="*/ 3139321 h 3139321"/>
              <a:gd name="connsiteX32" fmla="*/ 4470964 w 10147716"/>
              <a:gd name="connsiteY32" fmla="*/ 3139321 h 3139321"/>
              <a:gd name="connsiteX33" fmla="*/ 4076994 w 10147716"/>
              <a:gd name="connsiteY33" fmla="*/ 3139321 h 3139321"/>
              <a:gd name="connsiteX34" fmla="*/ 3480070 w 10147716"/>
              <a:gd name="connsiteY34" fmla="*/ 3139321 h 3139321"/>
              <a:gd name="connsiteX35" fmla="*/ 3086100 w 10147716"/>
              <a:gd name="connsiteY35" fmla="*/ 3139321 h 3139321"/>
              <a:gd name="connsiteX36" fmla="*/ 2590652 w 10147716"/>
              <a:gd name="connsiteY36" fmla="*/ 3139321 h 3139321"/>
              <a:gd name="connsiteX37" fmla="*/ 1892251 w 10147716"/>
              <a:gd name="connsiteY37" fmla="*/ 3139321 h 3139321"/>
              <a:gd name="connsiteX38" fmla="*/ 1295326 w 10147716"/>
              <a:gd name="connsiteY38" fmla="*/ 3139321 h 3139321"/>
              <a:gd name="connsiteX39" fmla="*/ 799879 w 10147716"/>
              <a:gd name="connsiteY39" fmla="*/ 3139321 h 3139321"/>
              <a:gd name="connsiteX40" fmla="*/ 0 w 10147716"/>
              <a:gd name="connsiteY40" fmla="*/ 3139321 h 3139321"/>
              <a:gd name="connsiteX41" fmla="*/ 0 w 10147716"/>
              <a:gd name="connsiteY41" fmla="*/ 2710280 h 3139321"/>
              <a:gd name="connsiteX42" fmla="*/ 0 w 10147716"/>
              <a:gd name="connsiteY42" fmla="*/ 2155667 h 3139321"/>
              <a:gd name="connsiteX43" fmla="*/ 0 w 10147716"/>
              <a:gd name="connsiteY43" fmla="*/ 1695233 h 3139321"/>
              <a:gd name="connsiteX44" fmla="*/ 0 w 10147716"/>
              <a:gd name="connsiteY44" fmla="*/ 1140620 h 3139321"/>
              <a:gd name="connsiteX45" fmla="*/ 0 w 10147716"/>
              <a:gd name="connsiteY45" fmla="*/ 648793 h 3139321"/>
              <a:gd name="connsiteX46" fmla="*/ 0 w 10147716"/>
              <a:gd name="connsiteY46" fmla="*/ 0 h 313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147716" h="3139321" extrusionOk="0">
                <a:moveTo>
                  <a:pt x="0" y="0"/>
                </a:moveTo>
                <a:cubicBezTo>
                  <a:pt x="174198" y="-15785"/>
                  <a:pt x="495941" y="41813"/>
                  <a:pt x="799879" y="0"/>
                </a:cubicBezTo>
                <a:cubicBezTo>
                  <a:pt x="1103817" y="-41813"/>
                  <a:pt x="1153504" y="25712"/>
                  <a:pt x="1498280" y="0"/>
                </a:cubicBezTo>
                <a:cubicBezTo>
                  <a:pt x="1843056" y="-25712"/>
                  <a:pt x="1849443" y="76133"/>
                  <a:pt x="2196682" y="0"/>
                </a:cubicBezTo>
                <a:cubicBezTo>
                  <a:pt x="2543921" y="-76133"/>
                  <a:pt x="2409187" y="30106"/>
                  <a:pt x="2590652" y="0"/>
                </a:cubicBezTo>
                <a:cubicBezTo>
                  <a:pt x="2772117" y="-30106"/>
                  <a:pt x="2959453" y="2881"/>
                  <a:pt x="3086100" y="0"/>
                </a:cubicBezTo>
                <a:cubicBezTo>
                  <a:pt x="3212747" y="-2881"/>
                  <a:pt x="3534954" y="73899"/>
                  <a:pt x="3885978" y="0"/>
                </a:cubicBezTo>
                <a:cubicBezTo>
                  <a:pt x="4237002" y="-73899"/>
                  <a:pt x="4426453" y="30965"/>
                  <a:pt x="4584380" y="0"/>
                </a:cubicBezTo>
                <a:cubicBezTo>
                  <a:pt x="4742307" y="-30965"/>
                  <a:pt x="5136156" y="6610"/>
                  <a:pt x="5384259" y="0"/>
                </a:cubicBezTo>
                <a:cubicBezTo>
                  <a:pt x="5632362" y="-6610"/>
                  <a:pt x="5756535" y="61308"/>
                  <a:pt x="5981183" y="0"/>
                </a:cubicBezTo>
                <a:cubicBezTo>
                  <a:pt x="6205831" y="-61308"/>
                  <a:pt x="6294949" y="6267"/>
                  <a:pt x="6476631" y="0"/>
                </a:cubicBezTo>
                <a:cubicBezTo>
                  <a:pt x="6658313" y="-6267"/>
                  <a:pt x="6658237" y="32999"/>
                  <a:pt x="6769123" y="0"/>
                </a:cubicBezTo>
                <a:cubicBezTo>
                  <a:pt x="6880009" y="-32999"/>
                  <a:pt x="7199666" y="31248"/>
                  <a:pt x="7366048" y="0"/>
                </a:cubicBezTo>
                <a:cubicBezTo>
                  <a:pt x="7532430" y="-31248"/>
                  <a:pt x="7566410" y="33567"/>
                  <a:pt x="7658541" y="0"/>
                </a:cubicBezTo>
                <a:cubicBezTo>
                  <a:pt x="7750672" y="-33567"/>
                  <a:pt x="7971377" y="31389"/>
                  <a:pt x="8255465" y="0"/>
                </a:cubicBezTo>
                <a:cubicBezTo>
                  <a:pt x="8539553" y="-31389"/>
                  <a:pt x="8456080" y="813"/>
                  <a:pt x="8547958" y="0"/>
                </a:cubicBezTo>
                <a:cubicBezTo>
                  <a:pt x="8639836" y="-813"/>
                  <a:pt x="8955262" y="64860"/>
                  <a:pt x="9347837" y="0"/>
                </a:cubicBezTo>
                <a:cubicBezTo>
                  <a:pt x="9740412" y="-64860"/>
                  <a:pt x="9903537" y="90484"/>
                  <a:pt x="10147716" y="0"/>
                </a:cubicBezTo>
                <a:cubicBezTo>
                  <a:pt x="10191156" y="138538"/>
                  <a:pt x="10096673" y="230828"/>
                  <a:pt x="10147716" y="429041"/>
                </a:cubicBezTo>
                <a:cubicBezTo>
                  <a:pt x="10198759" y="627254"/>
                  <a:pt x="10112020" y="733269"/>
                  <a:pt x="10147716" y="983654"/>
                </a:cubicBezTo>
                <a:cubicBezTo>
                  <a:pt x="10183412" y="1234039"/>
                  <a:pt x="10119286" y="1300293"/>
                  <a:pt x="10147716" y="1569661"/>
                </a:cubicBezTo>
                <a:cubicBezTo>
                  <a:pt x="10176146" y="1839029"/>
                  <a:pt x="10111393" y="1822487"/>
                  <a:pt x="10147716" y="2030094"/>
                </a:cubicBezTo>
                <a:cubicBezTo>
                  <a:pt x="10184039" y="2237701"/>
                  <a:pt x="10112780" y="2265535"/>
                  <a:pt x="10147716" y="2459135"/>
                </a:cubicBezTo>
                <a:cubicBezTo>
                  <a:pt x="10182652" y="2652735"/>
                  <a:pt x="10082228" y="2947660"/>
                  <a:pt x="10147716" y="3139321"/>
                </a:cubicBezTo>
                <a:cubicBezTo>
                  <a:pt x="10003593" y="3219213"/>
                  <a:pt x="9796305" y="3102912"/>
                  <a:pt x="9449314" y="3139321"/>
                </a:cubicBezTo>
                <a:cubicBezTo>
                  <a:pt x="9102323" y="3175730"/>
                  <a:pt x="9300249" y="3111702"/>
                  <a:pt x="9156821" y="3139321"/>
                </a:cubicBezTo>
                <a:cubicBezTo>
                  <a:pt x="9013393" y="3166940"/>
                  <a:pt x="8957669" y="3138859"/>
                  <a:pt x="8864328" y="3139321"/>
                </a:cubicBezTo>
                <a:cubicBezTo>
                  <a:pt x="8770987" y="3139783"/>
                  <a:pt x="8241055" y="3054544"/>
                  <a:pt x="8064450" y="3139321"/>
                </a:cubicBezTo>
                <a:cubicBezTo>
                  <a:pt x="7887845" y="3224098"/>
                  <a:pt x="7609212" y="3074715"/>
                  <a:pt x="7366048" y="3139321"/>
                </a:cubicBezTo>
                <a:cubicBezTo>
                  <a:pt x="7122884" y="3203927"/>
                  <a:pt x="7015130" y="3088839"/>
                  <a:pt x="6667646" y="3139321"/>
                </a:cubicBezTo>
                <a:cubicBezTo>
                  <a:pt x="6320162" y="3189803"/>
                  <a:pt x="6363033" y="3110856"/>
                  <a:pt x="6070722" y="3139321"/>
                </a:cubicBezTo>
                <a:cubicBezTo>
                  <a:pt x="5778411" y="3167786"/>
                  <a:pt x="5639656" y="3087068"/>
                  <a:pt x="5270843" y="3139321"/>
                </a:cubicBezTo>
                <a:cubicBezTo>
                  <a:pt x="4902030" y="3191574"/>
                  <a:pt x="4692502" y="3109084"/>
                  <a:pt x="4470964" y="3139321"/>
                </a:cubicBezTo>
                <a:cubicBezTo>
                  <a:pt x="4249426" y="3169558"/>
                  <a:pt x="4159336" y="3136166"/>
                  <a:pt x="4076994" y="3139321"/>
                </a:cubicBezTo>
                <a:cubicBezTo>
                  <a:pt x="3994652" y="3142476"/>
                  <a:pt x="3762712" y="3095142"/>
                  <a:pt x="3480070" y="3139321"/>
                </a:cubicBezTo>
                <a:cubicBezTo>
                  <a:pt x="3197428" y="3183500"/>
                  <a:pt x="3180269" y="3130286"/>
                  <a:pt x="3086100" y="3139321"/>
                </a:cubicBezTo>
                <a:cubicBezTo>
                  <a:pt x="2991931" y="3148356"/>
                  <a:pt x="2704254" y="3088030"/>
                  <a:pt x="2590652" y="3139321"/>
                </a:cubicBezTo>
                <a:cubicBezTo>
                  <a:pt x="2477050" y="3190612"/>
                  <a:pt x="2082428" y="3101875"/>
                  <a:pt x="1892251" y="3139321"/>
                </a:cubicBezTo>
                <a:cubicBezTo>
                  <a:pt x="1702074" y="3176767"/>
                  <a:pt x="1586224" y="3099143"/>
                  <a:pt x="1295326" y="3139321"/>
                </a:cubicBezTo>
                <a:cubicBezTo>
                  <a:pt x="1004429" y="3179499"/>
                  <a:pt x="964356" y="3103031"/>
                  <a:pt x="799879" y="3139321"/>
                </a:cubicBezTo>
                <a:cubicBezTo>
                  <a:pt x="635402" y="3175611"/>
                  <a:pt x="259280" y="3134393"/>
                  <a:pt x="0" y="3139321"/>
                </a:cubicBezTo>
                <a:cubicBezTo>
                  <a:pt x="-47858" y="3029912"/>
                  <a:pt x="3431" y="2830209"/>
                  <a:pt x="0" y="2710280"/>
                </a:cubicBezTo>
                <a:cubicBezTo>
                  <a:pt x="-3431" y="2590351"/>
                  <a:pt x="25852" y="2399516"/>
                  <a:pt x="0" y="2155667"/>
                </a:cubicBezTo>
                <a:cubicBezTo>
                  <a:pt x="-25852" y="1911818"/>
                  <a:pt x="31731" y="1844388"/>
                  <a:pt x="0" y="1695233"/>
                </a:cubicBezTo>
                <a:cubicBezTo>
                  <a:pt x="-31731" y="1546078"/>
                  <a:pt x="33145" y="1358606"/>
                  <a:pt x="0" y="1140620"/>
                </a:cubicBezTo>
                <a:cubicBezTo>
                  <a:pt x="-33145" y="922634"/>
                  <a:pt x="17099" y="883340"/>
                  <a:pt x="0" y="648793"/>
                </a:cubicBezTo>
                <a:cubicBezTo>
                  <a:pt x="-17099" y="414246"/>
                  <a:pt x="11099" y="265847"/>
                  <a:pt x="0" y="0"/>
                </a:cubicBezTo>
                <a:close/>
              </a:path>
            </a:pathLst>
          </a:custGeom>
          <a:noFill/>
          <a:ln>
            <a:solidFill>
              <a:schemeClr val="accent1">
                <a:lumMod val="75000"/>
              </a:schemeClr>
            </a:solidFill>
            <a:extLst>
              <a:ext uri="{C807C97D-BFC1-408E-A445-0C87EB9F89A2}">
                <ask:lineSketchStyleProps xmlns:ask="http://schemas.microsoft.com/office/drawing/2018/sketchyshapes" sd="2300923388">
                  <a:prstGeom prst="rect">
                    <a:avLst/>
                  </a:prstGeom>
                  <ask:type>
                    <ask:lineSketchScribble/>
                  </ask:type>
                </ask:lineSketchStyleProps>
              </a:ext>
            </a:extLst>
          </a:ln>
        </p:spPr>
        <p:txBody>
          <a:bodyPr wrap="square" rtlCol="0">
            <a:spAutoFit/>
          </a:bodyPr>
          <a:lstStyle/>
          <a:p>
            <a:r>
              <a:rPr lang="en-GB" i="1" dirty="0"/>
              <a:t>Article 9 </a:t>
            </a:r>
            <a:endParaRPr lang="en-GB" dirty="0"/>
          </a:p>
          <a:p>
            <a:r>
              <a:rPr lang="en-GB" b="1" dirty="0"/>
              <a:t>Vessel monitoring system </a:t>
            </a:r>
          </a:p>
          <a:p>
            <a:endParaRPr lang="en-GB" dirty="0"/>
          </a:p>
          <a:p>
            <a:pPr marL="342900" indent="-342900">
              <a:buAutoNum type="arabicPeriod"/>
            </a:pPr>
            <a:r>
              <a:rPr lang="en-GB" dirty="0"/>
              <a:t>A fisheries administration must operate a satellite-based vessel monitoring system for effective monitoring of fishing activities of its fleet wherever those vessels may be and of fishing activities in United Kingdom waters. </a:t>
            </a:r>
            <a:br>
              <a:rPr lang="en-GB" dirty="0"/>
            </a:br>
            <a:endParaRPr lang="en-GB" dirty="0"/>
          </a:p>
          <a:p>
            <a:pPr marL="342900" indent="-342900">
              <a:buFont typeface="+mj-lt"/>
              <a:buAutoNum type="arabicPeriod"/>
            </a:pPr>
            <a:r>
              <a:rPr lang="en-GB" dirty="0"/>
              <a:t>Without prejudice to specific provisions contained in multiannual plans, a fishing vessel of 12 metres’ length overall or more shall have installed on board a fully functioning device which allows that vessel to be automatically located and identified through the vessel monitoring system by transmitting position data at regular intervals. ………………………………..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AD978-7453-41A3-B82C-BB768CC65DE4}"/>
              </a:ext>
            </a:extLst>
          </p:cNvPr>
          <p:cNvSpPr txBox="1"/>
          <p:nvPr/>
        </p:nvSpPr>
        <p:spPr>
          <a:xfrm>
            <a:off x="865711" y="195805"/>
            <a:ext cx="2849370" cy="646331"/>
          </a:xfrm>
          <a:prstGeom prst="rect">
            <a:avLst/>
          </a:prstGeom>
          <a:noFill/>
        </p:spPr>
        <p:txBody>
          <a:bodyPr wrap="none" rtlCol="0">
            <a:spAutoFit/>
          </a:bodyPr>
          <a:lstStyle/>
          <a:p>
            <a:r>
              <a:rPr lang="en-GB" sz="3600" b="1" dirty="0">
                <a:solidFill>
                  <a:schemeClr val="accent1">
                    <a:lumMod val="50000"/>
                  </a:schemeClr>
                </a:solidFill>
              </a:rPr>
              <a:t>What is VMS?</a:t>
            </a:r>
          </a:p>
        </p:txBody>
      </p:sp>
      <p:sp>
        <p:nvSpPr>
          <p:cNvPr id="3" name="TextBox 2">
            <a:extLst>
              <a:ext uri="{FF2B5EF4-FFF2-40B4-BE49-F238E27FC236}">
                <a16:creationId xmlns:a16="http://schemas.microsoft.com/office/drawing/2014/main" id="{D74F0C97-5D44-4BE3-B78B-A8753671799C}"/>
              </a:ext>
            </a:extLst>
          </p:cNvPr>
          <p:cNvSpPr txBox="1"/>
          <p:nvPr/>
        </p:nvSpPr>
        <p:spPr>
          <a:xfrm>
            <a:off x="748145" y="914399"/>
            <a:ext cx="9042400" cy="1754326"/>
          </a:xfrm>
          <a:prstGeom prst="rect">
            <a:avLst/>
          </a:prstGeom>
          <a:noFill/>
        </p:spPr>
        <p:txBody>
          <a:bodyPr wrap="square" rtlCol="0">
            <a:spAutoFit/>
          </a:bodyPr>
          <a:lstStyle/>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The Vessel Monitoring System (VMS) is a form of satellite tracking using transmitters on board fishing vessels. The system is a legal requirement under Article 9 of Council  Regulation (EC) No 1224/2009 </a:t>
            </a:r>
          </a:p>
          <a:p>
            <a:pPr>
              <a:defRPr/>
            </a:pPr>
            <a:endParaRPr lang="en-GB" dirty="0">
              <a:latin typeface="Arial" panose="020B0604020202020204" pitchFamily="34" charset="0"/>
              <a:cs typeface="Arial" panose="020B0604020202020204" pitchFamily="34" charset="0"/>
            </a:endParaRPr>
          </a:p>
          <a:p>
            <a:pPr>
              <a:defRPr/>
            </a:pPr>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779D93C-990E-4C5C-932D-1BF998052984}"/>
              </a:ext>
            </a:extLst>
          </p:cNvPr>
          <p:cNvSpPr txBox="1"/>
          <p:nvPr/>
        </p:nvSpPr>
        <p:spPr>
          <a:xfrm>
            <a:off x="748145" y="2520944"/>
            <a:ext cx="10147716" cy="3139321"/>
          </a:xfrm>
          <a:custGeom>
            <a:avLst/>
            <a:gdLst>
              <a:gd name="connsiteX0" fmla="*/ 0 w 10147716"/>
              <a:gd name="connsiteY0" fmla="*/ 0 h 3139321"/>
              <a:gd name="connsiteX1" fmla="*/ 799879 w 10147716"/>
              <a:gd name="connsiteY1" fmla="*/ 0 h 3139321"/>
              <a:gd name="connsiteX2" fmla="*/ 1498280 w 10147716"/>
              <a:gd name="connsiteY2" fmla="*/ 0 h 3139321"/>
              <a:gd name="connsiteX3" fmla="*/ 2196682 w 10147716"/>
              <a:gd name="connsiteY3" fmla="*/ 0 h 3139321"/>
              <a:gd name="connsiteX4" fmla="*/ 2590652 w 10147716"/>
              <a:gd name="connsiteY4" fmla="*/ 0 h 3139321"/>
              <a:gd name="connsiteX5" fmla="*/ 3086100 w 10147716"/>
              <a:gd name="connsiteY5" fmla="*/ 0 h 3139321"/>
              <a:gd name="connsiteX6" fmla="*/ 3885978 w 10147716"/>
              <a:gd name="connsiteY6" fmla="*/ 0 h 3139321"/>
              <a:gd name="connsiteX7" fmla="*/ 4584380 w 10147716"/>
              <a:gd name="connsiteY7" fmla="*/ 0 h 3139321"/>
              <a:gd name="connsiteX8" fmla="*/ 5384259 w 10147716"/>
              <a:gd name="connsiteY8" fmla="*/ 0 h 3139321"/>
              <a:gd name="connsiteX9" fmla="*/ 5981183 w 10147716"/>
              <a:gd name="connsiteY9" fmla="*/ 0 h 3139321"/>
              <a:gd name="connsiteX10" fmla="*/ 6476631 w 10147716"/>
              <a:gd name="connsiteY10" fmla="*/ 0 h 3139321"/>
              <a:gd name="connsiteX11" fmla="*/ 6769123 w 10147716"/>
              <a:gd name="connsiteY11" fmla="*/ 0 h 3139321"/>
              <a:gd name="connsiteX12" fmla="*/ 7366048 w 10147716"/>
              <a:gd name="connsiteY12" fmla="*/ 0 h 3139321"/>
              <a:gd name="connsiteX13" fmla="*/ 7658541 w 10147716"/>
              <a:gd name="connsiteY13" fmla="*/ 0 h 3139321"/>
              <a:gd name="connsiteX14" fmla="*/ 8255465 w 10147716"/>
              <a:gd name="connsiteY14" fmla="*/ 0 h 3139321"/>
              <a:gd name="connsiteX15" fmla="*/ 8547958 w 10147716"/>
              <a:gd name="connsiteY15" fmla="*/ 0 h 3139321"/>
              <a:gd name="connsiteX16" fmla="*/ 9347837 w 10147716"/>
              <a:gd name="connsiteY16" fmla="*/ 0 h 3139321"/>
              <a:gd name="connsiteX17" fmla="*/ 10147716 w 10147716"/>
              <a:gd name="connsiteY17" fmla="*/ 0 h 3139321"/>
              <a:gd name="connsiteX18" fmla="*/ 10147716 w 10147716"/>
              <a:gd name="connsiteY18" fmla="*/ 429041 h 3139321"/>
              <a:gd name="connsiteX19" fmla="*/ 10147716 w 10147716"/>
              <a:gd name="connsiteY19" fmla="*/ 983654 h 3139321"/>
              <a:gd name="connsiteX20" fmla="*/ 10147716 w 10147716"/>
              <a:gd name="connsiteY20" fmla="*/ 1569661 h 3139321"/>
              <a:gd name="connsiteX21" fmla="*/ 10147716 w 10147716"/>
              <a:gd name="connsiteY21" fmla="*/ 2030094 h 3139321"/>
              <a:gd name="connsiteX22" fmla="*/ 10147716 w 10147716"/>
              <a:gd name="connsiteY22" fmla="*/ 2459135 h 3139321"/>
              <a:gd name="connsiteX23" fmla="*/ 10147716 w 10147716"/>
              <a:gd name="connsiteY23" fmla="*/ 3139321 h 3139321"/>
              <a:gd name="connsiteX24" fmla="*/ 9449314 w 10147716"/>
              <a:gd name="connsiteY24" fmla="*/ 3139321 h 3139321"/>
              <a:gd name="connsiteX25" fmla="*/ 9156821 w 10147716"/>
              <a:gd name="connsiteY25" fmla="*/ 3139321 h 3139321"/>
              <a:gd name="connsiteX26" fmla="*/ 8864328 w 10147716"/>
              <a:gd name="connsiteY26" fmla="*/ 3139321 h 3139321"/>
              <a:gd name="connsiteX27" fmla="*/ 8064450 w 10147716"/>
              <a:gd name="connsiteY27" fmla="*/ 3139321 h 3139321"/>
              <a:gd name="connsiteX28" fmla="*/ 7366048 w 10147716"/>
              <a:gd name="connsiteY28" fmla="*/ 3139321 h 3139321"/>
              <a:gd name="connsiteX29" fmla="*/ 6667646 w 10147716"/>
              <a:gd name="connsiteY29" fmla="*/ 3139321 h 3139321"/>
              <a:gd name="connsiteX30" fmla="*/ 6070722 w 10147716"/>
              <a:gd name="connsiteY30" fmla="*/ 3139321 h 3139321"/>
              <a:gd name="connsiteX31" fmla="*/ 5270843 w 10147716"/>
              <a:gd name="connsiteY31" fmla="*/ 3139321 h 3139321"/>
              <a:gd name="connsiteX32" fmla="*/ 4470964 w 10147716"/>
              <a:gd name="connsiteY32" fmla="*/ 3139321 h 3139321"/>
              <a:gd name="connsiteX33" fmla="*/ 4076994 w 10147716"/>
              <a:gd name="connsiteY33" fmla="*/ 3139321 h 3139321"/>
              <a:gd name="connsiteX34" fmla="*/ 3480070 w 10147716"/>
              <a:gd name="connsiteY34" fmla="*/ 3139321 h 3139321"/>
              <a:gd name="connsiteX35" fmla="*/ 3086100 w 10147716"/>
              <a:gd name="connsiteY35" fmla="*/ 3139321 h 3139321"/>
              <a:gd name="connsiteX36" fmla="*/ 2590652 w 10147716"/>
              <a:gd name="connsiteY36" fmla="*/ 3139321 h 3139321"/>
              <a:gd name="connsiteX37" fmla="*/ 1892251 w 10147716"/>
              <a:gd name="connsiteY37" fmla="*/ 3139321 h 3139321"/>
              <a:gd name="connsiteX38" fmla="*/ 1295326 w 10147716"/>
              <a:gd name="connsiteY38" fmla="*/ 3139321 h 3139321"/>
              <a:gd name="connsiteX39" fmla="*/ 799879 w 10147716"/>
              <a:gd name="connsiteY39" fmla="*/ 3139321 h 3139321"/>
              <a:gd name="connsiteX40" fmla="*/ 0 w 10147716"/>
              <a:gd name="connsiteY40" fmla="*/ 3139321 h 3139321"/>
              <a:gd name="connsiteX41" fmla="*/ 0 w 10147716"/>
              <a:gd name="connsiteY41" fmla="*/ 2710280 h 3139321"/>
              <a:gd name="connsiteX42" fmla="*/ 0 w 10147716"/>
              <a:gd name="connsiteY42" fmla="*/ 2155667 h 3139321"/>
              <a:gd name="connsiteX43" fmla="*/ 0 w 10147716"/>
              <a:gd name="connsiteY43" fmla="*/ 1695233 h 3139321"/>
              <a:gd name="connsiteX44" fmla="*/ 0 w 10147716"/>
              <a:gd name="connsiteY44" fmla="*/ 1140620 h 3139321"/>
              <a:gd name="connsiteX45" fmla="*/ 0 w 10147716"/>
              <a:gd name="connsiteY45" fmla="*/ 648793 h 3139321"/>
              <a:gd name="connsiteX46" fmla="*/ 0 w 10147716"/>
              <a:gd name="connsiteY46" fmla="*/ 0 h 313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147716" h="3139321" extrusionOk="0">
                <a:moveTo>
                  <a:pt x="0" y="0"/>
                </a:moveTo>
                <a:cubicBezTo>
                  <a:pt x="174198" y="-15785"/>
                  <a:pt x="495941" y="41813"/>
                  <a:pt x="799879" y="0"/>
                </a:cubicBezTo>
                <a:cubicBezTo>
                  <a:pt x="1103817" y="-41813"/>
                  <a:pt x="1153504" y="25712"/>
                  <a:pt x="1498280" y="0"/>
                </a:cubicBezTo>
                <a:cubicBezTo>
                  <a:pt x="1843056" y="-25712"/>
                  <a:pt x="1849443" y="76133"/>
                  <a:pt x="2196682" y="0"/>
                </a:cubicBezTo>
                <a:cubicBezTo>
                  <a:pt x="2543921" y="-76133"/>
                  <a:pt x="2409187" y="30106"/>
                  <a:pt x="2590652" y="0"/>
                </a:cubicBezTo>
                <a:cubicBezTo>
                  <a:pt x="2772117" y="-30106"/>
                  <a:pt x="2959453" y="2881"/>
                  <a:pt x="3086100" y="0"/>
                </a:cubicBezTo>
                <a:cubicBezTo>
                  <a:pt x="3212747" y="-2881"/>
                  <a:pt x="3534954" y="73899"/>
                  <a:pt x="3885978" y="0"/>
                </a:cubicBezTo>
                <a:cubicBezTo>
                  <a:pt x="4237002" y="-73899"/>
                  <a:pt x="4426453" y="30965"/>
                  <a:pt x="4584380" y="0"/>
                </a:cubicBezTo>
                <a:cubicBezTo>
                  <a:pt x="4742307" y="-30965"/>
                  <a:pt x="5136156" y="6610"/>
                  <a:pt x="5384259" y="0"/>
                </a:cubicBezTo>
                <a:cubicBezTo>
                  <a:pt x="5632362" y="-6610"/>
                  <a:pt x="5756535" y="61308"/>
                  <a:pt x="5981183" y="0"/>
                </a:cubicBezTo>
                <a:cubicBezTo>
                  <a:pt x="6205831" y="-61308"/>
                  <a:pt x="6294949" y="6267"/>
                  <a:pt x="6476631" y="0"/>
                </a:cubicBezTo>
                <a:cubicBezTo>
                  <a:pt x="6658313" y="-6267"/>
                  <a:pt x="6658237" y="32999"/>
                  <a:pt x="6769123" y="0"/>
                </a:cubicBezTo>
                <a:cubicBezTo>
                  <a:pt x="6880009" y="-32999"/>
                  <a:pt x="7199666" y="31248"/>
                  <a:pt x="7366048" y="0"/>
                </a:cubicBezTo>
                <a:cubicBezTo>
                  <a:pt x="7532430" y="-31248"/>
                  <a:pt x="7566410" y="33567"/>
                  <a:pt x="7658541" y="0"/>
                </a:cubicBezTo>
                <a:cubicBezTo>
                  <a:pt x="7750672" y="-33567"/>
                  <a:pt x="7971377" y="31389"/>
                  <a:pt x="8255465" y="0"/>
                </a:cubicBezTo>
                <a:cubicBezTo>
                  <a:pt x="8539553" y="-31389"/>
                  <a:pt x="8456080" y="813"/>
                  <a:pt x="8547958" y="0"/>
                </a:cubicBezTo>
                <a:cubicBezTo>
                  <a:pt x="8639836" y="-813"/>
                  <a:pt x="8955262" y="64860"/>
                  <a:pt x="9347837" y="0"/>
                </a:cubicBezTo>
                <a:cubicBezTo>
                  <a:pt x="9740412" y="-64860"/>
                  <a:pt x="9903537" y="90484"/>
                  <a:pt x="10147716" y="0"/>
                </a:cubicBezTo>
                <a:cubicBezTo>
                  <a:pt x="10191156" y="138538"/>
                  <a:pt x="10096673" y="230828"/>
                  <a:pt x="10147716" y="429041"/>
                </a:cubicBezTo>
                <a:cubicBezTo>
                  <a:pt x="10198759" y="627254"/>
                  <a:pt x="10112020" y="733269"/>
                  <a:pt x="10147716" y="983654"/>
                </a:cubicBezTo>
                <a:cubicBezTo>
                  <a:pt x="10183412" y="1234039"/>
                  <a:pt x="10119286" y="1300293"/>
                  <a:pt x="10147716" y="1569661"/>
                </a:cubicBezTo>
                <a:cubicBezTo>
                  <a:pt x="10176146" y="1839029"/>
                  <a:pt x="10111393" y="1822487"/>
                  <a:pt x="10147716" y="2030094"/>
                </a:cubicBezTo>
                <a:cubicBezTo>
                  <a:pt x="10184039" y="2237701"/>
                  <a:pt x="10112780" y="2265535"/>
                  <a:pt x="10147716" y="2459135"/>
                </a:cubicBezTo>
                <a:cubicBezTo>
                  <a:pt x="10182652" y="2652735"/>
                  <a:pt x="10082228" y="2947660"/>
                  <a:pt x="10147716" y="3139321"/>
                </a:cubicBezTo>
                <a:cubicBezTo>
                  <a:pt x="10003593" y="3219213"/>
                  <a:pt x="9796305" y="3102912"/>
                  <a:pt x="9449314" y="3139321"/>
                </a:cubicBezTo>
                <a:cubicBezTo>
                  <a:pt x="9102323" y="3175730"/>
                  <a:pt x="9300249" y="3111702"/>
                  <a:pt x="9156821" y="3139321"/>
                </a:cubicBezTo>
                <a:cubicBezTo>
                  <a:pt x="9013393" y="3166940"/>
                  <a:pt x="8957669" y="3138859"/>
                  <a:pt x="8864328" y="3139321"/>
                </a:cubicBezTo>
                <a:cubicBezTo>
                  <a:pt x="8770987" y="3139783"/>
                  <a:pt x="8241055" y="3054544"/>
                  <a:pt x="8064450" y="3139321"/>
                </a:cubicBezTo>
                <a:cubicBezTo>
                  <a:pt x="7887845" y="3224098"/>
                  <a:pt x="7609212" y="3074715"/>
                  <a:pt x="7366048" y="3139321"/>
                </a:cubicBezTo>
                <a:cubicBezTo>
                  <a:pt x="7122884" y="3203927"/>
                  <a:pt x="7015130" y="3088839"/>
                  <a:pt x="6667646" y="3139321"/>
                </a:cubicBezTo>
                <a:cubicBezTo>
                  <a:pt x="6320162" y="3189803"/>
                  <a:pt x="6363033" y="3110856"/>
                  <a:pt x="6070722" y="3139321"/>
                </a:cubicBezTo>
                <a:cubicBezTo>
                  <a:pt x="5778411" y="3167786"/>
                  <a:pt x="5639656" y="3087068"/>
                  <a:pt x="5270843" y="3139321"/>
                </a:cubicBezTo>
                <a:cubicBezTo>
                  <a:pt x="4902030" y="3191574"/>
                  <a:pt x="4692502" y="3109084"/>
                  <a:pt x="4470964" y="3139321"/>
                </a:cubicBezTo>
                <a:cubicBezTo>
                  <a:pt x="4249426" y="3169558"/>
                  <a:pt x="4159336" y="3136166"/>
                  <a:pt x="4076994" y="3139321"/>
                </a:cubicBezTo>
                <a:cubicBezTo>
                  <a:pt x="3994652" y="3142476"/>
                  <a:pt x="3762712" y="3095142"/>
                  <a:pt x="3480070" y="3139321"/>
                </a:cubicBezTo>
                <a:cubicBezTo>
                  <a:pt x="3197428" y="3183500"/>
                  <a:pt x="3180269" y="3130286"/>
                  <a:pt x="3086100" y="3139321"/>
                </a:cubicBezTo>
                <a:cubicBezTo>
                  <a:pt x="2991931" y="3148356"/>
                  <a:pt x="2704254" y="3088030"/>
                  <a:pt x="2590652" y="3139321"/>
                </a:cubicBezTo>
                <a:cubicBezTo>
                  <a:pt x="2477050" y="3190612"/>
                  <a:pt x="2082428" y="3101875"/>
                  <a:pt x="1892251" y="3139321"/>
                </a:cubicBezTo>
                <a:cubicBezTo>
                  <a:pt x="1702074" y="3176767"/>
                  <a:pt x="1586224" y="3099143"/>
                  <a:pt x="1295326" y="3139321"/>
                </a:cubicBezTo>
                <a:cubicBezTo>
                  <a:pt x="1004429" y="3179499"/>
                  <a:pt x="964356" y="3103031"/>
                  <a:pt x="799879" y="3139321"/>
                </a:cubicBezTo>
                <a:cubicBezTo>
                  <a:pt x="635402" y="3175611"/>
                  <a:pt x="259280" y="3134393"/>
                  <a:pt x="0" y="3139321"/>
                </a:cubicBezTo>
                <a:cubicBezTo>
                  <a:pt x="-47858" y="3029912"/>
                  <a:pt x="3431" y="2830209"/>
                  <a:pt x="0" y="2710280"/>
                </a:cubicBezTo>
                <a:cubicBezTo>
                  <a:pt x="-3431" y="2590351"/>
                  <a:pt x="25852" y="2399516"/>
                  <a:pt x="0" y="2155667"/>
                </a:cubicBezTo>
                <a:cubicBezTo>
                  <a:pt x="-25852" y="1911818"/>
                  <a:pt x="31731" y="1844388"/>
                  <a:pt x="0" y="1695233"/>
                </a:cubicBezTo>
                <a:cubicBezTo>
                  <a:pt x="-31731" y="1546078"/>
                  <a:pt x="33145" y="1358606"/>
                  <a:pt x="0" y="1140620"/>
                </a:cubicBezTo>
                <a:cubicBezTo>
                  <a:pt x="-33145" y="922634"/>
                  <a:pt x="17099" y="883340"/>
                  <a:pt x="0" y="648793"/>
                </a:cubicBezTo>
                <a:cubicBezTo>
                  <a:pt x="-17099" y="414246"/>
                  <a:pt x="11099" y="265847"/>
                  <a:pt x="0" y="0"/>
                </a:cubicBezTo>
                <a:close/>
              </a:path>
            </a:pathLst>
          </a:custGeom>
          <a:noFill/>
          <a:ln>
            <a:solidFill>
              <a:schemeClr val="accent1">
                <a:lumMod val="75000"/>
              </a:schemeClr>
            </a:solidFill>
            <a:extLst>
              <a:ext uri="{C807C97D-BFC1-408E-A445-0C87EB9F89A2}">
                <ask:lineSketchStyleProps xmlns:ask="http://schemas.microsoft.com/office/drawing/2018/sketchyshapes" sd="2300923388">
                  <a:prstGeom prst="rect">
                    <a:avLst/>
                  </a:prstGeom>
                  <ask:type>
                    <ask:lineSketchScribble/>
                  </ask:type>
                </ask:lineSketchStyleProps>
              </a:ext>
            </a:extLst>
          </a:ln>
        </p:spPr>
        <p:txBody>
          <a:bodyPr wrap="square" rtlCol="0">
            <a:spAutoFit/>
          </a:bodyPr>
          <a:lstStyle/>
          <a:p>
            <a:r>
              <a:rPr lang="en-GB" i="1" dirty="0"/>
              <a:t>Article 9 </a:t>
            </a:r>
            <a:endParaRPr lang="en-GB" dirty="0"/>
          </a:p>
          <a:p>
            <a:r>
              <a:rPr lang="en-GB" b="1" dirty="0"/>
              <a:t>Vessel monitoring system </a:t>
            </a:r>
          </a:p>
          <a:p>
            <a:endParaRPr lang="en-GB" dirty="0"/>
          </a:p>
          <a:p>
            <a:pPr marL="342900" indent="-342900">
              <a:buAutoNum type="arabicPeriod"/>
            </a:pPr>
            <a:r>
              <a:rPr lang="en-GB" dirty="0"/>
              <a:t>Member States shall operate a satellite-based vessel monitoring system for effective monitoring of fishing activities of the fishing vessels flying their flag wherever those vessels may be and of fishing activities in the Member States’ waters. </a:t>
            </a:r>
            <a:br>
              <a:rPr lang="en-GB" dirty="0"/>
            </a:br>
            <a:endParaRPr lang="en-GB" dirty="0"/>
          </a:p>
          <a:p>
            <a:pPr marL="342900" indent="-342900">
              <a:buFont typeface="+mj-lt"/>
              <a:buAutoNum type="arabicPeriod"/>
            </a:pPr>
            <a:r>
              <a:rPr lang="en-GB" dirty="0"/>
              <a:t>Without prejudice to specific provisions contained in multiannual plans, </a:t>
            </a:r>
            <a:r>
              <a:rPr lang="en-GB" dirty="0">
                <a:highlight>
                  <a:srgbClr val="FFFF00"/>
                </a:highlight>
              </a:rPr>
              <a:t>a fishing vessel of 12 metres’ length overall or more </a:t>
            </a:r>
            <a:r>
              <a:rPr lang="en-GB" dirty="0"/>
              <a:t>shall have installed on board a fully functioning device which allows that vessel to be automatically located and identified through the vessel monitoring system by transmitting position data at regular intervals. …</a:t>
            </a:r>
          </a:p>
        </p:txBody>
      </p:sp>
    </p:spTree>
    <p:custDataLst>
      <p:tags r:id="rId1"/>
    </p:custDataLst>
    <p:extLst>
      <p:ext uri="{BB962C8B-B14F-4D97-AF65-F5344CB8AC3E}">
        <p14:creationId xmlns:p14="http://schemas.microsoft.com/office/powerpoint/2010/main" val="382476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F6D27A-C0D3-4332-BE24-9DF60E9092A2}"/>
              </a:ext>
            </a:extLst>
          </p:cNvPr>
          <p:cNvSpPr txBox="1"/>
          <p:nvPr/>
        </p:nvSpPr>
        <p:spPr>
          <a:xfrm>
            <a:off x="387927" y="951452"/>
            <a:ext cx="9615054" cy="480131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Commission Implementing Regulation (EU) 404/2011 contains details rules for the implementation of the control reg.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Chapter IV covers detailed rules for VMS:</a:t>
            </a:r>
          </a:p>
          <a:p>
            <a:endParaRPr lang="en-GB" dirty="0">
              <a:latin typeface="Arial" panose="020B0604020202020204" pitchFamily="34" charset="0"/>
              <a:cs typeface="Arial" panose="020B0604020202020204" pitchFamily="34" charset="0"/>
            </a:endParaRPr>
          </a:p>
          <a:p>
            <a:pPr>
              <a:spcBef>
                <a:spcPct val="0"/>
              </a:spcBef>
              <a:defRPr/>
            </a:pPr>
            <a:r>
              <a:rPr lang="en-GB" altLang="en-US" b="1" dirty="0">
                <a:solidFill>
                  <a:schemeClr val="accent1">
                    <a:lumMod val="50000"/>
                  </a:schemeClr>
                </a:solidFill>
                <a:latin typeface="Arial" panose="020B0604020202020204" pitchFamily="34" charset="0"/>
              </a:rPr>
              <a:t>Article 18</a:t>
            </a:r>
            <a:r>
              <a:rPr lang="en-GB" altLang="en-US" b="1" dirty="0">
                <a:solidFill>
                  <a:schemeClr val="tx2">
                    <a:lumMod val="60000"/>
                    <a:lumOff val="40000"/>
                  </a:schemeClr>
                </a:solidFill>
                <a:latin typeface="Arial" panose="020B0604020202020204" pitchFamily="34" charset="0"/>
              </a:rPr>
              <a:t>	</a:t>
            </a:r>
            <a:r>
              <a:rPr lang="en-GB" altLang="en-US" dirty="0">
                <a:latin typeface="Arial" panose="020B0604020202020204" pitchFamily="34" charset="0"/>
              </a:rPr>
              <a:t>Cannot leave port without a functional VMS	</a:t>
            </a:r>
            <a:endParaRPr lang="en-GB" altLang="en-US" dirty="0">
              <a:solidFill>
                <a:srgbClr val="0070C0"/>
              </a:solidFill>
              <a:latin typeface="Arial" panose="020B0604020202020204" pitchFamily="34" charset="0"/>
            </a:endParaRPr>
          </a:p>
          <a:p>
            <a:pPr>
              <a:spcBef>
                <a:spcPct val="0"/>
              </a:spcBef>
              <a:defRPr/>
            </a:pPr>
            <a:endParaRPr lang="en-GB" altLang="en-US" dirty="0">
              <a:latin typeface="Arial" panose="020B0604020202020204" pitchFamily="34" charset="0"/>
            </a:endParaRPr>
          </a:p>
          <a:p>
            <a:pPr>
              <a:spcBef>
                <a:spcPct val="0"/>
              </a:spcBef>
              <a:defRPr/>
            </a:pPr>
            <a:r>
              <a:rPr lang="en-GB" altLang="en-US" b="1" dirty="0">
                <a:solidFill>
                  <a:schemeClr val="accent1">
                    <a:lumMod val="50000"/>
                  </a:schemeClr>
                </a:solidFill>
                <a:latin typeface="Arial" panose="020B0604020202020204" pitchFamily="34" charset="0"/>
              </a:rPr>
              <a:t>Article 19</a:t>
            </a:r>
            <a:r>
              <a:rPr lang="en-GB" altLang="en-US" b="1" dirty="0">
                <a:solidFill>
                  <a:schemeClr val="tx2">
                    <a:lumMod val="60000"/>
                    <a:lumOff val="40000"/>
                  </a:schemeClr>
                </a:solidFill>
                <a:latin typeface="Arial" panose="020B0604020202020204" pitchFamily="34" charset="0"/>
              </a:rPr>
              <a:t>	</a:t>
            </a:r>
            <a:r>
              <a:rPr lang="en-GB" altLang="en-US" dirty="0">
                <a:latin typeface="Arial" panose="020B0604020202020204" pitchFamily="34" charset="0"/>
              </a:rPr>
              <a:t>Vessels shall transmit:</a:t>
            </a:r>
          </a:p>
          <a:p>
            <a:pPr>
              <a:spcBef>
                <a:spcPct val="0"/>
              </a:spcBef>
              <a:defRPr/>
            </a:pPr>
            <a:r>
              <a:rPr lang="en-GB" altLang="en-US" dirty="0">
                <a:latin typeface="Arial" panose="020B0604020202020204" pitchFamily="34" charset="0"/>
              </a:rPr>
              <a:t>		- identification</a:t>
            </a:r>
          </a:p>
          <a:p>
            <a:pPr>
              <a:spcBef>
                <a:spcPct val="0"/>
              </a:spcBef>
              <a:defRPr/>
            </a:pPr>
            <a:r>
              <a:rPr lang="en-GB" altLang="en-US" dirty="0">
                <a:latin typeface="Arial" panose="020B0604020202020204" pitchFamily="34" charset="0"/>
              </a:rPr>
              <a:t>		- position</a:t>
            </a:r>
          </a:p>
          <a:p>
            <a:pPr>
              <a:spcBef>
                <a:spcPct val="0"/>
              </a:spcBef>
              <a:defRPr/>
            </a:pPr>
            <a:r>
              <a:rPr lang="en-GB" altLang="en-US" dirty="0">
                <a:latin typeface="Arial" panose="020B0604020202020204" pitchFamily="34" charset="0"/>
              </a:rPr>
              <a:t>		- date and time</a:t>
            </a:r>
          </a:p>
          <a:p>
            <a:pPr>
              <a:spcBef>
                <a:spcPct val="0"/>
              </a:spcBef>
              <a:defRPr/>
            </a:pPr>
            <a:r>
              <a:rPr lang="en-GB" altLang="en-US" dirty="0">
                <a:latin typeface="Arial" panose="020B0604020202020204" pitchFamily="34" charset="0"/>
              </a:rPr>
              <a:t>		- speed and course</a:t>
            </a:r>
          </a:p>
          <a:p>
            <a:pPr>
              <a:spcBef>
                <a:spcPct val="0"/>
              </a:spcBef>
              <a:defRPr/>
            </a:pPr>
            <a:endParaRPr lang="en-GB" altLang="en-US" dirty="0">
              <a:latin typeface="Arial" panose="020B0604020202020204" pitchFamily="34" charset="0"/>
            </a:endParaRPr>
          </a:p>
          <a:p>
            <a:pPr>
              <a:spcBef>
                <a:spcPct val="0"/>
              </a:spcBef>
              <a:defRPr/>
            </a:pPr>
            <a:r>
              <a:rPr lang="en-GB" altLang="en-US" b="1" dirty="0">
                <a:solidFill>
                  <a:schemeClr val="accent1">
                    <a:lumMod val="50000"/>
                  </a:schemeClr>
                </a:solidFill>
                <a:latin typeface="Arial" panose="020B0604020202020204" pitchFamily="34" charset="0"/>
              </a:rPr>
              <a:t>Article 20</a:t>
            </a:r>
            <a:r>
              <a:rPr lang="en-GB" altLang="en-US" b="1" dirty="0">
                <a:solidFill>
                  <a:schemeClr val="tx2">
                    <a:lumMod val="60000"/>
                    <a:lumOff val="40000"/>
                  </a:schemeClr>
                </a:solidFill>
                <a:latin typeface="Arial" panose="020B0604020202020204" pitchFamily="34" charset="0"/>
              </a:rPr>
              <a:t>	</a:t>
            </a:r>
            <a:r>
              <a:rPr lang="en-GB" altLang="en-US" dirty="0">
                <a:latin typeface="Arial" panose="020B0604020202020204" pitchFamily="34" charset="0"/>
              </a:rPr>
              <a:t>Masters responsible for ensuring VMS is functional</a:t>
            </a:r>
          </a:p>
          <a:p>
            <a:pPr>
              <a:spcBef>
                <a:spcPct val="0"/>
              </a:spcBef>
              <a:defRPr/>
            </a:pPr>
            <a:r>
              <a:rPr lang="en-GB" altLang="en-US" dirty="0">
                <a:latin typeface="Arial" panose="020B0604020202020204" pitchFamily="34" charset="0"/>
              </a:rPr>
              <a:t>		- cannot obstruct, disconnect or block antenna</a:t>
            </a:r>
          </a:p>
          <a:p>
            <a:pPr>
              <a:spcBef>
                <a:spcPct val="0"/>
              </a:spcBef>
              <a:defRPr/>
            </a:pPr>
            <a:r>
              <a:rPr lang="en-GB" altLang="en-US" dirty="0">
                <a:latin typeface="Arial" panose="020B0604020202020204" pitchFamily="34" charset="0"/>
              </a:rPr>
              <a:t>		- cannot interrupt power supply</a:t>
            </a:r>
          </a:p>
          <a:p>
            <a:pPr>
              <a:spcBef>
                <a:spcPct val="0"/>
              </a:spcBef>
              <a:defRPr/>
            </a:pPr>
            <a:r>
              <a:rPr lang="en-GB" altLang="en-US" dirty="0">
                <a:latin typeface="Arial" panose="020B0604020202020204" pitchFamily="34" charset="0"/>
              </a:rPr>
              <a:t>		- cannot remove or damage</a:t>
            </a:r>
            <a:endParaRPr lang="en-GB" dirty="0"/>
          </a:p>
        </p:txBody>
      </p:sp>
    </p:spTree>
    <p:extLst>
      <p:ext uri="{BB962C8B-B14F-4D97-AF65-F5344CB8AC3E}">
        <p14:creationId xmlns:p14="http://schemas.microsoft.com/office/powerpoint/2010/main" val="320456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F80AAA-FD49-41AE-AAB1-76169C5874EC}"/>
              </a:ext>
            </a:extLst>
          </p:cNvPr>
          <p:cNvSpPr txBox="1"/>
          <p:nvPr/>
        </p:nvSpPr>
        <p:spPr>
          <a:xfrm>
            <a:off x="157655" y="1040524"/>
            <a:ext cx="10068910" cy="2862322"/>
          </a:xfrm>
          <a:prstGeom prst="rect">
            <a:avLst/>
          </a:prstGeom>
          <a:noFill/>
        </p:spPr>
        <p:txBody>
          <a:bodyPr wrap="square" rtlCol="0">
            <a:spAutoFit/>
          </a:bodyPr>
          <a:lstStyle/>
          <a:p>
            <a:pPr>
              <a:spcBef>
                <a:spcPct val="0"/>
              </a:spcBef>
              <a:defRPr/>
            </a:pPr>
            <a:r>
              <a:rPr lang="en-GB" dirty="0">
                <a:latin typeface="Arial" panose="020B0604020202020204" pitchFamily="34" charset="0"/>
              </a:rPr>
              <a:t>Commission Implementing Regulation (EU) 404/2011 Chapter IV continued</a:t>
            </a:r>
          </a:p>
          <a:p>
            <a:pPr>
              <a:spcBef>
                <a:spcPct val="0"/>
              </a:spcBef>
              <a:defRPr/>
            </a:pPr>
            <a:endParaRPr lang="en-GB" altLang="en-US" b="1" dirty="0">
              <a:solidFill>
                <a:srgbClr val="00AF41"/>
              </a:solidFill>
              <a:latin typeface="Arial" panose="020B0604020202020204" pitchFamily="34" charset="0"/>
            </a:endParaRPr>
          </a:p>
          <a:p>
            <a:pPr>
              <a:spcBef>
                <a:spcPct val="0"/>
              </a:spcBef>
              <a:defRPr/>
            </a:pPr>
            <a:r>
              <a:rPr lang="en-GB" altLang="en-US" b="1" dirty="0">
                <a:solidFill>
                  <a:schemeClr val="accent1">
                    <a:lumMod val="50000"/>
                  </a:schemeClr>
                </a:solidFill>
                <a:latin typeface="Arial" panose="020B0604020202020204" pitchFamily="34" charset="0"/>
              </a:rPr>
              <a:t>Article 22</a:t>
            </a:r>
            <a:r>
              <a:rPr lang="en-GB" altLang="en-US" b="1" dirty="0">
                <a:latin typeface="Arial" panose="020B0604020202020204" pitchFamily="34" charset="0"/>
              </a:rPr>
              <a:t>	</a:t>
            </a:r>
            <a:r>
              <a:rPr lang="en-GB" altLang="en-US" dirty="0">
                <a:latin typeface="Arial" panose="020B0604020202020204" pitchFamily="34" charset="0"/>
              </a:rPr>
              <a:t>Must transmit every two hours</a:t>
            </a:r>
          </a:p>
          <a:p>
            <a:pPr>
              <a:spcBef>
                <a:spcPct val="0"/>
              </a:spcBef>
              <a:defRPr/>
            </a:pPr>
            <a:endParaRPr lang="en-GB" altLang="en-US" dirty="0">
              <a:solidFill>
                <a:srgbClr val="0070C0"/>
              </a:solidFill>
              <a:latin typeface="Arial" panose="020B0604020202020204" pitchFamily="34" charset="0"/>
            </a:endParaRPr>
          </a:p>
          <a:p>
            <a:pPr>
              <a:spcBef>
                <a:spcPct val="0"/>
              </a:spcBef>
              <a:defRPr/>
            </a:pPr>
            <a:r>
              <a:rPr lang="en-GB" altLang="en-US" b="1" dirty="0">
                <a:solidFill>
                  <a:schemeClr val="accent1">
                    <a:lumMod val="50000"/>
                  </a:schemeClr>
                </a:solidFill>
                <a:latin typeface="Arial" panose="020B0604020202020204" pitchFamily="34" charset="0"/>
              </a:rPr>
              <a:t>Article 25 </a:t>
            </a:r>
            <a:r>
              <a:rPr lang="en-GB" altLang="en-US" b="1" dirty="0">
                <a:solidFill>
                  <a:schemeClr val="tx2">
                    <a:lumMod val="60000"/>
                    <a:lumOff val="40000"/>
                  </a:schemeClr>
                </a:solidFill>
                <a:latin typeface="Arial" panose="020B0604020202020204" pitchFamily="34" charset="0"/>
              </a:rPr>
              <a:t>	</a:t>
            </a:r>
            <a:r>
              <a:rPr lang="en-GB" altLang="en-US" dirty="0">
                <a:latin typeface="Arial" panose="020B0604020202020204" pitchFamily="34" charset="0"/>
              </a:rPr>
              <a:t>In event of failure:</a:t>
            </a:r>
          </a:p>
          <a:p>
            <a:pPr>
              <a:spcBef>
                <a:spcPct val="0"/>
              </a:spcBef>
              <a:defRPr/>
            </a:pPr>
            <a:r>
              <a:rPr lang="en-GB" altLang="en-US" dirty="0">
                <a:latin typeface="Arial" panose="020B0604020202020204" pitchFamily="34" charset="0"/>
              </a:rPr>
              <a:t>		- Fisheries administration must inform master or representative</a:t>
            </a:r>
          </a:p>
          <a:p>
            <a:pPr>
              <a:spcBef>
                <a:spcPct val="0"/>
              </a:spcBef>
              <a:defRPr/>
            </a:pPr>
            <a:r>
              <a:rPr lang="en-GB" altLang="en-US" dirty="0">
                <a:latin typeface="Arial" panose="020B0604020202020204" pitchFamily="34" charset="0"/>
              </a:rPr>
              <a:t>		- must manually report every four hours</a:t>
            </a:r>
          </a:p>
          <a:p>
            <a:pPr>
              <a:spcBef>
                <a:spcPct val="0"/>
              </a:spcBef>
              <a:defRPr/>
            </a:pPr>
            <a:r>
              <a:rPr lang="en-GB" altLang="en-US" dirty="0">
                <a:latin typeface="Arial" panose="020B0604020202020204" pitchFamily="34" charset="0"/>
              </a:rPr>
              <a:t>		- can only leave port once device is fully 						  functional (or for repair)</a:t>
            </a:r>
          </a:p>
          <a:p>
            <a:pPr>
              <a:spcBef>
                <a:spcPct val="0"/>
              </a:spcBef>
              <a:defRPr/>
            </a:pPr>
            <a:r>
              <a:rPr lang="en-GB" altLang="en-US" dirty="0">
                <a:latin typeface="Arial" panose="020B0604020202020204" pitchFamily="34" charset="0"/>
              </a:rPr>
              <a:t>		- repair subject to fisheries admin approval</a:t>
            </a:r>
          </a:p>
        </p:txBody>
      </p:sp>
    </p:spTree>
    <p:extLst>
      <p:ext uri="{BB962C8B-B14F-4D97-AF65-F5344CB8AC3E}">
        <p14:creationId xmlns:p14="http://schemas.microsoft.com/office/powerpoint/2010/main" val="766401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FFFE0B-58F7-4665-B48F-C262E997067D}"/>
              </a:ext>
            </a:extLst>
          </p:cNvPr>
          <p:cNvSpPr txBox="1"/>
          <p:nvPr/>
        </p:nvSpPr>
        <p:spPr>
          <a:xfrm>
            <a:off x="693684" y="1120676"/>
            <a:ext cx="10531365" cy="1015663"/>
          </a:xfrm>
          <a:prstGeom prst="rect">
            <a:avLst/>
          </a:prstGeom>
          <a:noFill/>
        </p:spPr>
        <p:txBody>
          <a:bodyPr wrap="square" rtlCol="0">
            <a:spAutoFit/>
          </a:bodyPr>
          <a:lstStyle/>
          <a:p>
            <a:pPr>
              <a:buFont typeface="Arial" panose="020B0604020202020204" pitchFamily="34" charset="0"/>
              <a:buNone/>
            </a:pPr>
            <a:r>
              <a:rPr lang="en-GB" altLang="en-US" sz="2000" dirty="0">
                <a:solidFill>
                  <a:schemeClr val="accent1">
                    <a:lumMod val="50000"/>
                  </a:schemeClr>
                </a:solidFill>
                <a:latin typeface="Arial" panose="020B0604020202020204" pitchFamily="34" charset="0"/>
              </a:rPr>
              <a:t>A basic VMS unit consists of a GPS receiver which plots the position of the vessel (much like in-car </a:t>
            </a:r>
            <a:r>
              <a:rPr lang="en-GB" altLang="en-US" sz="2000" dirty="0" err="1">
                <a:solidFill>
                  <a:schemeClr val="accent1">
                    <a:lumMod val="50000"/>
                  </a:schemeClr>
                </a:solidFill>
                <a:latin typeface="Arial" panose="020B0604020202020204" pitchFamily="34" charset="0"/>
              </a:rPr>
              <a:t>SatNav</a:t>
            </a:r>
            <a:r>
              <a:rPr lang="en-GB" altLang="en-US" sz="2000" dirty="0">
                <a:solidFill>
                  <a:schemeClr val="accent1">
                    <a:lumMod val="50000"/>
                  </a:schemeClr>
                </a:solidFill>
                <a:latin typeface="Arial" panose="020B0604020202020204" pitchFamily="34" charset="0"/>
              </a:rPr>
              <a:t> or a handheld GPS unit) coupled with a communications device which reports the position at a minimum of every two hours. </a:t>
            </a:r>
          </a:p>
        </p:txBody>
      </p:sp>
      <p:sp>
        <p:nvSpPr>
          <p:cNvPr id="3" name="TextBox 2">
            <a:extLst>
              <a:ext uri="{FF2B5EF4-FFF2-40B4-BE49-F238E27FC236}">
                <a16:creationId xmlns:a16="http://schemas.microsoft.com/office/drawing/2014/main" id="{8F811916-215C-4719-B64F-D1902403C15E}"/>
              </a:ext>
            </a:extLst>
          </p:cNvPr>
          <p:cNvSpPr txBox="1"/>
          <p:nvPr/>
        </p:nvSpPr>
        <p:spPr>
          <a:xfrm>
            <a:off x="872359" y="199698"/>
            <a:ext cx="4813738" cy="707886"/>
          </a:xfrm>
          <a:prstGeom prst="rect">
            <a:avLst/>
          </a:prstGeom>
          <a:noFill/>
        </p:spPr>
        <p:txBody>
          <a:bodyPr wrap="square" rtlCol="0">
            <a:spAutoFit/>
          </a:bodyPr>
          <a:lstStyle/>
          <a:p>
            <a:pPr>
              <a:spcBef>
                <a:spcPct val="0"/>
              </a:spcBef>
            </a:pPr>
            <a:r>
              <a:rPr lang="en-GB" altLang="en-US" sz="4000" b="1" dirty="0">
                <a:solidFill>
                  <a:schemeClr val="accent1">
                    <a:lumMod val="50000"/>
                  </a:schemeClr>
                </a:solidFill>
                <a:latin typeface="Arial" panose="020B0604020202020204" pitchFamily="34" charset="0"/>
              </a:rPr>
              <a:t>How does it work?</a:t>
            </a:r>
          </a:p>
        </p:txBody>
      </p:sp>
      <p:pic>
        <p:nvPicPr>
          <p:cNvPr id="4" name="Graphic 3" descr="Tugboat">
            <a:extLst>
              <a:ext uri="{FF2B5EF4-FFF2-40B4-BE49-F238E27FC236}">
                <a16:creationId xmlns:a16="http://schemas.microsoft.com/office/drawing/2014/main" id="{BCD512EB-4BC2-4330-AD7C-D8944ED269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64377">
            <a:off x="6443667" y="4481661"/>
            <a:ext cx="1036522" cy="1036522"/>
          </a:xfrm>
          <a:prstGeom prst="rect">
            <a:avLst/>
          </a:prstGeom>
        </p:spPr>
      </p:pic>
      <p:pic>
        <p:nvPicPr>
          <p:cNvPr id="5" name="Graphic 4" descr="Fish">
            <a:extLst>
              <a:ext uri="{FF2B5EF4-FFF2-40B4-BE49-F238E27FC236}">
                <a16:creationId xmlns:a16="http://schemas.microsoft.com/office/drawing/2014/main" id="{9709CBC8-5CC0-4FDF-8706-8DEE21F6747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063382">
            <a:off x="7783364" y="5385292"/>
            <a:ext cx="676101" cy="676101"/>
          </a:xfrm>
          <a:prstGeom prst="rect">
            <a:avLst/>
          </a:prstGeom>
        </p:spPr>
      </p:pic>
      <p:pic>
        <p:nvPicPr>
          <p:cNvPr id="6" name="Graphic 5" descr="Fish">
            <a:extLst>
              <a:ext uri="{FF2B5EF4-FFF2-40B4-BE49-F238E27FC236}">
                <a16:creationId xmlns:a16="http://schemas.microsoft.com/office/drawing/2014/main" id="{CB3908CF-0D9A-424F-876D-236FE6AC9E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063382">
            <a:off x="7010374" y="5857486"/>
            <a:ext cx="676101" cy="676101"/>
          </a:xfrm>
          <a:prstGeom prst="rect">
            <a:avLst/>
          </a:prstGeom>
        </p:spPr>
      </p:pic>
      <p:pic>
        <p:nvPicPr>
          <p:cNvPr id="8" name="Graphic 7" descr="Fish">
            <a:extLst>
              <a:ext uri="{FF2B5EF4-FFF2-40B4-BE49-F238E27FC236}">
                <a16:creationId xmlns:a16="http://schemas.microsoft.com/office/drawing/2014/main" id="{30331F8A-C7A4-4A19-BFCC-E34110732D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9897">
            <a:off x="6332130" y="5356411"/>
            <a:ext cx="676101" cy="676101"/>
          </a:xfrm>
          <a:prstGeom prst="rect">
            <a:avLst/>
          </a:prstGeom>
        </p:spPr>
      </p:pic>
      <p:pic>
        <p:nvPicPr>
          <p:cNvPr id="9" name="Graphic 8" descr="Fish">
            <a:extLst>
              <a:ext uri="{FF2B5EF4-FFF2-40B4-BE49-F238E27FC236}">
                <a16:creationId xmlns:a16="http://schemas.microsoft.com/office/drawing/2014/main" id="{D1CD382E-2CEC-454D-84C2-EA60CB3275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128244">
            <a:off x="5224913" y="5342813"/>
            <a:ext cx="676101" cy="676101"/>
          </a:xfrm>
          <a:prstGeom prst="rect">
            <a:avLst/>
          </a:prstGeom>
        </p:spPr>
      </p:pic>
      <p:pic>
        <p:nvPicPr>
          <p:cNvPr id="10" name="Graphic 9" descr="Fish">
            <a:extLst>
              <a:ext uri="{FF2B5EF4-FFF2-40B4-BE49-F238E27FC236}">
                <a16:creationId xmlns:a16="http://schemas.microsoft.com/office/drawing/2014/main" id="{F7B92D16-322F-421B-9A0C-E2B8B28D1B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359841">
            <a:off x="5622687" y="5787911"/>
            <a:ext cx="573219" cy="573219"/>
          </a:xfrm>
          <a:prstGeom prst="rect">
            <a:avLst/>
          </a:prstGeom>
        </p:spPr>
      </p:pic>
      <p:sp>
        <p:nvSpPr>
          <p:cNvPr id="13" name="Freeform: Shape 12">
            <a:extLst>
              <a:ext uri="{FF2B5EF4-FFF2-40B4-BE49-F238E27FC236}">
                <a16:creationId xmlns:a16="http://schemas.microsoft.com/office/drawing/2014/main" id="{3C76A6EF-2661-4DA6-B79A-C0216793F4CE}"/>
              </a:ext>
            </a:extLst>
          </p:cNvPr>
          <p:cNvSpPr/>
          <p:nvPr/>
        </p:nvSpPr>
        <p:spPr>
          <a:xfrm>
            <a:off x="2873829" y="5231470"/>
            <a:ext cx="7988506" cy="440992"/>
          </a:xfrm>
          <a:custGeom>
            <a:avLst/>
            <a:gdLst>
              <a:gd name="connsiteX0" fmla="*/ 166658 w 9809793"/>
              <a:gd name="connsiteY0" fmla="*/ 423096 h 440992"/>
              <a:gd name="connsiteX1" fmla="*/ 219210 w 9809793"/>
              <a:gd name="connsiteY1" fmla="*/ 391564 h 440992"/>
              <a:gd name="connsiteX2" fmla="*/ 2310768 w 9809793"/>
              <a:gd name="connsiteY2" fmla="*/ 2682 h 440992"/>
              <a:gd name="connsiteX3" fmla="*/ 3477417 w 9809793"/>
              <a:gd name="connsiteY3" fmla="*/ 212889 h 440992"/>
              <a:gd name="connsiteX4" fmla="*/ 4129058 w 9809793"/>
              <a:gd name="connsiteY4" fmla="*/ 76254 h 440992"/>
              <a:gd name="connsiteX5" fmla="*/ 4980396 w 9809793"/>
              <a:gd name="connsiteY5" fmla="*/ 34213 h 440992"/>
              <a:gd name="connsiteX6" fmla="*/ 5852755 w 9809793"/>
              <a:gd name="connsiteY6" fmla="*/ 233909 h 440992"/>
              <a:gd name="connsiteX7" fmla="*/ 6630520 w 9809793"/>
              <a:gd name="connsiteY7" fmla="*/ 223399 h 440992"/>
              <a:gd name="connsiteX8" fmla="*/ 7219099 w 9809793"/>
              <a:gd name="connsiteY8" fmla="*/ 170847 h 440992"/>
              <a:gd name="connsiteX9" fmla="*/ 8848203 w 9809793"/>
              <a:gd name="connsiteY9" fmla="*/ 328502 h 440992"/>
              <a:gd name="connsiteX10" fmla="*/ 9699541 w 9809793"/>
              <a:gd name="connsiteY10" fmla="*/ 76254 h 440992"/>
              <a:gd name="connsiteX11" fmla="*/ 9773113 w 9809793"/>
              <a:gd name="connsiteY11" fmla="*/ 76254 h 44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09793" h="440992">
                <a:moveTo>
                  <a:pt x="166658" y="423096"/>
                </a:moveTo>
                <a:cubicBezTo>
                  <a:pt x="14258" y="442364"/>
                  <a:pt x="-138142" y="461633"/>
                  <a:pt x="219210" y="391564"/>
                </a:cubicBezTo>
                <a:cubicBezTo>
                  <a:pt x="576562" y="321495"/>
                  <a:pt x="1767734" y="32461"/>
                  <a:pt x="2310768" y="2682"/>
                </a:cubicBezTo>
                <a:cubicBezTo>
                  <a:pt x="2853803" y="-27097"/>
                  <a:pt x="3174369" y="200627"/>
                  <a:pt x="3477417" y="212889"/>
                </a:cubicBezTo>
                <a:cubicBezTo>
                  <a:pt x="3780465" y="225151"/>
                  <a:pt x="3878562" y="106033"/>
                  <a:pt x="4129058" y="76254"/>
                </a:cubicBezTo>
                <a:cubicBezTo>
                  <a:pt x="4379555" y="46475"/>
                  <a:pt x="4693113" y="7937"/>
                  <a:pt x="4980396" y="34213"/>
                </a:cubicBezTo>
                <a:cubicBezTo>
                  <a:pt x="5267679" y="60489"/>
                  <a:pt x="5577734" y="202378"/>
                  <a:pt x="5852755" y="233909"/>
                </a:cubicBezTo>
                <a:cubicBezTo>
                  <a:pt x="6127776" y="265440"/>
                  <a:pt x="6402796" y="233909"/>
                  <a:pt x="6630520" y="223399"/>
                </a:cubicBezTo>
                <a:cubicBezTo>
                  <a:pt x="6858244" y="212889"/>
                  <a:pt x="6849485" y="153330"/>
                  <a:pt x="7219099" y="170847"/>
                </a:cubicBezTo>
                <a:cubicBezTo>
                  <a:pt x="7588713" y="188364"/>
                  <a:pt x="8434796" y="344267"/>
                  <a:pt x="8848203" y="328502"/>
                </a:cubicBezTo>
                <a:cubicBezTo>
                  <a:pt x="9261610" y="312737"/>
                  <a:pt x="9545389" y="118295"/>
                  <a:pt x="9699541" y="76254"/>
                </a:cubicBezTo>
                <a:cubicBezTo>
                  <a:pt x="9853693" y="34213"/>
                  <a:pt x="9813403" y="55233"/>
                  <a:pt x="9773113" y="7625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14" descr="Satellite">
            <a:extLst>
              <a:ext uri="{FF2B5EF4-FFF2-40B4-BE49-F238E27FC236}">
                <a16:creationId xmlns:a16="http://schemas.microsoft.com/office/drawing/2014/main" id="{92861BFF-9FCA-413B-AB80-A5D1180ABD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61929" y="3108379"/>
            <a:ext cx="914400" cy="914400"/>
          </a:xfrm>
          <a:prstGeom prst="rect">
            <a:avLst/>
          </a:prstGeom>
        </p:spPr>
      </p:pic>
      <p:grpSp>
        <p:nvGrpSpPr>
          <p:cNvPr id="20" name="Group 19">
            <a:extLst>
              <a:ext uri="{FF2B5EF4-FFF2-40B4-BE49-F238E27FC236}">
                <a16:creationId xmlns:a16="http://schemas.microsoft.com/office/drawing/2014/main" id="{0CA3448A-F3A6-48C4-82CB-81465B86F3A3}"/>
              </a:ext>
            </a:extLst>
          </p:cNvPr>
          <p:cNvGrpSpPr/>
          <p:nvPr/>
        </p:nvGrpSpPr>
        <p:grpSpPr>
          <a:xfrm>
            <a:off x="637229" y="4549412"/>
            <a:ext cx="2233748" cy="1499388"/>
            <a:chOff x="-978448" y="4916365"/>
            <a:chExt cx="2233748" cy="1499388"/>
          </a:xfrm>
        </p:grpSpPr>
        <p:pic>
          <p:nvPicPr>
            <p:cNvPr id="17" name="Graphic 16" descr="Satellite dish">
              <a:extLst>
                <a:ext uri="{FF2B5EF4-FFF2-40B4-BE49-F238E27FC236}">
                  <a16:creationId xmlns:a16="http://schemas.microsoft.com/office/drawing/2014/main" id="{06404B83-4BAF-443C-A9D0-08A0F44F60F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6484" y="4916365"/>
              <a:ext cx="914400" cy="914400"/>
            </a:xfrm>
            <a:prstGeom prst="rect">
              <a:avLst/>
            </a:prstGeom>
          </p:spPr>
        </p:pic>
        <p:sp>
          <p:nvSpPr>
            <p:cNvPr id="19" name="Arc 18">
              <a:extLst>
                <a:ext uri="{FF2B5EF4-FFF2-40B4-BE49-F238E27FC236}">
                  <a16:creationId xmlns:a16="http://schemas.microsoft.com/office/drawing/2014/main" id="{7FAD62A7-817E-4360-B1CF-D2C5BD321D71}"/>
                </a:ext>
              </a:extLst>
            </p:cNvPr>
            <p:cNvSpPr/>
            <p:nvPr/>
          </p:nvSpPr>
          <p:spPr>
            <a:xfrm>
              <a:off x="-978448" y="5803918"/>
              <a:ext cx="2233748" cy="611835"/>
            </a:xfrm>
            <a:prstGeom prst="arc">
              <a:avLst>
                <a:gd name="adj1" fmla="val 16200000"/>
                <a:gd name="adj2" fmla="val 21452274"/>
              </a:avLst>
            </a:prstGeom>
            <a:ln w="76200">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GB"/>
            </a:p>
          </p:txBody>
        </p:sp>
      </p:grpSp>
      <p:pic>
        <p:nvPicPr>
          <p:cNvPr id="22" name="Graphic 21" descr="Internet">
            <a:extLst>
              <a:ext uri="{FF2B5EF4-FFF2-40B4-BE49-F238E27FC236}">
                <a16:creationId xmlns:a16="http://schemas.microsoft.com/office/drawing/2014/main" id="{405029D6-7B31-402B-B79E-DD688A9611D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3839" y="4635538"/>
            <a:ext cx="914400" cy="914400"/>
          </a:xfrm>
          <a:prstGeom prst="rect">
            <a:avLst/>
          </a:prstGeom>
        </p:spPr>
      </p:pic>
      <p:cxnSp>
        <p:nvCxnSpPr>
          <p:cNvPr id="31" name="Straight Arrow Connector 30">
            <a:extLst>
              <a:ext uri="{FF2B5EF4-FFF2-40B4-BE49-F238E27FC236}">
                <a16:creationId xmlns:a16="http://schemas.microsoft.com/office/drawing/2014/main" id="{F499C578-2C5A-407A-949A-B06DB5380D26}"/>
              </a:ext>
            </a:extLst>
          </p:cNvPr>
          <p:cNvCxnSpPr/>
          <p:nvPr/>
        </p:nvCxnSpPr>
        <p:spPr>
          <a:xfrm flipH="1">
            <a:off x="2766561" y="3991421"/>
            <a:ext cx="4195367" cy="81571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3F20903-2F05-4A1B-BCC7-0F5B9A3AA3F9}"/>
              </a:ext>
            </a:extLst>
          </p:cNvPr>
          <p:cNvCxnSpPr/>
          <p:nvPr/>
        </p:nvCxnSpPr>
        <p:spPr>
          <a:xfrm flipH="1">
            <a:off x="1188239" y="5006612"/>
            <a:ext cx="7581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BF06A39-0EEC-43BD-8042-D37B995ED9CE}"/>
              </a:ext>
            </a:extLst>
          </p:cNvPr>
          <p:cNvCxnSpPr>
            <a:cxnSpLocks/>
          </p:cNvCxnSpPr>
          <p:nvPr/>
        </p:nvCxnSpPr>
        <p:spPr>
          <a:xfrm flipV="1">
            <a:off x="7100507" y="3987310"/>
            <a:ext cx="214280" cy="6398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38" name="Graphic 37" descr="Rubber duck">
            <a:extLst>
              <a:ext uri="{FF2B5EF4-FFF2-40B4-BE49-F238E27FC236}">
                <a16:creationId xmlns:a16="http://schemas.microsoft.com/office/drawing/2014/main" id="{3FD9C583-3067-4F59-BED3-169C5BAE6F0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0569847">
            <a:off x="3034444" y="5343256"/>
            <a:ext cx="291123" cy="291123"/>
          </a:xfrm>
          <a:prstGeom prst="rect">
            <a:avLst/>
          </a:prstGeom>
        </p:spPr>
      </p:pic>
    </p:spTree>
    <p:extLst>
      <p:ext uri="{BB962C8B-B14F-4D97-AF65-F5344CB8AC3E}">
        <p14:creationId xmlns:p14="http://schemas.microsoft.com/office/powerpoint/2010/main" val="54949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65146-DD8D-4E90-9104-3B6DC97AFABB}"/>
              </a:ext>
            </a:extLst>
          </p:cNvPr>
          <p:cNvSpPr txBox="1"/>
          <p:nvPr/>
        </p:nvSpPr>
        <p:spPr>
          <a:xfrm>
            <a:off x="914400" y="169818"/>
            <a:ext cx="9274628" cy="646331"/>
          </a:xfrm>
          <a:prstGeom prst="rect">
            <a:avLst/>
          </a:prstGeom>
          <a:noFill/>
        </p:spPr>
        <p:txBody>
          <a:bodyPr wrap="square" rtlCol="0">
            <a:spAutoFit/>
          </a:bodyPr>
          <a:lstStyle/>
          <a:p>
            <a:pPr>
              <a:buFont typeface="Arial" panose="020B0604020202020204" pitchFamily="34" charset="0"/>
              <a:buNone/>
            </a:pPr>
            <a:r>
              <a:rPr lang="en-GB" altLang="en-US" sz="3600" b="1" dirty="0">
                <a:solidFill>
                  <a:schemeClr val="accent1">
                    <a:lumMod val="50000"/>
                  </a:schemeClr>
                </a:solidFill>
                <a:latin typeface="Arial" panose="020B0604020202020204" pitchFamily="34" charset="0"/>
              </a:rPr>
              <a:t>What information is sent by a VMS unit?</a:t>
            </a:r>
            <a:endParaRPr lang="en-GB" sz="3600" dirty="0">
              <a:solidFill>
                <a:schemeClr val="accent1">
                  <a:lumMod val="50000"/>
                </a:schemeClr>
              </a:solidFill>
            </a:endParaRPr>
          </a:p>
        </p:txBody>
      </p:sp>
      <p:sp>
        <p:nvSpPr>
          <p:cNvPr id="3" name="TextBox 2">
            <a:extLst>
              <a:ext uri="{FF2B5EF4-FFF2-40B4-BE49-F238E27FC236}">
                <a16:creationId xmlns:a16="http://schemas.microsoft.com/office/drawing/2014/main" id="{D56D2E5D-A7CE-4DB5-B61D-B0B465D8B72B}"/>
              </a:ext>
            </a:extLst>
          </p:cNvPr>
          <p:cNvSpPr txBox="1"/>
          <p:nvPr/>
        </p:nvSpPr>
        <p:spPr>
          <a:xfrm>
            <a:off x="914400" y="1201783"/>
            <a:ext cx="9366069" cy="2215991"/>
          </a:xfrm>
          <a:prstGeom prst="rect">
            <a:avLst/>
          </a:prstGeom>
          <a:noFill/>
        </p:spPr>
        <p:txBody>
          <a:bodyPr wrap="square" rtlCol="0">
            <a:spAutoFit/>
          </a:bodyPr>
          <a:lstStyle/>
          <a:p>
            <a:pPr>
              <a:buFont typeface="Arial" panose="020B0604020202020204" pitchFamily="34" charset="0"/>
              <a:buNone/>
            </a:pPr>
            <a:r>
              <a:rPr lang="en-GB" altLang="en-US" sz="2000" dirty="0">
                <a:latin typeface="Arial" panose="020B0604020202020204" pitchFamily="34" charset="0"/>
              </a:rPr>
              <a:t>The unit automatically sends the following data on a pre-determined timescale:</a:t>
            </a:r>
          </a:p>
          <a:p>
            <a:pPr>
              <a:buFont typeface="Arial" panose="020B0604020202020204" pitchFamily="34" charset="0"/>
              <a:buNone/>
            </a:pPr>
            <a:endParaRPr lang="en-GB" altLang="en-US" sz="2000" dirty="0">
              <a:latin typeface="Arial" panose="020B0604020202020204" pitchFamily="34" charset="0"/>
            </a:endParaRPr>
          </a:p>
          <a:p>
            <a:pPr marL="342900" indent="-342900">
              <a:buFont typeface="Arial" panose="020B0604020202020204" pitchFamily="34" charset="0"/>
              <a:buChar char="•"/>
            </a:pPr>
            <a:r>
              <a:rPr lang="en-GB" altLang="en-US" sz="2000" dirty="0">
                <a:latin typeface="Arial" panose="020B0604020202020204" pitchFamily="34" charset="0"/>
              </a:rPr>
              <a:t>The vessel identification</a:t>
            </a:r>
          </a:p>
          <a:p>
            <a:pPr marL="342900" indent="-342900">
              <a:buFont typeface="Arial" panose="020B0604020202020204" pitchFamily="34" charset="0"/>
              <a:buChar char="•"/>
            </a:pPr>
            <a:r>
              <a:rPr lang="en-GB" altLang="en-US" sz="2000" dirty="0">
                <a:latin typeface="Arial" panose="020B0604020202020204" pitchFamily="34" charset="0"/>
              </a:rPr>
              <a:t>Geographical position</a:t>
            </a:r>
          </a:p>
          <a:p>
            <a:pPr marL="342900" indent="-342900">
              <a:buFont typeface="Arial" panose="020B0604020202020204" pitchFamily="34" charset="0"/>
              <a:buChar char="•"/>
            </a:pPr>
            <a:r>
              <a:rPr lang="en-GB" altLang="en-US" sz="2000" dirty="0">
                <a:latin typeface="Arial" panose="020B0604020202020204" pitchFamily="34" charset="0"/>
              </a:rPr>
              <a:t>Date/time (UTC) of fixing of position</a:t>
            </a:r>
          </a:p>
          <a:p>
            <a:pPr marL="342900" indent="-342900">
              <a:buFont typeface="Arial" panose="020B0604020202020204" pitchFamily="34" charset="0"/>
              <a:buChar char="•"/>
            </a:pPr>
            <a:r>
              <a:rPr lang="en-GB" altLang="en-US" sz="2000" dirty="0">
                <a:latin typeface="Arial" panose="020B0604020202020204" pitchFamily="34" charset="0"/>
              </a:rPr>
              <a:t>Course and speed</a:t>
            </a:r>
          </a:p>
          <a:p>
            <a:endParaRPr lang="en-GB" dirty="0"/>
          </a:p>
        </p:txBody>
      </p:sp>
    </p:spTree>
    <p:extLst>
      <p:ext uri="{BB962C8B-B14F-4D97-AF65-F5344CB8AC3E}">
        <p14:creationId xmlns:p14="http://schemas.microsoft.com/office/powerpoint/2010/main" val="3493500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3C9093-8192-4CEF-8492-D0D23EB1140A}"/>
              </a:ext>
            </a:extLst>
          </p:cNvPr>
          <p:cNvSpPr txBox="1"/>
          <p:nvPr/>
        </p:nvSpPr>
        <p:spPr>
          <a:xfrm>
            <a:off x="783771" y="169817"/>
            <a:ext cx="8255726" cy="646331"/>
          </a:xfrm>
          <a:prstGeom prst="rect">
            <a:avLst/>
          </a:prstGeom>
          <a:noFill/>
        </p:spPr>
        <p:txBody>
          <a:bodyPr wrap="square" rtlCol="0">
            <a:spAutoFit/>
          </a:bodyPr>
          <a:lstStyle/>
          <a:p>
            <a:r>
              <a:rPr lang="en-GB" altLang="en-US" sz="3600" b="1" dirty="0">
                <a:solidFill>
                  <a:schemeClr val="accent1">
                    <a:lumMod val="50000"/>
                  </a:schemeClr>
                </a:solidFill>
                <a:latin typeface="Arial" panose="020B0604020202020204" pitchFamily="34" charset="0"/>
              </a:rPr>
              <a:t>How often is VMS information sent?</a:t>
            </a:r>
          </a:p>
        </p:txBody>
      </p:sp>
      <p:sp>
        <p:nvSpPr>
          <p:cNvPr id="3" name="TextBox 2">
            <a:extLst>
              <a:ext uri="{FF2B5EF4-FFF2-40B4-BE49-F238E27FC236}">
                <a16:creationId xmlns:a16="http://schemas.microsoft.com/office/drawing/2014/main" id="{EF1C8AE9-4825-4F64-A6B1-5B05B2ADF55E}"/>
              </a:ext>
            </a:extLst>
          </p:cNvPr>
          <p:cNvSpPr txBox="1"/>
          <p:nvPr/>
        </p:nvSpPr>
        <p:spPr>
          <a:xfrm>
            <a:off x="783771" y="1436914"/>
            <a:ext cx="9771018" cy="3693319"/>
          </a:xfrm>
          <a:prstGeom prst="rect">
            <a:avLst/>
          </a:prstGeom>
          <a:noFill/>
        </p:spPr>
        <p:txBody>
          <a:bodyPr wrap="square" rtlCol="0">
            <a:spAutoFit/>
          </a:bodyPr>
          <a:lstStyle/>
          <a:p>
            <a:pPr>
              <a:buFont typeface="Arial" panose="020B0604020202020204" pitchFamily="34" charset="0"/>
              <a:buNone/>
            </a:pPr>
            <a:r>
              <a:rPr lang="en-GB" altLang="en-US" dirty="0">
                <a:latin typeface="Arial" panose="020B0604020202020204" pitchFamily="34" charset="0"/>
                <a:cs typeface="Arial" panose="020B0604020202020204" pitchFamily="34" charset="0"/>
              </a:rPr>
              <a:t>Information must be transmitted once every </a:t>
            </a:r>
            <a:r>
              <a:rPr lang="en-GB" altLang="en-US" b="1" dirty="0">
                <a:latin typeface="Arial" panose="020B0604020202020204" pitchFamily="34" charset="0"/>
                <a:cs typeface="Arial" panose="020B0604020202020204" pitchFamily="34" charset="0"/>
              </a:rPr>
              <a:t>two</a:t>
            </a:r>
            <a:r>
              <a:rPr lang="en-GB" altLang="en-US" dirty="0">
                <a:latin typeface="Arial" panose="020B0604020202020204" pitchFamily="34" charset="0"/>
                <a:cs typeface="Arial" panose="020B0604020202020204" pitchFamily="34" charset="0"/>
              </a:rPr>
              <a:t> hours.</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cs typeface="Arial" panose="020B0604020202020204" pitchFamily="34" charset="0"/>
              </a:rPr>
              <a:t>There are reciprocal agreements with non-EU countries, such as Norway and Faroes as well as Regional Fisheries Management Organisations (RFMOs) such as NEAFC (North East Atlantic Fisheries Commission), where the requirement to position-report is once every hour.</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cs typeface="Arial" panose="020B0604020202020204" pitchFamily="34" charset="0"/>
              </a:rPr>
              <a:t>The satellite tracking device installed on UK vessels is configured to automatically change the reporting frequency when a vessel enters and exits these areas (geofencing).</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cs typeface="Arial" panose="020B0604020202020204" pitchFamily="34" charset="0"/>
              </a:rPr>
              <a:t>Another example of this is that scallop vessels fishing in Welsh waters are required to report their position every 10 minutes. </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0973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71A9C7-5B3C-4909-8FFA-FACA0C301C46}"/>
              </a:ext>
            </a:extLst>
          </p:cNvPr>
          <p:cNvSpPr txBox="1"/>
          <p:nvPr/>
        </p:nvSpPr>
        <p:spPr>
          <a:xfrm>
            <a:off x="548640" y="1227909"/>
            <a:ext cx="11312434" cy="3416320"/>
          </a:xfrm>
          <a:prstGeom prst="rect">
            <a:avLst/>
          </a:prstGeom>
          <a:noFill/>
        </p:spPr>
        <p:txBody>
          <a:bodyPr wrap="square" rtlCol="0">
            <a:spAutoFit/>
          </a:bodyPr>
          <a:lstStyle/>
          <a:p>
            <a:pPr>
              <a:buFont typeface="Arial" panose="020B0604020202020204" pitchFamily="34" charset="0"/>
              <a:buNone/>
            </a:pPr>
            <a:r>
              <a:rPr lang="en-GB" altLang="en-US" b="1" dirty="0">
                <a:solidFill>
                  <a:schemeClr val="accent1">
                    <a:lumMod val="50000"/>
                  </a:schemeClr>
                </a:solidFill>
                <a:latin typeface="Arial" panose="020B0604020202020204" pitchFamily="34" charset="0"/>
              </a:rPr>
              <a:t>Which vessels need to be fitted with a VMS unit?</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Vessel monitoring systems using satellite technology have been used by all European fishing vessels over 15 metres in length since 2003. In 2013, a vessel monitoring system using satellite and mobile phone options was introduced in the UK for vessels of 12 metres and over in length. These systems are widely used as a monitoring and management tool</a:t>
            </a:r>
            <a:r>
              <a:rPr lang="en-GB" altLang="en-US" dirty="0"/>
              <a:t>. </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b="1" dirty="0">
                <a:solidFill>
                  <a:schemeClr val="accent1">
                    <a:lumMod val="50000"/>
                  </a:schemeClr>
                </a:solidFill>
                <a:latin typeface="Arial" panose="020B0604020202020204" pitchFamily="34" charset="0"/>
              </a:rPr>
              <a:t>Are any vessels exempt?</a:t>
            </a:r>
          </a:p>
          <a:p>
            <a:pPr>
              <a:buFont typeface="Arial" panose="020B0604020202020204" pitchFamily="34" charset="0"/>
              <a:buNone/>
            </a:pPr>
            <a:endParaRPr lang="en-GB" altLang="en-US" dirty="0">
              <a:latin typeface="Arial" panose="020B0604020202020204" pitchFamily="34" charset="0"/>
            </a:endParaRPr>
          </a:p>
          <a:p>
            <a:pPr>
              <a:buFont typeface="Arial" panose="020B0604020202020204" pitchFamily="34" charset="0"/>
              <a:buNone/>
            </a:pPr>
            <a:r>
              <a:rPr lang="en-GB" altLang="en-US" dirty="0">
                <a:latin typeface="Arial" panose="020B0604020202020204" pitchFamily="34" charset="0"/>
              </a:rPr>
              <a:t>Vessels used exclusively for the exploitation of aquaculture </a:t>
            </a:r>
            <a:r>
              <a:rPr lang="en-GB" altLang="en-US" b="1" dirty="0">
                <a:latin typeface="Arial" panose="020B0604020202020204" pitchFamily="34" charset="0"/>
              </a:rPr>
              <a:t>and</a:t>
            </a:r>
            <a:r>
              <a:rPr lang="en-GB" altLang="en-US" dirty="0">
                <a:latin typeface="Arial" panose="020B0604020202020204" pitchFamily="34" charset="0"/>
              </a:rPr>
              <a:t> operating exclusively inside the baselines of Member States can be exempted from the requirement to have </a:t>
            </a:r>
            <a:r>
              <a:rPr lang="en-GB" altLang="en-US">
                <a:latin typeface="Arial" panose="020B0604020202020204" pitchFamily="34" charset="0"/>
              </a:rPr>
              <a:t>satellite tracking.</a:t>
            </a:r>
            <a:endParaRPr lang="en-GB" altLang="en-US" dirty="0">
              <a:latin typeface="Arial" panose="020B0604020202020204" pitchFamily="34" charset="0"/>
            </a:endParaRPr>
          </a:p>
          <a:p>
            <a:endParaRPr lang="en-GB" dirty="0"/>
          </a:p>
        </p:txBody>
      </p:sp>
    </p:spTree>
    <p:extLst>
      <p:ext uri="{BB962C8B-B14F-4D97-AF65-F5344CB8AC3E}">
        <p14:creationId xmlns:p14="http://schemas.microsoft.com/office/powerpoint/2010/main" val="15821755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1599</TotalTime>
  <Words>1357</Words>
  <Application>Microsoft Office PowerPoint</Application>
  <PresentationFormat>Widescreen</PresentationFormat>
  <Paragraphs>104</Paragraphs>
  <Slides>14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David</cp:lastModifiedBy>
  <cp:revision>38</cp:revision>
  <dcterms:created xsi:type="dcterms:W3CDTF">2020-06-05T09:25:40Z</dcterms:created>
  <dcterms:modified xsi:type="dcterms:W3CDTF">2021-02-23T15:29:00Z</dcterms:modified>
</cp:coreProperties>
</file>