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comments/comment1.xml" ContentType="application/vnd.openxmlformats-officedocument.presentationml.comment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handoutMasterIdLst>
    <p:handoutMasterId r:id="rId24"/>
  </p:handoutMasterIdLst>
  <p:sldIdLst>
    <p:sldId id="256"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6858000" type="screen4x3"/>
  <p:notesSz cx="6858000" cy="9144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son, Jane" initials="WJ" lastIdx="2" clrIdx="0"/>
  <p:cmAuthor id="2" name="Miller, Joseph (MMO)" initials="MJ(" lastIdx="1" clrIdx="1">
    <p:extLst>
      <p:ext uri="{19B8F6BF-5375-455C-9EA6-DF929625EA0E}">
        <p15:presenceInfo xmlns:p15="http://schemas.microsoft.com/office/powerpoint/2012/main" userId="S-1-5-21-2460336825-3585246265-3150112067-1451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56" autoAdjust="0"/>
  </p:normalViewPr>
  <p:slideViewPr>
    <p:cSldViewPr>
      <p:cViewPr varScale="1">
        <p:scale>
          <a:sx n="87" d="100"/>
          <a:sy n="87" d="100"/>
        </p:scale>
        <p:origin x="1422" y="90"/>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21T14:27:23.697" idx="2">
    <p:pos x="10" y="10"/>
    <p:text>Any additional notes need to be added by Joe.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429179F-4CE7-46B0-B826-A0C5EA309280}" type="datetimeFigureOut">
              <a:rPr lang="en-GB"/>
              <a:pPr>
                <a:defRPr/>
              </a:pPr>
              <a:t>17/02/2021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D0A4DD2-4DA5-476A-B1A9-FDBF9AA2AE73}" type="slidenum">
              <a:rPr lang="en-GB" altLang="en-US"/>
              <a:pPr>
                <a:defRPr/>
              </a:pPr>
              <a:t>‹#›</a:t>
            </a:fld>
            <a:endParaRPr lang="en-GB" altLang="en-US"/>
          </a:p>
        </p:txBody>
      </p:sp>
    </p:spTree>
    <p:extLst>
      <p:ext uri="{BB962C8B-B14F-4D97-AF65-F5344CB8AC3E}">
        <p14:creationId xmlns:p14="http://schemas.microsoft.com/office/powerpoint/2010/main" val="3225565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44CF498E-C80D-4A0D-9665-3600CD2832A8}" type="datetimeFigureOut">
              <a:rPr lang="en-GB"/>
              <a:pPr>
                <a:defRPr/>
              </a:pPr>
              <a:t>17/02/2021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AE5935E-6376-4F26-8B66-522F2B10346D}" type="slidenum">
              <a:rPr lang="en-GB" altLang="en-US"/>
              <a:pPr>
                <a:defRPr/>
              </a:pPr>
              <a:t>‹#›</a:t>
            </a:fld>
            <a:endParaRPr lang="en-GB" altLang="en-US"/>
          </a:p>
        </p:txBody>
      </p:sp>
    </p:spTree>
    <p:extLst>
      <p:ext uri="{BB962C8B-B14F-4D97-AF65-F5344CB8AC3E}">
        <p14:creationId xmlns:p14="http://schemas.microsoft.com/office/powerpoint/2010/main" val="7875163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2E909F-C999-4ECC-84BA-9C8E542A8D2A}" type="slidenum">
              <a:rPr lang="en-GB" altLang="en-US" smtClean="0"/>
              <a:pPr/>
              <a:t>2</a:t>
            </a:fld>
            <a:endParaRPr lang="en-GB" altLang="en-US"/>
          </a:p>
        </p:txBody>
      </p:sp>
    </p:spTree>
    <p:extLst>
      <p:ext uri="{BB962C8B-B14F-4D97-AF65-F5344CB8AC3E}">
        <p14:creationId xmlns:p14="http://schemas.microsoft.com/office/powerpoint/2010/main" val="1863235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321485-9821-4304-9B54-882A6B38A0CA}" type="slidenum">
              <a:rPr lang="en-GB" altLang="en-US" smtClean="0"/>
              <a:pPr/>
              <a:t>11</a:t>
            </a:fld>
            <a:endParaRPr lang="en-GB" altLang="en-US"/>
          </a:p>
        </p:txBody>
      </p:sp>
    </p:spTree>
    <p:extLst>
      <p:ext uri="{BB962C8B-B14F-4D97-AF65-F5344CB8AC3E}">
        <p14:creationId xmlns:p14="http://schemas.microsoft.com/office/powerpoint/2010/main" val="3334891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a:p>
            <a:pPr eaLnBrk="1" hangingPunct="1">
              <a:spcBef>
                <a:spcPct val="0"/>
              </a:spcBef>
            </a:pPr>
            <a:endParaRPr lang="en-GB"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F9598B-3B0C-4DF3-866B-89CF663C2834}" type="slidenum">
              <a:rPr lang="en-GB" altLang="en-US" smtClean="0"/>
              <a:pPr/>
              <a:t>12</a:t>
            </a:fld>
            <a:endParaRPr lang="en-GB" altLang="en-US"/>
          </a:p>
        </p:txBody>
      </p:sp>
    </p:spTree>
    <p:extLst>
      <p:ext uri="{BB962C8B-B14F-4D97-AF65-F5344CB8AC3E}">
        <p14:creationId xmlns:p14="http://schemas.microsoft.com/office/powerpoint/2010/main" val="1193321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67DB35-E339-4406-BF28-889266847726}" type="slidenum">
              <a:rPr lang="en-GB" altLang="en-US" smtClean="0"/>
              <a:pPr/>
              <a:t>13</a:t>
            </a:fld>
            <a:endParaRPr lang="en-GB" altLang="en-US"/>
          </a:p>
        </p:txBody>
      </p:sp>
    </p:spTree>
    <p:extLst>
      <p:ext uri="{BB962C8B-B14F-4D97-AF65-F5344CB8AC3E}">
        <p14:creationId xmlns:p14="http://schemas.microsoft.com/office/powerpoint/2010/main" val="3520275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9A987B-D448-48FB-943F-E9927AB7098B}" type="slidenum">
              <a:rPr lang="en-GB" altLang="en-US" smtClean="0"/>
              <a:pPr/>
              <a:t>14</a:t>
            </a:fld>
            <a:endParaRPr lang="en-GB" altLang="en-US"/>
          </a:p>
        </p:txBody>
      </p:sp>
    </p:spTree>
    <p:extLst>
      <p:ext uri="{BB962C8B-B14F-4D97-AF65-F5344CB8AC3E}">
        <p14:creationId xmlns:p14="http://schemas.microsoft.com/office/powerpoint/2010/main" val="3509543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E64CAE-2928-40E0-8846-1ECC4C7AB59B}" type="slidenum">
              <a:rPr lang="en-GB" altLang="en-US" smtClean="0"/>
              <a:pPr/>
              <a:t>15</a:t>
            </a:fld>
            <a:endParaRPr lang="en-GB" altLang="en-US"/>
          </a:p>
        </p:txBody>
      </p:sp>
    </p:spTree>
    <p:extLst>
      <p:ext uri="{BB962C8B-B14F-4D97-AF65-F5344CB8AC3E}">
        <p14:creationId xmlns:p14="http://schemas.microsoft.com/office/powerpoint/2010/main" val="1074960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A3B5EB-B918-428D-A0EC-3B66BCA282D9}" type="slidenum">
              <a:rPr lang="en-GB" altLang="en-US" smtClean="0"/>
              <a:pPr/>
              <a:t>16</a:t>
            </a:fld>
            <a:endParaRPr lang="en-GB" altLang="en-US"/>
          </a:p>
        </p:txBody>
      </p:sp>
    </p:spTree>
    <p:extLst>
      <p:ext uri="{BB962C8B-B14F-4D97-AF65-F5344CB8AC3E}">
        <p14:creationId xmlns:p14="http://schemas.microsoft.com/office/powerpoint/2010/main" val="663304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D36EEC-136B-485E-A698-8E7709D794C2}" type="slidenum">
              <a:rPr lang="en-GB" altLang="en-US" smtClean="0"/>
              <a:pPr/>
              <a:t>17</a:t>
            </a:fld>
            <a:endParaRPr lang="en-GB" altLang="en-US"/>
          </a:p>
        </p:txBody>
      </p:sp>
    </p:spTree>
    <p:extLst>
      <p:ext uri="{BB962C8B-B14F-4D97-AF65-F5344CB8AC3E}">
        <p14:creationId xmlns:p14="http://schemas.microsoft.com/office/powerpoint/2010/main" val="442968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Indictable only</a:t>
            </a:r>
            <a:r>
              <a:rPr lang="en-GB" altLang="en-US" baseline="0" dirty="0"/>
              <a:t>: Murder, manslaughter, rape, treason etc.</a:t>
            </a:r>
          </a:p>
          <a:p>
            <a:pPr eaLnBrk="1" hangingPunct="1">
              <a:spcBef>
                <a:spcPct val="0"/>
              </a:spcBef>
            </a:pPr>
            <a:r>
              <a:rPr lang="en-GB" altLang="en-US" baseline="0" dirty="0"/>
              <a:t>Summary only: Speeding, driving without insurance, drunk and disorderly, low value criminal damage, IFCA byelaws. Six month time limit for starting proceedings.</a:t>
            </a:r>
          </a:p>
          <a:p>
            <a:pPr eaLnBrk="1" hangingPunct="1">
              <a:spcBef>
                <a:spcPct val="0"/>
              </a:spcBef>
            </a:pPr>
            <a:r>
              <a:rPr lang="en-GB" altLang="en-US" baseline="0" dirty="0"/>
              <a:t>Either way: theft, burglary (with the exception of some dwelling house burglaries) fisheries crime.</a:t>
            </a:r>
            <a:endParaRPr lang="en-GB"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FE491B-DAB1-4BA8-9F38-BA7B502BEE16}" type="slidenum">
              <a:rPr lang="en-GB" altLang="en-US" smtClean="0"/>
              <a:pPr/>
              <a:t>3</a:t>
            </a:fld>
            <a:endParaRPr lang="en-GB" altLang="en-US"/>
          </a:p>
        </p:txBody>
      </p:sp>
    </p:spTree>
    <p:extLst>
      <p:ext uri="{BB962C8B-B14F-4D97-AF65-F5344CB8AC3E}">
        <p14:creationId xmlns:p14="http://schemas.microsoft.com/office/powerpoint/2010/main" val="178894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Police can start proceedings via</a:t>
            </a:r>
            <a:r>
              <a:rPr lang="en-GB" altLang="en-US" baseline="0" dirty="0"/>
              <a:t> charging a person with an offence, or requisitioning the defendant.</a:t>
            </a: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C093E4-2123-4CC7-B62D-3533F1EFC96D}" type="slidenum">
              <a:rPr lang="en-GB" altLang="en-US" smtClean="0"/>
              <a:pPr/>
              <a:t>4</a:t>
            </a:fld>
            <a:endParaRPr lang="en-GB" altLang="en-US"/>
          </a:p>
        </p:txBody>
      </p:sp>
    </p:spTree>
    <p:extLst>
      <p:ext uri="{BB962C8B-B14F-4D97-AF65-F5344CB8AC3E}">
        <p14:creationId xmlns:p14="http://schemas.microsoft.com/office/powerpoint/2010/main" val="401841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FEF2F3-FFDE-422B-A819-04C886B7E98A}" type="slidenum">
              <a:rPr lang="en-GB" altLang="en-US" smtClean="0"/>
              <a:pPr/>
              <a:t>5</a:t>
            </a:fld>
            <a:endParaRPr lang="en-GB" altLang="en-US"/>
          </a:p>
        </p:txBody>
      </p:sp>
    </p:spTree>
    <p:extLst>
      <p:ext uri="{BB962C8B-B14F-4D97-AF65-F5344CB8AC3E}">
        <p14:creationId xmlns:p14="http://schemas.microsoft.com/office/powerpoint/2010/main" val="3690024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C74AA6-8153-4F63-86DC-4CA615CE7540}" type="slidenum">
              <a:rPr lang="en-GB" altLang="en-US" smtClean="0"/>
              <a:pPr/>
              <a:t>6</a:t>
            </a:fld>
            <a:endParaRPr lang="en-GB" altLang="en-US"/>
          </a:p>
        </p:txBody>
      </p:sp>
    </p:spTree>
    <p:extLst>
      <p:ext uri="{BB962C8B-B14F-4D97-AF65-F5344CB8AC3E}">
        <p14:creationId xmlns:p14="http://schemas.microsoft.com/office/powerpoint/2010/main" val="73795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514B30-A7F5-447A-A16E-1E4DCD85FF3F}" type="slidenum">
              <a:rPr lang="en-GB" altLang="en-US" smtClean="0"/>
              <a:pPr/>
              <a:t>7</a:t>
            </a:fld>
            <a:endParaRPr lang="en-GB" altLang="en-US"/>
          </a:p>
        </p:txBody>
      </p:sp>
    </p:spTree>
    <p:extLst>
      <p:ext uri="{BB962C8B-B14F-4D97-AF65-F5344CB8AC3E}">
        <p14:creationId xmlns:p14="http://schemas.microsoft.com/office/powerpoint/2010/main" val="2171302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1A8032-E06E-4DAE-B456-6F50BB2E35A7}" type="slidenum">
              <a:rPr lang="en-GB" altLang="en-US" smtClean="0"/>
              <a:pPr/>
              <a:t>8</a:t>
            </a:fld>
            <a:endParaRPr lang="en-GB" altLang="en-US"/>
          </a:p>
        </p:txBody>
      </p:sp>
    </p:spTree>
    <p:extLst>
      <p:ext uri="{BB962C8B-B14F-4D97-AF65-F5344CB8AC3E}">
        <p14:creationId xmlns:p14="http://schemas.microsoft.com/office/powerpoint/2010/main" val="144135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711C1D-2123-4FD0-AD64-66C4CBBDA2C3}" type="slidenum">
              <a:rPr lang="en-GB" altLang="en-US" smtClean="0"/>
              <a:pPr/>
              <a:t>9</a:t>
            </a:fld>
            <a:endParaRPr lang="en-GB" altLang="en-US"/>
          </a:p>
        </p:txBody>
      </p:sp>
    </p:spTree>
    <p:extLst>
      <p:ext uri="{BB962C8B-B14F-4D97-AF65-F5344CB8AC3E}">
        <p14:creationId xmlns:p14="http://schemas.microsoft.com/office/powerpoint/2010/main" val="1146903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801C3C-A3A5-426F-9E40-7EC757D4737D}" type="slidenum">
              <a:rPr lang="en-GB" altLang="en-US" smtClean="0"/>
              <a:pPr/>
              <a:t>10</a:t>
            </a:fld>
            <a:endParaRPr lang="en-GB" altLang="en-US"/>
          </a:p>
        </p:txBody>
      </p:sp>
    </p:spTree>
    <p:extLst>
      <p:ext uri="{BB962C8B-B14F-4D97-AF65-F5344CB8AC3E}">
        <p14:creationId xmlns:p14="http://schemas.microsoft.com/office/powerpoint/2010/main" val="3814553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C:\Users\m311386\Desktop\MMO_582_AW.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0038" y="260350"/>
            <a:ext cx="2519362"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4">
            <a:extLst>
              <a:ext uri="{28A0092B-C50C-407E-A947-70E740481C1C}">
                <a14:useLocalDpi xmlns:a14="http://schemas.microsoft.com/office/drawing/2010/main" val="0"/>
              </a:ext>
            </a:extLst>
          </a:blip>
          <a:srcRect r="43788"/>
          <a:stretch>
            <a:fillRect/>
          </a:stretch>
        </p:blipFill>
        <p:spPr bwMode="auto">
          <a:xfrm>
            <a:off x="3086100" y="0"/>
            <a:ext cx="5807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5536" y="4149081"/>
            <a:ext cx="8568952" cy="936104"/>
          </a:xfrm>
        </p:spPr>
        <p:txBody>
          <a:bodyPr/>
          <a:lstStyle>
            <a:lvl1pPr>
              <a:defRPr b="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95536" y="5157192"/>
            <a:ext cx="8568952" cy="648072"/>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8878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260648"/>
            <a:ext cx="8064896" cy="648072"/>
          </a:xfrm>
          <a:prstGeom prst="rect">
            <a:avLst/>
          </a:prstGeom>
        </p:spPr>
        <p:txBody>
          <a:bodyPr rtlCol="0">
            <a:normAutofit/>
          </a:bodyPr>
          <a:lstStyle/>
          <a:p>
            <a:r>
              <a:rPr lang="en-US" dirty="0"/>
              <a:t>Click to edit Master title style</a:t>
            </a:r>
            <a:endParaRPr lang="en-GB" dirty="0"/>
          </a:p>
        </p:txBody>
      </p:sp>
      <p:sp>
        <p:nvSpPr>
          <p:cNvPr id="10" name="Text Placeholder 9"/>
          <p:cNvSpPr>
            <a:spLocks noGrp="1"/>
          </p:cNvSpPr>
          <p:nvPr>
            <p:ph type="body" sz="quarter" idx="10"/>
          </p:nvPr>
        </p:nvSpPr>
        <p:spPr>
          <a:xfrm>
            <a:off x="468313" y="981075"/>
            <a:ext cx="7991475" cy="54006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5316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80728"/>
            <a:ext cx="3970784" cy="54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72000" y="980728"/>
            <a:ext cx="3960440" cy="54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4" name="Title Placeholder 1"/>
          <p:cNvSpPr>
            <a:spLocks noGrp="1"/>
          </p:cNvSpPr>
          <p:nvPr>
            <p:ph type="title"/>
          </p:nvPr>
        </p:nvSpPr>
        <p:spPr>
          <a:xfrm>
            <a:off x="467544" y="260648"/>
            <a:ext cx="8064896" cy="648072"/>
          </a:xfrm>
          <a:prstGeom prst="rect">
            <a:avLst/>
          </a:prstGeom>
        </p:spPr>
        <p:txBody>
          <a:bodyPr rtlCol="0">
            <a:normAutofit/>
          </a:bodyPr>
          <a:lstStyle/>
          <a:p>
            <a:r>
              <a:rPr lang="en-US" dirty="0"/>
              <a:t>Click to edit Master title style</a:t>
            </a:r>
            <a:endParaRPr lang="en-GB" dirty="0"/>
          </a:p>
        </p:txBody>
      </p:sp>
    </p:spTree>
    <p:extLst>
      <p:ext uri="{BB962C8B-B14F-4D97-AF65-F5344CB8AC3E}">
        <p14:creationId xmlns:p14="http://schemas.microsoft.com/office/powerpoint/2010/main" val="204230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80728"/>
            <a:ext cx="3970784" cy="63976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572000" y="980728"/>
            <a:ext cx="3887415" cy="63976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2"/>
          <p:cNvSpPr>
            <a:spLocks noGrp="1"/>
          </p:cNvSpPr>
          <p:nvPr>
            <p:ph sz="half" idx="10"/>
          </p:nvPr>
        </p:nvSpPr>
        <p:spPr>
          <a:xfrm>
            <a:off x="457200" y="1772816"/>
            <a:ext cx="3970784"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4572000" y="1772816"/>
            <a:ext cx="396044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3" name="Title Placeholder 1"/>
          <p:cNvSpPr>
            <a:spLocks noGrp="1"/>
          </p:cNvSpPr>
          <p:nvPr>
            <p:ph type="title"/>
          </p:nvPr>
        </p:nvSpPr>
        <p:spPr>
          <a:xfrm>
            <a:off x="467544" y="260648"/>
            <a:ext cx="8064896" cy="648072"/>
          </a:xfrm>
          <a:prstGeom prst="rect">
            <a:avLst/>
          </a:prstGeom>
        </p:spPr>
        <p:txBody>
          <a:bodyPr rtlCol="0">
            <a:normAutofit/>
          </a:bodyPr>
          <a:lstStyle/>
          <a:p>
            <a:r>
              <a:rPr lang="en-US" dirty="0"/>
              <a:t>Click to edit Master title style</a:t>
            </a:r>
            <a:endParaRPr lang="en-GB" dirty="0"/>
          </a:p>
        </p:txBody>
      </p:sp>
    </p:spTree>
    <p:extLst>
      <p:ext uri="{BB962C8B-B14F-4D97-AF65-F5344CB8AC3E}">
        <p14:creationId xmlns:p14="http://schemas.microsoft.com/office/powerpoint/2010/main" val="2574736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260648"/>
            <a:ext cx="8064896" cy="648072"/>
          </a:xfrm>
          <a:prstGeom prst="rect">
            <a:avLst/>
          </a:prstGeom>
        </p:spPr>
        <p:txBody>
          <a:bodyPr rtlCol="0">
            <a:normAutofit/>
          </a:bodyPr>
          <a:lstStyle/>
          <a:p>
            <a:r>
              <a:rPr lang="en-US" dirty="0"/>
              <a:t>Click to edit Master title style</a:t>
            </a:r>
            <a:endParaRPr lang="en-GB" dirty="0"/>
          </a:p>
        </p:txBody>
      </p:sp>
    </p:spTree>
    <p:extLst>
      <p:ext uri="{BB962C8B-B14F-4D97-AF65-F5344CB8AC3E}">
        <p14:creationId xmlns:p14="http://schemas.microsoft.com/office/powerpoint/2010/main" val="31419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603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260350"/>
            <a:ext cx="80645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908050"/>
            <a:ext cx="8075613"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Rectangle 4"/>
          <p:cNvSpPr/>
          <p:nvPr userDrawn="1"/>
        </p:nvSpPr>
        <p:spPr>
          <a:xfrm>
            <a:off x="8893175" y="0"/>
            <a:ext cx="250825" cy="6858000"/>
          </a:xfrm>
          <a:prstGeom prst="rect">
            <a:avLst/>
          </a:pr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 bg1="lt1" tx1="dk1" bg2="lt2" tx2="dk2" accent1="accent1" accent2="accent2" accent3="accent3" accent4="accent4" accent5="accent5" accent6="accent6" hlink="hlink" folHlink="folHlink"/>
  <p:sldLayoutIdLst>
    <p:sldLayoutId id="2147483732" r:id="rId1"/>
    <p:sldLayoutId id="2147483727" r:id="rId2"/>
    <p:sldLayoutId id="2147483728" r:id="rId3"/>
    <p:sldLayoutId id="2147483729" r:id="rId4"/>
    <p:sldLayoutId id="2147483730" r:id="rId5"/>
    <p:sldLayoutId id="2147483731" r:id="rId6"/>
  </p:sldLayoutIdLst>
  <p:txStyles>
    <p:title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comments" Target="../comments/commen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221163"/>
            <a:ext cx="9144000" cy="158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5123" name="Group 5"/>
          <p:cNvGrpSpPr>
            <a:grpSpLocks/>
          </p:cNvGrpSpPr>
          <p:nvPr/>
        </p:nvGrpSpPr>
        <p:grpSpPr bwMode="auto">
          <a:xfrm>
            <a:off x="107950" y="6326188"/>
            <a:ext cx="2898775" cy="488950"/>
            <a:chOff x="88985" y="6309320"/>
            <a:chExt cx="2898839" cy="489776"/>
          </a:xfrm>
        </p:grpSpPr>
        <p:pic>
          <p:nvPicPr>
            <p:cNvPr id="5125" name="Picture 6" descr="OCL_P07_F06_Ocean Logo 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85" y="6309320"/>
              <a:ext cx="1428146" cy="48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OCL_P07_F05_Ocean Logo Q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385" y="6309320"/>
              <a:ext cx="1413439" cy="48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4" name="Title 1"/>
          <p:cNvSpPr>
            <a:spLocks noGrp="1"/>
          </p:cNvSpPr>
          <p:nvPr>
            <p:ph type="ctrTitle"/>
          </p:nvPr>
        </p:nvSpPr>
        <p:spPr>
          <a:xfrm>
            <a:off x="395288" y="4221163"/>
            <a:ext cx="8569325" cy="1439862"/>
          </a:xfrm>
        </p:spPr>
        <p:txBody>
          <a:bodyPr/>
          <a:lstStyle/>
          <a:p>
            <a:pPr eaLnBrk="1" hangingPunct="1"/>
            <a:r>
              <a:rPr lang="en-GB" altLang="en-US" sz="4400" b="1">
                <a:solidFill>
                  <a:srgbClr val="00B050"/>
                </a:solidFill>
              </a:rPr>
              <a:t>Court Proceedings</a:t>
            </a:r>
            <a:endParaRPr lang="en-GB" altLang="en-US" sz="3600" b="1">
              <a:solidFill>
                <a:srgbClr val="00B050"/>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179388" y="1009650"/>
            <a:ext cx="84963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a:solidFill>
                  <a:srgbClr val="00B050"/>
                </a:solidFill>
              </a:rPr>
              <a:t>Witnesses</a:t>
            </a:r>
          </a:p>
          <a:p>
            <a:pPr eaLnBrk="1" hangingPunct="1">
              <a:spcBef>
                <a:spcPct val="0"/>
              </a:spcBef>
              <a:buClrTx/>
              <a:buFontTx/>
              <a:buNone/>
            </a:pPr>
            <a:endParaRPr lang="en-GB" altLang="en-US" sz="1600"/>
          </a:p>
          <a:p>
            <a:pPr eaLnBrk="1" hangingPunct="1">
              <a:spcBef>
                <a:spcPct val="0"/>
              </a:spcBef>
              <a:buClrTx/>
              <a:buFontTx/>
              <a:buNone/>
            </a:pPr>
            <a:r>
              <a:rPr lang="en-GB" altLang="en-US"/>
              <a:t>	Any individual who provides a witness statement as 	part of an investigation could be called to give their 	evidence in court</a:t>
            </a:r>
          </a:p>
          <a:p>
            <a:pPr eaLnBrk="1" hangingPunct="1">
              <a:spcBef>
                <a:spcPct val="0"/>
              </a:spcBef>
              <a:buClrTx/>
              <a:buFontTx/>
              <a:buNone/>
            </a:pPr>
            <a:endParaRPr lang="en-GB" altLang="en-US" sz="1600"/>
          </a:p>
          <a:p>
            <a:pPr eaLnBrk="1" hangingPunct="1">
              <a:spcBef>
                <a:spcPct val="0"/>
              </a:spcBef>
              <a:buClrTx/>
              <a:buFontTx/>
              <a:buNone/>
            </a:pPr>
            <a:r>
              <a:rPr lang="en-GB" altLang="en-US"/>
              <a:t>	All witnesses should be made aware of this possibility 	when providing their statements</a:t>
            </a:r>
          </a:p>
          <a:p>
            <a:pPr eaLnBrk="1" hangingPunct="1">
              <a:spcBef>
                <a:spcPct val="0"/>
              </a:spcBef>
              <a:buClrTx/>
              <a:buFontTx/>
              <a:buNone/>
            </a:pPr>
            <a:endParaRPr lang="en-GB" altLang="en-US" sz="1600"/>
          </a:p>
          <a:p>
            <a:pPr eaLnBrk="1" hangingPunct="1">
              <a:spcBef>
                <a:spcPct val="0"/>
              </a:spcBef>
              <a:buClrTx/>
              <a:buFontTx/>
              <a:buNone/>
            </a:pPr>
            <a:r>
              <a:rPr lang="en-GB" altLang="en-US"/>
              <a:t>	All prosecution statements are served upon the 	defence, who then decide whether they wish to 	challenge anything contained within it</a:t>
            </a:r>
          </a:p>
        </p:txBody>
      </p:sp>
      <p:sp>
        <p:nvSpPr>
          <p:cNvPr id="22531" name="Title 1"/>
          <p:cNvSpPr>
            <a:spLocks noGrp="1"/>
          </p:cNvSpPr>
          <p:nvPr>
            <p:ph type="title"/>
          </p:nvPr>
        </p:nvSpPr>
        <p:spPr>
          <a:xfrm>
            <a:off x="468313" y="260350"/>
            <a:ext cx="8064500" cy="647700"/>
          </a:xfrm>
        </p:spPr>
        <p:txBody>
          <a:bodyPr/>
          <a:lstStyle/>
          <a:p>
            <a:pPr algn="ctr" eaLnBrk="1" hangingPunct="1"/>
            <a:r>
              <a:rPr lang="en-GB" altLang="en-US" b="1">
                <a:solidFill>
                  <a:srgbClr val="0070C0"/>
                </a:solidFill>
              </a:rPr>
              <a:t>Court Proceedings</a:t>
            </a:r>
            <a:endParaRPr lang="en-GB" altLang="en-US">
              <a:solidFill>
                <a:srgbClr val="0070C0"/>
              </a:solidFill>
            </a:endParaRP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7"/>
          <p:cNvSpPr txBox="1">
            <a:spLocks noChangeArrowheads="1"/>
          </p:cNvSpPr>
          <p:nvPr/>
        </p:nvSpPr>
        <p:spPr bwMode="auto">
          <a:xfrm>
            <a:off x="179388" y="1009650"/>
            <a:ext cx="84963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a:solidFill>
                  <a:srgbClr val="00B050"/>
                </a:solidFill>
              </a:rPr>
              <a:t>Giving Evidence</a:t>
            </a:r>
          </a:p>
          <a:p>
            <a:pPr eaLnBrk="1" hangingPunct="1">
              <a:spcBef>
                <a:spcPct val="0"/>
              </a:spcBef>
              <a:buClrTx/>
              <a:buFontTx/>
              <a:buNone/>
            </a:pPr>
            <a:endParaRPr lang="en-GB" altLang="en-US" sz="1600"/>
          </a:p>
          <a:p>
            <a:pPr eaLnBrk="1" hangingPunct="1">
              <a:spcBef>
                <a:spcPct val="0"/>
              </a:spcBef>
              <a:buClrTx/>
              <a:buFontTx/>
              <a:buNone/>
            </a:pPr>
            <a:r>
              <a:rPr lang="en-GB" altLang="en-US"/>
              <a:t>	The defence may accept that your statement can be 	read in court without your attending and being 	examined</a:t>
            </a:r>
          </a:p>
          <a:p>
            <a:pPr eaLnBrk="1" hangingPunct="1">
              <a:spcBef>
                <a:spcPct val="0"/>
              </a:spcBef>
              <a:buClrTx/>
              <a:buFontTx/>
              <a:buNone/>
            </a:pPr>
            <a:endParaRPr lang="en-GB" altLang="en-US" sz="1600"/>
          </a:p>
          <a:p>
            <a:pPr eaLnBrk="1" hangingPunct="1">
              <a:spcBef>
                <a:spcPct val="0"/>
              </a:spcBef>
              <a:buClrTx/>
              <a:buFontTx/>
              <a:buNone/>
            </a:pPr>
            <a:r>
              <a:rPr lang="en-GB" altLang="en-US"/>
              <a:t>	If the defence indicate they wish to challenge your 	evidence then you must attend court and give 	evidence</a:t>
            </a:r>
          </a:p>
          <a:p>
            <a:pPr eaLnBrk="1" hangingPunct="1">
              <a:spcBef>
                <a:spcPct val="0"/>
              </a:spcBef>
              <a:buClrTx/>
              <a:buFontTx/>
              <a:buNone/>
            </a:pPr>
            <a:endParaRPr lang="en-GB" altLang="en-US" sz="1600"/>
          </a:p>
          <a:p>
            <a:pPr eaLnBrk="1" hangingPunct="1">
              <a:spcBef>
                <a:spcPct val="0"/>
              </a:spcBef>
              <a:buClrTx/>
              <a:buFontTx/>
              <a:buNone/>
            </a:pPr>
            <a:r>
              <a:rPr lang="en-GB" altLang="en-US"/>
              <a:t>	If you are required to give evidence, you will be told 	when and where you need to go</a:t>
            </a:r>
          </a:p>
        </p:txBody>
      </p:sp>
      <p:sp>
        <p:nvSpPr>
          <p:cNvPr id="24579" name="Title 1"/>
          <p:cNvSpPr>
            <a:spLocks noGrp="1"/>
          </p:cNvSpPr>
          <p:nvPr>
            <p:ph type="title"/>
          </p:nvPr>
        </p:nvSpPr>
        <p:spPr>
          <a:xfrm>
            <a:off x="468313" y="260350"/>
            <a:ext cx="8064500" cy="647700"/>
          </a:xfrm>
        </p:spPr>
        <p:txBody>
          <a:bodyPr/>
          <a:lstStyle/>
          <a:p>
            <a:pPr algn="ctr" eaLnBrk="1" hangingPunct="1"/>
            <a:r>
              <a:rPr lang="en-GB" altLang="en-US" b="1">
                <a:solidFill>
                  <a:srgbClr val="0070C0"/>
                </a:solidFill>
              </a:rPr>
              <a:t>Court Proceedings</a:t>
            </a:r>
            <a:endParaRPr lang="en-GB" altLang="en-US">
              <a:solidFill>
                <a:srgbClr val="0070C0"/>
              </a:solidFill>
            </a:endParaRPr>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7"/>
          <p:cNvSpPr txBox="1">
            <a:spLocks noChangeArrowheads="1"/>
          </p:cNvSpPr>
          <p:nvPr/>
        </p:nvSpPr>
        <p:spPr bwMode="auto">
          <a:xfrm>
            <a:off x="179388" y="1009650"/>
            <a:ext cx="84963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a:solidFill>
                  <a:srgbClr val="00B050"/>
                </a:solidFill>
              </a:rPr>
              <a:t>Giving Evidence</a:t>
            </a:r>
          </a:p>
          <a:p>
            <a:pPr eaLnBrk="1" hangingPunct="1">
              <a:spcBef>
                <a:spcPct val="0"/>
              </a:spcBef>
              <a:buClrTx/>
              <a:buFontTx/>
              <a:buNone/>
            </a:pPr>
            <a:endParaRPr lang="en-GB" altLang="en-US" sz="1600"/>
          </a:p>
          <a:p>
            <a:pPr eaLnBrk="1" hangingPunct="1">
              <a:spcBef>
                <a:spcPct val="0"/>
              </a:spcBef>
              <a:buClrTx/>
              <a:buFontTx/>
              <a:buNone/>
            </a:pPr>
            <a:r>
              <a:rPr lang="en-GB" altLang="en-US"/>
              <a:t>	There is usually a specific room for witnesses, as you 	will not be allowed in court to hear any of the case 	before giving your evidence</a:t>
            </a:r>
          </a:p>
          <a:p>
            <a:pPr eaLnBrk="1" hangingPunct="1">
              <a:spcBef>
                <a:spcPct val="0"/>
              </a:spcBef>
              <a:buClrTx/>
              <a:buFontTx/>
              <a:buNone/>
            </a:pPr>
            <a:endParaRPr lang="en-GB" altLang="en-US"/>
          </a:p>
          <a:p>
            <a:pPr eaLnBrk="1" hangingPunct="1">
              <a:spcBef>
                <a:spcPct val="0"/>
              </a:spcBef>
              <a:buClrTx/>
              <a:buFontTx/>
              <a:buNone/>
            </a:pPr>
            <a:r>
              <a:rPr lang="en-GB" altLang="en-US"/>
              <a:t>	When called, you will be brought into court by an 	usher, where you will be escorted to the witness box 	and asked to swear an oath on the holy book of your 	choice, or to make an affirmation if you prefer</a:t>
            </a:r>
          </a:p>
        </p:txBody>
      </p:sp>
      <p:sp>
        <p:nvSpPr>
          <p:cNvPr id="26627" name="Title 1"/>
          <p:cNvSpPr>
            <a:spLocks noGrp="1"/>
          </p:cNvSpPr>
          <p:nvPr>
            <p:ph type="title"/>
          </p:nvPr>
        </p:nvSpPr>
        <p:spPr>
          <a:xfrm>
            <a:off x="468313" y="260350"/>
            <a:ext cx="8064500" cy="647700"/>
          </a:xfrm>
        </p:spPr>
        <p:txBody>
          <a:bodyPr/>
          <a:lstStyle/>
          <a:p>
            <a:pPr algn="ctr" eaLnBrk="1" hangingPunct="1"/>
            <a:r>
              <a:rPr lang="en-GB" altLang="en-US" b="1">
                <a:solidFill>
                  <a:srgbClr val="0070C0"/>
                </a:solidFill>
              </a:rPr>
              <a:t>Court Proceedings</a:t>
            </a:r>
            <a:endParaRPr lang="en-GB" altLang="en-US">
              <a:solidFill>
                <a:srgbClr val="0070C0"/>
              </a:solidFill>
            </a:endParaRPr>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7"/>
          <p:cNvSpPr txBox="1">
            <a:spLocks noChangeArrowheads="1"/>
          </p:cNvSpPr>
          <p:nvPr/>
        </p:nvSpPr>
        <p:spPr bwMode="auto">
          <a:xfrm>
            <a:off x="179388" y="1009650"/>
            <a:ext cx="84963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a:solidFill>
                  <a:srgbClr val="00B050"/>
                </a:solidFill>
              </a:rPr>
              <a:t>Examination in Chief</a:t>
            </a:r>
          </a:p>
          <a:p>
            <a:pPr eaLnBrk="1" hangingPunct="1">
              <a:spcBef>
                <a:spcPct val="0"/>
              </a:spcBef>
              <a:buClrTx/>
              <a:buFontTx/>
              <a:buNone/>
            </a:pPr>
            <a:endParaRPr lang="en-GB" altLang="en-US" sz="1600"/>
          </a:p>
          <a:p>
            <a:pPr eaLnBrk="1" hangingPunct="1">
              <a:spcBef>
                <a:spcPct val="0"/>
              </a:spcBef>
              <a:buClrTx/>
              <a:buFontTx/>
              <a:buNone/>
            </a:pPr>
            <a:r>
              <a:rPr lang="en-GB" altLang="en-US"/>
              <a:t>	As a witness who has provided a prosecution 	statement, you will firstly be questioned by the 	prosecution (known 	as Examination in Chief)</a:t>
            </a:r>
          </a:p>
          <a:p>
            <a:pPr eaLnBrk="1" hangingPunct="1">
              <a:spcBef>
                <a:spcPct val="0"/>
              </a:spcBef>
              <a:buClrTx/>
              <a:buFontTx/>
              <a:buNone/>
            </a:pPr>
            <a:endParaRPr lang="en-GB" altLang="en-US" sz="1600"/>
          </a:p>
          <a:p>
            <a:pPr eaLnBrk="1" hangingPunct="1">
              <a:spcBef>
                <a:spcPct val="0"/>
              </a:spcBef>
              <a:buClrTx/>
              <a:buFontTx/>
              <a:buNone/>
            </a:pPr>
            <a:r>
              <a:rPr lang="en-GB" altLang="en-US"/>
              <a:t>	The prosecution solicitor or barrister will ask you 	questions, but is not allowed to lead you (i.e. ask 	questions that require a ‘yes’ or ‘no’ answer)</a:t>
            </a:r>
          </a:p>
          <a:p>
            <a:pPr eaLnBrk="1" hangingPunct="1">
              <a:spcBef>
                <a:spcPct val="0"/>
              </a:spcBef>
              <a:buClrTx/>
              <a:buFontTx/>
              <a:buNone/>
            </a:pPr>
            <a:endParaRPr lang="en-GB" altLang="en-US" sz="1600"/>
          </a:p>
          <a:p>
            <a:pPr eaLnBrk="1" hangingPunct="1">
              <a:spcBef>
                <a:spcPct val="0"/>
              </a:spcBef>
              <a:buClrTx/>
              <a:buFontTx/>
              <a:buNone/>
            </a:pPr>
            <a:r>
              <a:rPr lang="en-GB" altLang="en-US"/>
              <a:t>	Your best recollection is necessary here, as generally 	you should not expect to be able to refer to your 	statement when giving evidence – prepare by reading 	your statement carefully beforehand!</a:t>
            </a:r>
          </a:p>
        </p:txBody>
      </p:sp>
      <p:sp>
        <p:nvSpPr>
          <p:cNvPr id="28675" name="Title 1"/>
          <p:cNvSpPr>
            <a:spLocks noGrp="1"/>
          </p:cNvSpPr>
          <p:nvPr>
            <p:ph type="title"/>
          </p:nvPr>
        </p:nvSpPr>
        <p:spPr>
          <a:xfrm>
            <a:off x="468313" y="260350"/>
            <a:ext cx="8064500" cy="647700"/>
          </a:xfrm>
        </p:spPr>
        <p:txBody>
          <a:bodyPr/>
          <a:lstStyle/>
          <a:p>
            <a:pPr algn="ctr" eaLnBrk="1" hangingPunct="1"/>
            <a:r>
              <a:rPr lang="en-GB" altLang="en-US" b="1">
                <a:solidFill>
                  <a:srgbClr val="0070C0"/>
                </a:solidFill>
              </a:rPr>
              <a:t>Court Proceedings</a:t>
            </a:r>
            <a:endParaRPr lang="en-GB" altLang="en-US">
              <a:solidFill>
                <a:srgbClr val="0070C0"/>
              </a:solidFill>
            </a:endParaRP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7"/>
          <p:cNvSpPr txBox="1">
            <a:spLocks noChangeArrowheads="1"/>
          </p:cNvSpPr>
          <p:nvPr/>
        </p:nvSpPr>
        <p:spPr bwMode="auto">
          <a:xfrm>
            <a:off x="179388" y="1009650"/>
            <a:ext cx="84963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a:solidFill>
                  <a:srgbClr val="00B050"/>
                </a:solidFill>
              </a:rPr>
              <a:t>Cross-examination</a:t>
            </a:r>
          </a:p>
          <a:p>
            <a:pPr eaLnBrk="1" hangingPunct="1">
              <a:spcBef>
                <a:spcPct val="0"/>
              </a:spcBef>
              <a:buClrTx/>
              <a:buFontTx/>
              <a:buNone/>
            </a:pPr>
            <a:endParaRPr lang="en-GB" altLang="en-US" sz="1600"/>
          </a:p>
          <a:p>
            <a:pPr eaLnBrk="1" hangingPunct="1">
              <a:spcBef>
                <a:spcPct val="0"/>
              </a:spcBef>
              <a:buClrTx/>
              <a:buFontTx/>
              <a:buNone/>
            </a:pPr>
            <a:r>
              <a:rPr lang="en-GB" altLang="en-US"/>
              <a:t>	After Examination in Chief, the opposing lawyer may 	ask questions</a:t>
            </a:r>
          </a:p>
          <a:p>
            <a:pPr eaLnBrk="1" hangingPunct="1">
              <a:spcBef>
                <a:spcPct val="0"/>
              </a:spcBef>
              <a:buClrTx/>
              <a:buFontTx/>
              <a:buNone/>
            </a:pPr>
            <a:endParaRPr lang="en-GB" altLang="en-US" sz="1600"/>
          </a:p>
          <a:p>
            <a:pPr eaLnBrk="1" hangingPunct="1">
              <a:spcBef>
                <a:spcPct val="0"/>
              </a:spcBef>
              <a:buClrTx/>
              <a:buFontTx/>
              <a:buNone/>
            </a:pPr>
            <a:r>
              <a:rPr lang="en-GB" altLang="en-US"/>
              <a:t>	Unlike Examination in Chief, cross-examination is not 	limited to non-leading questions</a:t>
            </a:r>
          </a:p>
          <a:p>
            <a:pPr eaLnBrk="1" hangingPunct="1">
              <a:spcBef>
                <a:spcPct val="0"/>
              </a:spcBef>
              <a:buClrTx/>
              <a:buFontTx/>
              <a:buNone/>
            </a:pPr>
            <a:endParaRPr lang="en-GB" altLang="en-US" sz="1600"/>
          </a:p>
          <a:p>
            <a:pPr eaLnBrk="1" hangingPunct="1">
              <a:spcBef>
                <a:spcPct val="0"/>
              </a:spcBef>
              <a:buClrTx/>
              <a:buFontTx/>
              <a:buNone/>
            </a:pPr>
            <a:r>
              <a:rPr lang="en-GB" altLang="en-US"/>
              <a:t>	In practice, the lawyer will use leading questions to 	guide your evidence down a particular route</a:t>
            </a:r>
          </a:p>
          <a:p>
            <a:pPr eaLnBrk="1" hangingPunct="1">
              <a:spcBef>
                <a:spcPct val="0"/>
              </a:spcBef>
              <a:buClrTx/>
              <a:buFontTx/>
              <a:buNone/>
            </a:pPr>
            <a:endParaRPr lang="en-GB" altLang="en-US" sz="1600"/>
          </a:p>
          <a:p>
            <a:pPr eaLnBrk="1" hangingPunct="1">
              <a:spcBef>
                <a:spcPct val="0"/>
              </a:spcBef>
              <a:buClrTx/>
              <a:buFontTx/>
              <a:buNone/>
            </a:pPr>
            <a:r>
              <a:rPr lang="en-GB" altLang="en-US"/>
              <a:t>	Witnesses should avoid becoming angered or 	unnerved by this approach and focus on telling the 	truth and sticking to the facts of their evidence</a:t>
            </a:r>
          </a:p>
        </p:txBody>
      </p:sp>
      <p:sp>
        <p:nvSpPr>
          <p:cNvPr id="30723" name="Title 1"/>
          <p:cNvSpPr>
            <a:spLocks noGrp="1"/>
          </p:cNvSpPr>
          <p:nvPr>
            <p:ph type="title"/>
          </p:nvPr>
        </p:nvSpPr>
        <p:spPr>
          <a:xfrm>
            <a:off x="468313" y="260350"/>
            <a:ext cx="8064500" cy="647700"/>
          </a:xfrm>
        </p:spPr>
        <p:txBody>
          <a:bodyPr/>
          <a:lstStyle/>
          <a:p>
            <a:pPr algn="ctr" eaLnBrk="1" hangingPunct="1"/>
            <a:r>
              <a:rPr lang="en-GB" altLang="en-US" b="1">
                <a:solidFill>
                  <a:srgbClr val="0070C0"/>
                </a:solidFill>
              </a:rPr>
              <a:t>Court Proceedings</a:t>
            </a:r>
            <a:endParaRPr lang="en-GB" altLang="en-US">
              <a:solidFill>
                <a:srgbClr val="0070C0"/>
              </a:solidFill>
            </a:endParaRPr>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7"/>
          <p:cNvSpPr txBox="1">
            <a:spLocks noChangeArrowheads="1"/>
          </p:cNvSpPr>
          <p:nvPr/>
        </p:nvSpPr>
        <p:spPr bwMode="auto">
          <a:xfrm>
            <a:off x="179388" y="1009650"/>
            <a:ext cx="8713787"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a:solidFill>
                  <a:srgbClr val="00B050"/>
                </a:solidFill>
              </a:rPr>
              <a:t>Cross-examination</a:t>
            </a:r>
          </a:p>
          <a:p>
            <a:pPr eaLnBrk="1" hangingPunct="1">
              <a:spcBef>
                <a:spcPct val="0"/>
              </a:spcBef>
              <a:buClrTx/>
              <a:buFontTx/>
              <a:buNone/>
            </a:pPr>
            <a:endParaRPr lang="en-GB" altLang="en-US" sz="1600"/>
          </a:p>
          <a:p>
            <a:pPr eaLnBrk="1" hangingPunct="1">
              <a:spcBef>
                <a:spcPct val="0"/>
              </a:spcBef>
              <a:buClrTx/>
              <a:buFontTx/>
              <a:buNone/>
            </a:pPr>
            <a:r>
              <a:rPr lang="en-GB" altLang="en-US"/>
              <a:t>    	The defence may use various approaches in cross-	examination:</a:t>
            </a:r>
          </a:p>
          <a:p>
            <a:pPr eaLnBrk="1" hangingPunct="1">
              <a:spcBef>
                <a:spcPct val="0"/>
              </a:spcBef>
              <a:buClrTx/>
              <a:buFontTx/>
              <a:buNone/>
            </a:pPr>
            <a:endParaRPr lang="en-GB" altLang="en-US" sz="800"/>
          </a:p>
          <a:p>
            <a:pPr eaLnBrk="1" hangingPunct="1">
              <a:spcBef>
                <a:spcPct val="0"/>
              </a:spcBef>
              <a:buClrTx/>
              <a:buFontTx/>
              <a:buNone/>
            </a:pPr>
            <a:r>
              <a:rPr lang="en-GB" altLang="en-US" sz="2000"/>
              <a:t>		- questioning your integrity as an investigator</a:t>
            </a:r>
          </a:p>
          <a:p>
            <a:pPr eaLnBrk="1" hangingPunct="1">
              <a:spcBef>
                <a:spcPct val="0"/>
              </a:spcBef>
              <a:buClrTx/>
              <a:buFontTx/>
              <a:buNone/>
            </a:pPr>
            <a:r>
              <a:rPr lang="en-GB" altLang="en-US" sz="2000"/>
              <a:t>		(without getting personal!)</a:t>
            </a:r>
          </a:p>
          <a:p>
            <a:pPr eaLnBrk="1" hangingPunct="1">
              <a:spcBef>
                <a:spcPct val="0"/>
              </a:spcBef>
              <a:buClrTx/>
              <a:buFontTx/>
              <a:buNone/>
            </a:pPr>
            <a:endParaRPr lang="en-GB" altLang="en-US" sz="800"/>
          </a:p>
          <a:p>
            <a:pPr eaLnBrk="1" hangingPunct="1">
              <a:spcBef>
                <a:spcPct val="0"/>
              </a:spcBef>
              <a:buClrTx/>
              <a:buFontTx/>
              <a:buNone/>
            </a:pPr>
            <a:r>
              <a:rPr lang="en-GB" altLang="en-US" sz="2000"/>
              <a:t>		- questioning the integrity of your evidence</a:t>
            </a:r>
          </a:p>
          <a:p>
            <a:pPr eaLnBrk="1" hangingPunct="1">
              <a:spcBef>
                <a:spcPct val="0"/>
              </a:spcBef>
              <a:buClrTx/>
              <a:buFontTx/>
              <a:buNone/>
            </a:pPr>
            <a:endParaRPr lang="en-GB" altLang="en-US" sz="800"/>
          </a:p>
          <a:p>
            <a:pPr eaLnBrk="1" hangingPunct="1">
              <a:spcBef>
                <a:spcPct val="0"/>
              </a:spcBef>
              <a:buClrTx/>
              <a:buFontTx/>
              <a:buNone/>
            </a:pPr>
            <a:r>
              <a:rPr lang="en-GB" altLang="en-US" sz="2000"/>
              <a:t>		- questioning the procedures you followed</a:t>
            </a:r>
          </a:p>
          <a:p>
            <a:pPr eaLnBrk="1" hangingPunct="1">
              <a:spcBef>
                <a:spcPct val="0"/>
              </a:spcBef>
              <a:buClrTx/>
              <a:buFontTx/>
              <a:buNone/>
            </a:pPr>
            <a:endParaRPr lang="en-GB" altLang="en-US" sz="800"/>
          </a:p>
          <a:p>
            <a:pPr eaLnBrk="1" hangingPunct="1">
              <a:spcBef>
                <a:spcPct val="0"/>
              </a:spcBef>
              <a:buClrTx/>
              <a:buFontTx/>
              <a:buNone/>
            </a:pPr>
            <a:r>
              <a:rPr lang="en-GB" altLang="en-US" sz="2000"/>
              <a:t>		- questioning your understanding of something 				(evidence, legislation etc.)</a:t>
            </a:r>
          </a:p>
          <a:p>
            <a:pPr eaLnBrk="1" hangingPunct="1">
              <a:spcBef>
                <a:spcPct val="0"/>
              </a:spcBef>
              <a:buClrTx/>
              <a:buFontTx/>
              <a:buNone/>
            </a:pPr>
            <a:endParaRPr lang="en-GB" altLang="en-US" sz="800"/>
          </a:p>
          <a:p>
            <a:pPr eaLnBrk="1" hangingPunct="1">
              <a:spcBef>
                <a:spcPct val="0"/>
              </a:spcBef>
              <a:buClrTx/>
              <a:buFontTx/>
              <a:buNone/>
            </a:pPr>
            <a:r>
              <a:rPr lang="en-GB" altLang="en-US" sz="2000"/>
              <a:t>		- identifying gaps in your investigation and evidence</a:t>
            </a:r>
          </a:p>
          <a:p>
            <a:pPr eaLnBrk="1" hangingPunct="1">
              <a:spcBef>
                <a:spcPct val="0"/>
              </a:spcBef>
              <a:buClrTx/>
              <a:buFontTx/>
              <a:buNone/>
            </a:pPr>
            <a:endParaRPr lang="en-GB" altLang="en-US" sz="800"/>
          </a:p>
          <a:p>
            <a:pPr eaLnBrk="1" hangingPunct="1">
              <a:spcBef>
                <a:spcPct val="0"/>
              </a:spcBef>
              <a:buClrTx/>
              <a:buFontTx/>
              <a:buNone/>
            </a:pPr>
            <a:r>
              <a:rPr lang="en-GB" altLang="en-US" sz="2000"/>
              <a:t>		- identifying any ambiguity in your evidence</a:t>
            </a:r>
          </a:p>
          <a:p>
            <a:pPr eaLnBrk="1" hangingPunct="1">
              <a:spcBef>
                <a:spcPct val="0"/>
              </a:spcBef>
              <a:buClrTx/>
              <a:buFontTx/>
              <a:buNone/>
            </a:pPr>
            <a:endParaRPr lang="en-GB" altLang="en-US" sz="800"/>
          </a:p>
          <a:p>
            <a:pPr eaLnBrk="1" hangingPunct="1">
              <a:spcBef>
                <a:spcPct val="0"/>
              </a:spcBef>
              <a:buClrTx/>
              <a:buFontTx/>
              <a:buNone/>
            </a:pPr>
            <a:r>
              <a:rPr lang="en-GB" altLang="en-US" sz="2000"/>
              <a:t>		- identifying any opinions, subjectivity or bias in your 			evidence</a:t>
            </a:r>
          </a:p>
        </p:txBody>
      </p:sp>
      <p:sp>
        <p:nvSpPr>
          <p:cNvPr id="32771" name="Title 1"/>
          <p:cNvSpPr>
            <a:spLocks noGrp="1"/>
          </p:cNvSpPr>
          <p:nvPr>
            <p:ph type="title"/>
          </p:nvPr>
        </p:nvSpPr>
        <p:spPr>
          <a:xfrm>
            <a:off x="468313" y="260350"/>
            <a:ext cx="8064500" cy="647700"/>
          </a:xfrm>
        </p:spPr>
        <p:txBody>
          <a:bodyPr/>
          <a:lstStyle/>
          <a:p>
            <a:pPr algn="ctr" eaLnBrk="1" hangingPunct="1"/>
            <a:r>
              <a:rPr lang="en-GB" altLang="en-US" b="1">
                <a:solidFill>
                  <a:srgbClr val="0070C0"/>
                </a:solidFill>
              </a:rPr>
              <a:t>Court Proceedings</a:t>
            </a:r>
            <a:endParaRPr lang="en-GB" altLang="en-US">
              <a:solidFill>
                <a:srgbClr val="0070C0"/>
              </a:solidFill>
            </a:endParaRP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7"/>
          <p:cNvSpPr txBox="1">
            <a:spLocks noChangeArrowheads="1"/>
          </p:cNvSpPr>
          <p:nvPr/>
        </p:nvSpPr>
        <p:spPr bwMode="auto">
          <a:xfrm>
            <a:off x="179388" y="1009650"/>
            <a:ext cx="84963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a:solidFill>
                  <a:srgbClr val="00B050"/>
                </a:solidFill>
              </a:rPr>
              <a:t>After giving evidence</a:t>
            </a:r>
          </a:p>
          <a:p>
            <a:pPr eaLnBrk="1" hangingPunct="1">
              <a:spcBef>
                <a:spcPct val="0"/>
              </a:spcBef>
              <a:buClrTx/>
              <a:buFontTx/>
              <a:buNone/>
            </a:pPr>
            <a:endParaRPr lang="en-GB" altLang="en-US" sz="1600"/>
          </a:p>
          <a:p>
            <a:pPr eaLnBrk="1" hangingPunct="1">
              <a:spcBef>
                <a:spcPct val="0"/>
              </a:spcBef>
              <a:buClrTx/>
              <a:buFontTx/>
              <a:buNone/>
            </a:pPr>
            <a:r>
              <a:rPr lang="en-GB" altLang="en-US"/>
              <a:t>	After cross-examination, the first lawyer may ask some 	additional questions, known as re-examination</a:t>
            </a:r>
          </a:p>
          <a:p>
            <a:pPr eaLnBrk="1" hangingPunct="1">
              <a:spcBef>
                <a:spcPct val="0"/>
              </a:spcBef>
              <a:buClrTx/>
              <a:buFontTx/>
              <a:buNone/>
            </a:pPr>
            <a:endParaRPr lang="en-GB" altLang="en-US" sz="1600"/>
          </a:p>
          <a:p>
            <a:pPr eaLnBrk="1" hangingPunct="1">
              <a:spcBef>
                <a:spcPct val="0"/>
              </a:spcBef>
              <a:buClrTx/>
              <a:buFontTx/>
              <a:buNone/>
            </a:pPr>
            <a:r>
              <a:rPr lang="en-GB" altLang="en-US"/>
              <a:t>	After the lawyers are finished, the Magistrates or 	Judge may have some additional questions</a:t>
            </a:r>
          </a:p>
          <a:p>
            <a:pPr eaLnBrk="1" hangingPunct="1">
              <a:spcBef>
                <a:spcPct val="0"/>
              </a:spcBef>
              <a:buClrTx/>
              <a:buFontTx/>
              <a:buNone/>
            </a:pPr>
            <a:endParaRPr lang="en-GB" altLang="en-US" sz="1600"/>
          </a:p>
          <a:p>
            <a:pPr eaLnBrk="1" hangingPunct="1">
              <a:spcBef>
                <a:spcPct val="0"/>
              </a:spcBef>
              <a:buClrTx/>
              <a:buFontTx/>
              <a:buNone/>
            </a:pPr>
            <a:r>
              <a:rPr lang="en-GB" altLang="en-US"/>
              <a:t>	When you have finished giving evidence, you will be 	told by the Magistrates or Judge whether you will be 	needed again, or you are released</a:t>
            </a:r>
          </a:p>
          <a:p>
            <a:pPr eaLnBrk="1" hangingPunct="1">
              <a:spcBef>
                <a:spcPct val="0"/>
              </a:spcBef>
              <a:buClrTx/>
              <a:buFontTx/>
              <a:buNone/>
            </a:pPr>
            <a:endParaRPr lang="en-GB" altLang="en-US" sz="1600"/>
          </a:p>
          <a:p>
            <a:pPr eaLnBrk="1" hangingPunct="1">
              <a:spcBef>
                <a:spcPct val="0"/>
              </a:spcBef>
              <a:buClrTx/>
              <a:buFontTx/>
              <a:buNone/>
            </a:pPr>
            <a:r>
              <a:rPr lang="en-GB" altLang="en-US"/>
              <a:t>	Once released, you may remain in court in the public 	area to hear the rest of the case, or you may leave – 	you must not discuss the case with anyone until it is 	finished</a:t>
            </a:r>
          </a:p>
        </p:txBody>
      </p:sp>
      <p:sp>
        <p:nvSpPr>
          <p:cNvPr id="34819" name="Title 1"/>
          <p:cNvSpPr>
            <a:spLocks noGrp="1"/>
          </p:cNvSpPr>
          <p:nvPr>
            <p:ph type="title"/>
          </p:nvPr>
        </p:nvSpPr>
        <p:spPr>
          <a:xfrm>
            <a:off x="468313" y="260350"/>
            <a:ext cx="8064500" cy="647700"/>
          </a:xfrm>
        </p:spPr>
        <p:txBody>
          <a:bodyPr/>
          <a:lstStyle/>
          <a:p>
            <a:pPr algn="ctr" eaLnBrk="1" hangingPunct="1"/>
            <a:r>
              <a:rPr lang="en-GB" altLang="en-US" b="1">
                <a:solidFill>
                  <a:srgbClr val="0070C0"/>
                </a:solidFill>
              </a:rPr>
              <a:t>Court Proceedings</a:t>
            </a:r>
            <a:endParaRPr lang="en-GB" altLang="en-US">
              <a:solidFill>
                <a:srgbClr val="0070C0"/>
              </a:solidFill>
            </a:endParaRPr>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7"/>
          <p:cNvSpPr txBox="1">
            <a:spLocks noChangeArrowheads="1"/>
          </p:cNvSpPr>
          <p:nvPr/>
        </p:nvSpPr>
        <p:spPr bwMode="auto">
          <a:xfrm>
            <a:off x="179388" y="1009650"/>
            <a:ext cx="849630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Sentencing</a:t>
            </a:r>
          </a:p>
          <a:p>
            <a:pPr eaLnBrk="1" hangingPunct="1">
              <a:spcBef>
                <a:spcPct val="0"/>
              </a:spcBef>
              <a:buClrTx/>
              <a:buFontTx/>
              <a:buNone/>
            </a:pPr>
            <a:endParaRPr lang="en-GB" altLang="en-US" sz="1600" dirty="0"/>
          </a:p>
          <a:p>
            <a:pPr eaLnBrk="1" hangingPunct="1">
              <a:spcBef>
                <a:spcPct val="0"/>
              </a:spcBef>
            </a:pPr>
            <a:r>
              <a:rPr lang="en-GB" altLang="en-US" dirty="0"/>
              <a:t> If a defendant is convicted, the court will move to sentence.	</a:t>
            </a:r>
          </a:p>
          <a:p>
            <a:pPr eaLnBrk="1" hangingPunct="1">
              <a:spcBef>
                <a:spcPct val="0"/>
              </a:spcBef>
            </a:pPr>
            <a:endParaRPr lang="en-GB" altLang="en-US" dirty="0"/>
          </a:p>
          <a:p>
            <a:pPr eaLnBrk="1" hangingPunct="1">
              <a:spcBef>
                <a:spcPct val="0"/>
              </a:spcBef>
            </a:pPr>
            <a:r>
              <a:rPr lang="en-GB" altLang="en-US" dirty="0"/>
              <a:t>The court follows nationally approved sentencing guidelines,</a:t>
            </a:r>
          </a:p>
          <a:p>
            <a:pPr eaLnBrk="1" hangingPunct="1">
              <a:spcBef>
                <a:spcPct val="0"/>
              </a:spcBef>
            </a:pPr>
            <a:endParaRPr lang="en-GB" altLang="en-US" dirty="0"/>
          </a:p>
          <a:p>
            <a:pPr eaLnBrk="1" hangingPunct="1">
              <a:spcBef>
                <a:spcPct val="0"/>
              </a:spcBef>
            </a:pPr>
            <a:r>
              <a:rPr lang="en-GB" altLang="en-US" dirty="0"/>
              <a:t>Where the court considers a financial penalty (as will be the case in most MMO matters) it will be based upon a percentage of the defendants income.</a:t>
            </a:r>
          </a:p>
          <a:p>
            <a:pPr eaLnBrk="1" hangingPunct="1">
              <a:spcBef>
                <a:spcPct val="0"/>
              </a:spcBef>
            </a:pPr>
            <a:endParaRPr lang="en-GB" altLang="en-US" dirty="0"/>
          </a:p>
          <a:p>
            <a:pPr eaLnBrk="1" hangingPunct="1">
              <a:spcBef>
                <a:spcPct val="0"/>
              </a:spcBef>
            </a:pPr>
            <a:r>
              <a:rPr lang="en-GB" altLang="en-US" dirty="0"/>
              <a:t>Always bring whatever information you can obtain / have at your disposal regarding means details. Invariably, defendants try to argue that they are penniless to keep the fines down.</a:t>
            </a:r>
          </a:p>
          <a:p>
            <a:pPr eaLnBrk="1" hangingPunct="1">
              <a:spcBef>
                <a:spcPct val="0"/>
              </a:spcBef>
            </a:pPr>
            <a:endParaRPr lang="en-GB" altLang="en-US" dirty="0"/>
          </a:p>
          <a:p>
            <a:pPr eaLnBrk="1" hangingPunct="1">
              <a:spcBef>
                <a:spcPct val="0"/>
              </a:spcBef>
            </a:pPr>
            <a:r>
              <a:rPr lang="en-GB" altLang="en-US" dirty="0"/>
              <a:t>Any payment terms are also at the discretion of the court</a:t>
            </a:r>
          </a:p>
          <a:p>
            <a:pPr eaLnBrk="1" hangingPunct="1">
              <a:spcBef>
                <a:spcPct val="0"/>
              </a:spcBef>
              <a:buClrTx/>
              <a:buFontTx/>
              <a:buNone/>
            </a:pPr>
            <a:endParaRPr lang="en-GB" altLang="en-US" dirty="0"/>
          </a:p>
        </p:txBody>
      </p:sp>
      <p:sp>
        <p:nvSpPr>
          <p:cNvPr id="36867" name="Title 1"/>
          <p:cNvSpPr>
            <a:spLocks noGrp="1"/>
          </p:cNvSpPr>
          <p:nvPr>
            <p:ph type="title"/>
          </p:nvPr>
        </p:nvSpPr>
        <p:spPr>
          <a:xfrm>
            <a:off x="468313" y="260350"/>
            <a:ext cx="8064500" cy="647700"/>
          </a:xfrm>
        </p:spPr>
        <p:txBody>
          <a:bodyPr/>
          <a:lstStyle/>
          <a:p>
            <a:pPr algn="ctr" eaLnBrk="1" hangingPunct="1"/>
            <a:r>
              <a:rPr lang="en-GB" altLang="en-US" b="1">
                <a:solidFill>
                  <a:srgbClr val="0070C0"/>
                </a:solidFill>
              </a:rPr>
              <a:t>Court Proceedings</a:t>
            </a:r>
            <a:endParaRPr lang="en-GB" altLang="en-US">
              <a:solidFill>
                <a:srgbClr val="0070C0"/>
              </a:solidFill>
            </a:endParaRPr>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7"/>
          <p:cNvSpPr txBox="1">
            <a:spLocks noChangeArrowheads="1"/>
          </p:cNvSpPr>
          <p:nvPr/>
        </p:nvSpPr>
        <p:spPr bwMode="auto">
          <a:xfrm>
            <a:off x="179388" y="1009650"/>
            <a:ext cx="835342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Court</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The court process is one that many investigators will 	be unfamiliar with</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You may never even be required to give evidence in 	court</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Advanced knowledge                                                                       	of the process will help                                                	prepare you for court                                                                    	and demystify it</a:t>
            </a:r>
          </a:p>
        </p:txBody>
      </p:sp>
      <p:sp>
        <p:nvSpPr>
          <p:cNvPr id="6147" name="Title 1"/>
          <p:cNvSpPr>
            <a:spLocks noGrp="1"/>
          </p:cNvSpPr>
          <p:nvPr>
            <p:ph type="title"/>
          </p:nvPr>
        </p:nvSpPr>
        <p:spPr>
          <a:xfrm>
            <a:off x="468313" y="260350"/>
            <a:ext cx="8064500" cy="647700"/>
          </a:xfrm>
        </p:spPr>
        <p:txBody>
          <a:bodyPr/>
          <a:lstStyle/>
          <a:p>
            <a:pPr algn="ctr" eaLnBrk="1" hangingPunct="1"/>
            <a:r>
              <a:rPr lang="en-GB" altLang="en-US" b="1">
                <a:solidFill>
                  <a:srgbClr val="0070C0"/>
                </a:solidFill>
              </a:rPr>
              <a:t>Court Proceedings</a:t>
            </a:r>
            <a:endParaRPr lang="en-GB" altLang="en-US">
              <a:solidFill>
                <a:srgbClr val="0070C0"/>
              </a:solidFill>
            </a:endParaRPr>
          </a:p>
        </p:txBody>
      </p:sp>
      <p:pic>
        <p:nvPicPr>
          <p:cNvPr id="4" name="Picture 3">
            <a:extLst>
              <a:ext uri="{FF2B5EF4-FFF2-40B4-BE49-F238E27FC236}">
                <a16:creationId xmlns:a16="http://schemas.microsoft.com/office/drawing/2014/main" id="{D0B3B8E6-17FD-4576-8099-274AB0750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739634"/>
            <a:ext cx="3101479" cy="2073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7"/>
          <p:cNvSpPr txBox="1">
            <a:spLocks noChangeArrowheads="1"/>
          </p:cNvSpPr>
          <p:nvPr/>
        </p:nvSpPr>
        <p:spPr bwMode="auto">
          <a:xfrm>
            <a:off x="179388" y="1009650"/>
            <a:ext cx="84963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a:solidFill>
                  <a:srgbClr val="00B050"/>
                </a:solidFill>
              </a:rPr>
              <a:t>Offence categories</a:t>
            </a:r>
          </a:p>
          <a:p>
            <a:pPr eaLnBrk="1" hangingPunct="1">
              <a:spcBef>
                <a:spcPct val="0"/>
              </a:spcBef>
              <a:buClrTx/>
              <a:buFontTx/>
              <a:buNone/>
            </a:pPr>
            <a:endParaRPr lang="en-GB" altLang="en-US" sz="1600"/>
          </a:p>
          <a:p>
            <a:pPr eaLnBrk="1" hangingPunct="1">
              <a:spcBef>
                <a:spcPct val="0"/>
              </a:spcBef>
              <a:buClrTx/>
              <a:buFontTx/>
              <a:buNone/>
            </a:pPr>
            <a:r>
              <a:rPr lang="en-GB" altLang="en-US"/>
              <a:t>     All criminal offences are divided into three categories:</a:t>
            </a:r>
          </a:p>
          <a:p>
            <a:pPr eaLnBrk="1" hangingPunct="1">
              <a:spcBef>
                <a:spcPct val="0"/>
              </a:spcBef>
              <a:buClrTx/>
              <a:buFontTx/>
              <a:buNone/>
            </a:pPr>
            <a:endParaRPr lang="en-GB" altLang="en-US" sz="1600"/>
          </a:p>
          <a:p>
            <a:pPr eaLnBrk="1" hangingPunct="1">
              <a:spcBef>
                <a:spcPct val="0"/>
              </a:spcBef>
              <a:buClrTx/>
              <a:buFontTx/>
              <a:buNone/>
            </a:pPr>
            <a:r>
              <a:rPr lang="en-GB" altLang="en-US"/>
              <a:t>	Indictable only – the most serious offences (e.g. 	murder) that can only be heard in a Crown Court</a:t>
            </a:r>
          </a:p>
          <a:p>
            <a:pPr eaLnBrk="1" hangingPunct="1">
              <a:spcBef>
                <a:spcPct val="0"/>
              </a:spcBef>
              <a:buClrTx/>
              <a:buFontTx/>
              <a:buNone/>
            </a:pPr>
            <a:endParaRPr lang="en-GB" altLang="en-US" sz="1600"/>
          </a:p>
          <a:p>
            <a:pPr eaLnBrk="1" hangingPunct="1">
              <a:spcBef>
                <a:spcPct val="0"/>
              </a:spcBef>
              <a:buClrTx/>
              <a:buFontTx/>
              <a:buNone/>
            </a:pPr>
            <a:r>
              <a:rPr lang="en-GB" altLang="en-US"/>
              <a:t>	Summary only – the least serious offences (e.g. traffic-	related) that can only be heard in a Magistrates’ Court</a:t>
            </a:r>
          </a:p>
          <a:p>
            <a:pPr eaLnBrk="1" hangingPunct="1">
              <a:spcBef>
                <a:spcPct val="0"/>
              </a:spcBef>
              <a:buClrTx/>
              <a:buFontTx/>
              <a:buNone/>
            </a:pPr>
            <a:endParaRPr lang="en-GB" altLang="en-US" sz="1600"/>
          </a:p>
          <a:p>
            <a:pPr eaLnBrk="1" hangingPunct="1">
              <a:spcBef>
                <a:spcPct val="0"/>
              </a:spcBef>
              <a:buClrTx/>
              <a:buFontTx/>
              <a:buNone/>
            </a:pPr>
            <a:r>
              <a:rPr lang="en-GB" altLang="en-US"/>
              <a:t>	Triable either way – a hybrid where the court or the 	defendant may choose which court the case is heard 	in.</a:t>
            </a:r>
          </a:p>
        </p:txBody>
      </p:sp>
      <p:sp>
        <p:nvSpPr>
          <p:cNvPr id="8195" name="Title 1"/>
          <p:cNvSpPr>
            <a:spLocks noGrp="1"/>
          </p:cNvSpPr>
          <p:nvPr>
            <p:ph type="title"/>
          </p:nvPr>
        </p:nvSpPr>
        <p:spPr>
          <a:xfrm>
            <a:off x="468313" y="260350"/>
            <a:ext cx="8064500" cy="647700"/>
          </a:xfrm>
        </p:spPr>
        <p:txBody>
          <a:bodyPr/>
          <a:lstStyle/>
          <a:p>
            <a:pPr algn="ctr" eaLnBrk="1" hangingPunct="1"/>
            <a:r>
              <a:rPr lang="en-GB" altLang="en-US" b="1">
                <a:solidFill>
                  <a:srgbClr val="0070C0"/>
                </a:solidFill>
              </a:rPr>
              <a:t>Court Proceedings</a:t>
            </a:r>
            <a:endParaRPr lang="en-GB" altLang="en-US">
              <a:solidFill>
                <a:srgbClr val="0070C0"/>
              </a:solidFill>
            </a:endParaRP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7"/>
          <p:cNvSpPr txBox="1">
            <a:spLocks noChangeArrowheads="1"/>
          </p:cNvSpPr>
          <p:nvPr/>
        </p:nvSpPr>
        <p:spPr bwMode="auto">
          <a:xfrm>
            <a:off x="179388" y="1009650"/>
            <a:ext cx="84963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a:solidFill>
                  <a:srgbClr val="00B050"/>
                </a:solidFill>
              </a:rPr>
              <a:t>Magistrates’ Court</a:t>
            </a:r>
          </a:p>
          <a:p>
            <a:pPr eaLnBrk="1" hangingPunct="1">
              <a:spcBef>
                <a:spcPct val="0"/>
              </a:spcBef>
              <a:buClrTx/>
              <a:buFontTx/>
              <a:buNone/>
            </a:pPr>
            <a:endParaRPr lang="en-GB" altLang="en-US" sz="1600"/>
          </a:p>
          <a:p>
            <a:pPr eaLnBrk="1" hangingPunct="1">
              <a:spcBef>
                <a:spcPct val="0"/>
              </a:spcBef>
              <a:buClrTx/>
              <a:buFontTx/>
              <a:buNone/>
            </a:pPr>
            <a:r>
              <a:rPr lang="en-GB" altLang="en-US"/>
              <a:t>	All cases start life in a Magistrates’ Court</a:t>
            </a:r>
          </a:p>
          <a:p>
            <a:pPr eaLnBrk="1" hangingPunct="1">
              <a:spcBef>
                <a:spcPct val="0"/>
              </a:spcBef>
              <a:buClrTx/>
              <a:buFontTx/>
              <a:buNone/>
            </a:pPr>
            <a:endParaRPr lang="en-GB" altLang="en-US" sz="1600"/>
          </a:p>
          <a:p>
            <a:pPr eaLnBrk="1" hangingPunct="1">
              <a:spcBef>
                <a:spcPct val="0"/>
              </a:spcBef>
              <a:buClrTx/>
              <a:buFontTx/>
              <a:buNone/>
            </a:pPr>
            <a:r>
              <a:rPr lang="en-GB" altLang="en-US"/>
              <a:t>	A prosecution is started by ‘laying an information’, a 	legal document that sets out the charges against a 	person</a:t>
            </a:r>
          </a:p>
          <a:p>
            <a:pPr eaLnBrk="1" hangingPunct="1">
              <a:spcBef>
                <a:spcPct val="0"/>
              </a:spcBef>
              <a:buClrTx/>
              <a:buFontTx/>
              <a:buNone/>
            </a:pPr>
            <a:endParaRPr lang="en-GB" altLang="en-US" sz="1600"/>
          </a:p>
          <a:p>
            <a:pPr eaLnBrk="1" hangingPunct="1">
              <a:spcBef>
                <a:spcPct val="0"/>
              </a:spcBef>
              <a:buClrTx/>
              <a:buFontTx/>
              <a:buNone/>
            </a:pPr>
            <a:r>
              <a:rPr lang="en-GB" altLang="en-US"/>
              <a:t>	Once the information has been confirmed, the 	Magistrates’ Court issues a summons to the defendant 	requiring them to attend on a specified date and time</a:t>
            </a:r>
          </a:p>
          <a:p>
            <a:pPr eaLnBrk="1" hangingPunct="1">
              <a:spcBef>
                <a:spcPct val="0"/>
              </a:spcBef>
              <a:buClrTx/>
              <a:buFontTx/>
              <a:buNone/>
            </a:pPr>
            <a:endParaRPr lang="en-GB" altLang="en-US" sz="1600"/>
          </a:p>
          <a:p>
            <a:pPr eaLnBrk="1" hangingPunct="1">
              <a:spcBef>
                <a:spcPct val="0"/>
              </a:spcBef>
              <a:buClrTx/>
              <a:buFontTx/>
              <a:buNone/>
            </a:pPr>
            <a:r>
              <a:rPr lang="en-GB" altLang="en-US"/>
              <a:t>	Summonses are mandatory and if a defendant fails to 	attend without cause, a warrant for their arrest can be 	issued</a:t>
            </a:r>
          </a:p>
        </p:txBody>
      </p:sp>
      <p:sp>
        <p:nvSpPr>
          <p:cNvPr id="10243" name="Title 1"/>
          <p:cNvSpPr>
            <a:spLocks noGrp="1"/>
          </p:cNvSpPr>
          <p:nvPr>
            <p:ph type="title"/>
          </p:nvPr>
        </p:nvSpPr>
        <p:spPr>
          <a:xfrm>
            <a:off x="468313" y="260350"/>
            <a:ext cx="8064500" cy="647700"/>
          </a:xfrm>
        </p:spPr>
        <p:txBody>
          <a:bodyPr/>
          <a:lstStyle/>
          <a:p>
            <a:pPr algn="ctr" eaLnBrk="1" hangingPunct="1"/>
            <a:r>
              <a:rPr lang="en-GB" altLang="en-US" b="1">
                <a:solidFill>
                  <a:srgbClr val="0070C0"/>
                </a:solidFill>
              </a:rPr>
              <a:t>Court Proceedings</a:t>
            </a:r>
            <a:endParaRPr lang="en-GB" altLang="en-US">
              <a:solidFill>
                <a:srgbClr val="0070C0"/>
              </a:solidFill>
            </a:endParaRP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7"/>
          <p:cNvSpPr txBox="1">
            <a:spLocks noChangeArrowheads="1"/>
          </p:cNvSpPr>
          <p:nvPr/>
        </p:nvSpPr>
        <p:spPr bwMode="auto">
          <a:xfrm>
            <a:off x="179388" y="1009650"/>
            <a:ext cx="84963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Magistrates’ Court</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For offences that are triable by summary only, cases 	are heard in a Magistrates’ Court</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For these less severe offences, Magistrates have 	limited sentencing powers (in terms of fines and 	custodial sentences they can impose)</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Three ‘lay’ magistrates act as judges in determining 	both the guilt of the defendant and the sentence to be 	imposed</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Magistrates are voluntary roles and are not legal 	experts – they have qualified legal clerks in court to 	advise on criminal procedure and sentencing law</a:t>
            </a:r>
          </a:p>
        </p:txBody>
      </p:sp>
      <p:sp>
        <p:nvSpPr>
          <p:cNvPr id="12291" name="Title 1"/>
          <p:cNvSpPr>
            <a:spLocks noGrp="1"/>
          </p:cNvSpPr>
          <p:nvPr>
            <p:ph type="title"/>
          </p:nvPr>
        </p:nvSpPr>
        <p:spPr>
          <a:xfrm>
            <a:off x="468313" y="260350"/>
            <a:ext cx="8064500" cy="647700"/>
          </a:xfrm>
        </p:spPr>
        <p:txBody>
          <a:bodyPr/>
          <a:lstStyle/>
          <a:p>
            <a:pPr algn="ctr" eaLnBrk="1" hangingPunct="1"/>
            <a:r>
              <a:rPr lang="en-GB" altLang="en-US" b="1">
                <a:solidFill>
                  <a:srgbClr val="0070C0"/>
                </a:solidFill>
              </a:rPr>
              <a:t>Court Proceedings</a:t>
            </a:r>
            <a:endParaRPr lang="en-GB" altLang="en-US">
              <a:solidFill>
                <a:srgbClr val="0070C0"/>
              </a:solidFill>
            </a:endParaRP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7"/>
          <p:cNvSpPr txBox="1">
            <a:spLocks noChangeArrowheads="1"/>
          </p:cNvSpPr>
          <p:nvPr/>
        </p:nvSpPr>
        <p:spPr bwMode="auto">
          <a:xfrm>
            <a:off x="179388" y="1009650"/>
            <a:ext cx="84963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a:solidFill>
                  <a:srgbClr val="00B050"/>
                </a:solidFill>
              </a:rPr>
              <a:t>Entering a plea</a:t>
            </a:r>
          </a:p>
          <a:p>
            <a:pPr eaLnBrk="1" hangingPunct="1">
              <a:spcBef>
                <a:spcPct val="0"/>
              </a:spcBef>
              <a:buClrTx/>
              <a:buFontTx/>
              <a:buNone/>
            </a:pPr>
            <a:endParaRPr lang="en-GB" altLang="en-US" sz="1600"/>
          </a:p>
          <a:p>
            <a:pPr eaLnBrk="1" hangingPunct="1">
              <a:spcBef>
                <a:spcPct val="0"/>
              </a:spcBef>
              <a:buClrTx/>
              <a:buFontTx/>
              <a:buNone/>
            </a:pPr>
            <a:r>
              <a:rPr lang="en-GB" altLang="en-US"/>
              <a:t>	The golden rule of criminal law in the UK is that a 	defendant is innocent until proven guilty</a:t>
            </a:r>
          </a:p>
          <a:p>
            <a:pPr eaLnBrk="1" hangingPunct="1">
              <a:spcBef>
                <a:spcPct val="0"/>
              </a:spcBef>
              <a:buClrTx/>
              <a:buFontTx/>
              <a:buNone/>
            </a:pPr>
            <a:endParaRPr lang="en-GB" altLang="en-US" sz="1600"/>
          </a:p>
          <a:p>
            <a:pPr eaLnBrk="1" hangingPunct="1">
              <a:spcBef>
                <a:spcPct val="0"/>
              </a:spcBef>
              <a:buClrTx/>
              <a:buFontTx/>
              <a:buNone/>
            </a:pPr>
            <a:r>
              <a:rPr lang="en-GB" altLang="en-US"/>
              <a:t>	A defendant will be asked, at the first hearing, whether 	they plead guilty or not guilty to a charge</a:t>
            </a:r>
          </a:p>
          <a:p>
            <a:pPr eaLnBrk="1" hangingPunct="1">
              <a:spcBef>
                <a:spcPct val="0"/>
              </a:spcBef>
              <a:buClrTx/>
              <a:buFontTx/>
              <a:buNone/>
            </a:pPr>
            <a:endParaRPr lang="en-GB" altLang="en-US" sz="1600"/>
          </a:p>
          <a:p>
            <a:pPr eaLnBrk="1" hangingPunct="1">
              <a:spcBef>
                <a:spcPct val="0"/>
              </a:spcBef>
              <a:buClrTx/>
              <a:buFontTx/>
              <a:buNone/>
            </a:pPr>
            <a:r>
              <a:rPr lang="en-GB" altLang="en-US"/>
              <a:t>	Courts will ‘case manage’ a case at this stage, and will 	urge the defendant to enter a plea at the earliest 	possible opportunity</a:t>
            </a:r>
          </a:p>
          <a:p>
            <a:pPr eaLnBrk="1" hangingPunct="1">
              <a:spcBef>
                <a:spcPct val="0"/>
              </a:spcBef>
              <a:buClrTx/>
              <a:buFontTx/>
              <a:buNone/>
            </a:pPr>
            <a:endParaRPr lang="en-GB" altLang="en-US" sz="1600"/>
          </a:p>
          <a:p>
            <a:pPr eaLnBrk="1" hangingPunct="1">
              <a:spcBef>
                <a:spcPct val="0"/>
              </a:spcBef>
              <a:buClrTx/>
              <a:buFontTx/>
              <a:buNone/>
            </a:pPr>
            <a:r>
              <a:rPr lang="en-GB" altLang="en-US"/>
              <a:t>	Defendants can only enter a plea if they have 	sufficient information from the prosecution in advance</a:t>
            </a:r>
          </a:p>
        </p:txBody>
      </p:sp>
      <p:sp>
        <p:nvSpPr>
          <p:cNvPr id="14339" name="Title 1"/>
          <p:cNvSpPr>
            <a:spLocks noGrp="1"/>
          </p:cNvSpPr>
          <p:nvPr>
            <p:ph type="title"/>
          </p:nvPr>
        </p:nvSpPr>
        <p:spPr>
          <a:xfrm>
            <a:off x="468313" y="260350"/>
            <a:ext cx="8064500" cy="647700"/>
          </a:xfrm>
        </p:spPr>
        <p:txBody>
          <a:bodyPr/>
          <a:lstStyle/>
          <a:p>
            <a:pPr algn="ctr" eaLnBrk="1" hangingPunct="1"/>
            <a:r>
              <a:rPr lang="en-GB" altLang="en-US" b="1">
                <a:solidFill>
                  <a:srgbClr val="0070C0"/>
                </a:solidFill>
              </a:rPr>
              <a:t>Court Proceedings</a:t>
            </a:r>
            <a:endParaRPr lang="en-GB" altLang="en-US">
              <a:solidFill>
                <a:srgbClr val="0070C0"/>
              </a:solidFill>
            </a:endParaRP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7"/>
          <p:cNvSpPr txBox="1">
            <a:spLocks noChangeArrowheads="1"/>
          </p:cNvSpPr>
          <p:nvPr/>
        </p:nvSpPr>
        <p:spPr bwMode="auto">
          <a:xfrm>
            <a:off x="179388" y="1009650"/>
            <a:ext cx="84963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Guilty Pleas</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Where the defendant enters a guilty plea, they are 	convicted and the court moves straight to sentencing </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Sentences are entirely at the discretion of the court, 	and are based upon information given to them by the 	prosecution regarding the nature and severity of the 	offence and information provided by the defence about 	the defendant, their version of events and any 	mitigation (reasons for committing the offence)</a:t>
            </a:r>
          </a:p>
        </p:txBody>
      </p:sp>
      <p:sp>
        <p:nvSpPr>
          <p:cNvPr id="16387" name="Title 1"/>
          <p:cNvSpPr>
            <a:spLocks noGrp="1"/>
          </p:cNvSpPr>
          <p:nvPr>
            <p:ph type="title"/>
          </p:nvPr>
        </p:nvSpPr>
        <p:spPr>
          <a:xfrm>
            <a:off x="468313" y="260350"/>
            <a:ext cx="8064500" cy="647700"/>
          </a:xfrm>
        </p:spPr>
        <p:txBody>
          <a:bodyPr/>
          <a:lstStyle/>
          <a:p>
            <a:pPr algn="ctr" eaLnBrk="1" hangingPunct="1"/>
            <a:r>
              <a:rPr lang="en-GB" altLang="en-US" b="1">
                <a:solidFill>
                  <a:srgbClr val="0070C0"/>
                </a:solidFill>
              </a:rPr>
              <a:t>Court Proceedings</a:t>
            </a:r>
            <a:endParaRPr lang="en-GB" altLang="en-US">
              <a:solidFill>
                <a:srgbClr val="0070C0"/>
              </a:solidFill>
            </a:endParaRP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7"/>
          <p:cNvSpPr txBox="1">
            <a:spLocks noChangeArrowheads="1"/>
          </p:cNvSpPr>
          <p:nvPr/>
        </p:nvSpPr>
        <p:spPr bwMode="auto">
          <a:xfrm>
            <a:off x="179388" y="1009650"/>
            <a:ext cx="84963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a:solidFill>
                  <a:srgbClr val="00B050"/>
                </a:solidFill>
              </a:rPr>
              <a:t>Not Guilty Pleas</a:t>
            </a:r>
          </a:p>
          <a:p>
            <a:pPr eaLnBrk="1" hangingPunct="1">
              <a:spcBef>
                <a:spcPct val="0"/>
              </a:spcBef>
              <a:buClrTx/>
              <a:buFontTx/>
              <a:buNone/>
            </a:pPr>
            <a:endParaRPr lang="en-GB" altLang="en-US" sz="1600"/>
          </a:p>
          <a:p>
            <a:pPr eaLnBrk="1" hangingPunct="1">
              <a:spcBef>
                <a:spcPct val="0"/>
              </a:spcBef>
              <a:buClrTx/>
              <a:buFontTx/>
              <a:buNone/>
            </a:pPr>
            <a:r>
              <a:rPr lang="en-GB" altLang="en-US"/>
              <a:t>	Where the defendant enters a not guilty plea, the court 	will determine where the trial is to be held</a:t>
            </a:r>
          </a:p>
          <a:p>
            <a:pPr eaLnBrk="1" hangingPunct="1">
              <a:spcBef>
                <a:spcPct val="0"/>
              </a:spcBef>
              <a:buClrTx/>
              <a:buFontTx/>
              <a:buNone/>
            </a:pPr>
            <a:endParaRPr lang="en-GB" altLang="en-US" sz="1600"/>
          </a:p>
          <a:p>
            <a:pPr eaLnBrk="1" hangingPunct="1">
              <a:spcBef>
                <a:spcPct val="0"/>
              </a:spcBef>
              <a:buClrTx/>
              <a:buFontTx/>
              <a:buNone/>
            </a:pPr>
            <a:r>
              <a:rPr lang="en-GB" altLang="en-US"/>
              <a:t>	Whichever court deals with the trial, the format is 	broadly the same</a:t>
            </a:r>
          </a:p>
          <a:p>
            <a:pPr eaLnBrk="1" hangingPunct="1">
              <a:spcBef>
                <a:spcPct val="0"/>
              </a:spcBef>
              <a:buClrTx/>
              <a:buFontTx/>
              <a:buNone/>
            </a:pPr>
            <a:endParaRPr lang="en-GB" altLang="en-US" sz="1600"/>
          </a:p>
          <a:p>
            <a:pPr eaLnBrk="1" hangingPunct="1">
              <a:spcBef>
                <a:spcPct val="0"/>
              </a:spcBef>
              <a:buClrTx/>
              <a:buFontTx/>
              <a:buNone/>
            </a:pPr>
            <a:r>
              <a:rPr lang="en-GB" altLang="en-US"/>
              <a:t>	A trial is essentially a fact-finding exercise, where 	evidence is given under oath by all parties, and the 	Magistrates or jury determine the truth of the situation 	and reach a verdict</a:t>
            </a:r>
          </a:p>
        </p:txBody>
      </p:sp>
      <p:sp>
        <p:nvSpPr>
          <p:cNvPr id="18435" name="Title 1"/>
          <p:cNvSpPr>
            <a:spLocks noGrp="1"/>
          </p:cNvSpPr>
          <p:nvPr>
            <p:ph type="title"/>
          </p:nvPr>
        </p:nvSpPr>
        <p:spPr>
          <a:xfrm>
            <a:off x="468313" y="260350"/>
            <a:ext cx="8064500" cy="647700"/>
          </a:xfrm>
        </p:spPr>
        <p:txBody>
          <a:bodyPr/>
          <a:lstStyle/>
          <a:p>
            <a:pPr algn="ctr" eaLnBrk="1" hangingPunct="1"/>
            <a:r>
              <a:rPr lang="en-GB" altLang="en-US" b="1">
                <a:solidFill>
                  <a:srgbClr val="0070C0"/>
                </a:solidFill>
              </a:rPr>
              <a:t>Court Proceedings</a:t>
            </a:r>
            <a:endParaRPr lang="en-GB" altLang="en-US">
              <a:solidFill>
                <a:srgbClr val="0070C0"/>
              </a:solidFill>
            </a:endParaRP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7"/>
          <p:cNvSpPr txBox="1">
            <a:spLocks noChangeArrowheads="1"/>
          </p:cNvSpPr>
          <p:nvPr/>
        </p:nvSpPr>
        <p:spPr bwMode="auto">
          <a:xfrm>
            <a:off x="179388" y="1009650"/>
            <a:ext cx="84963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a:solidFill>
                  <a:srgbClr val="00B050"/>
                </a:solidFill>
              </a:rPr>
              <a:t>Crown Court</a:t>
            </a:r>
          </a:p>
          <a:p>
            <a:pPr eaLnBrk="1" hangingPunct="1">
              <a:spcBef>
                <a:spcPct val="0"/>
              </a:spcBef>
              <a:buClrTx/>
              <a:buFontTx/>
              <a:buNone/>
            </a:pPr>
            <a:endParaRPr lang="en-GB" altLang="en-US" sz="1600"/>
          </a:p>
          <a:p>
            <a:pPr eaLnBrk="1" hangingPunct="1">
              <a:spcBef>
                <a:spcPct val="0"/>
              </a:spcBef>
              <a:buClrTx/>
              <a:buFontTx/>
              <a:buNone/>
            </a:pPr>
            <a:r>
              <a:rPr lang="en-GB" altLang="en-US"/>
              <a:t>	If a case is to be heard in a Crown Court, it is sent 	there, 	or ‘committed’, by the Magistrates</a:t>
            </a:r>
          </a:p>
          <a:p>
            <a:pPr eaLnBrk="1" hangingPunct="1">
              <a:spcBef>
                <a:spcPct val="0"/>
              </a:spcBef>
              <a:buClrTx/>
              <a:buFontTx/>
              <a:buNone/>
            </a:pPr>
            <a:endParaRPr lang="en-GB" altLang="en-US" sz="1600"/>
          </a:p>
          <a:p>
            <a:pPr eaLnBrk="1" hangingPunct="1">
              <a:spcBef>
                <a:spcPct val="0"/>
              </a:spcBef>
              <a:buClrTx/>
              <a:buFontTx/>
              <a:buNone/>
            </a:pPr>
            <a:r>
              <a:rPr lang="en-GB" altLang="en-US"/>
              <a:t>	Once at Crown Court, a plea and directions hearing 	will be held where the timetable and trial date will be 	set</a:t>
            </a:r>
          </a:p>
          <a:p>
            <a:pPr eaLnBrk="1" hangingPunct="1">
              <a:spcBef>
                <a:spcPct val="0"/>
              </a:spcBef>
              <a:buClrTx/>
              <a:buFontTx/>
              <a:buNone/>
            </a:pPr>
            <a:endParaRPr lang="en-GB" altLang="en-US" sz="1600"/>
          </a:p>
          <a:p>
            <a:pPr eaLnBrk="1" hangingPunct="1">
              <a:spcBef>
                <a:spcPct val="0"/>
              </a:spcBef>
              <a:buClrTx/>
              <a:buFontTx/>
              <a:buNone/>
            </a:pPr>
            <a:r>
              <a:rPr lang="en-GB" altLang="en-US"/>
              <a:t>	In a trial, a jury of twelve people chosen at random will 	decide whether a defendant is guilty, whilst the Judge 	presides over the hearing, provides direction to the 	jury and imposes the sentence if the defendant is 	found guilty</a:t>
            </a:r>
          </a:p>
        </p:txBody>
      </p:sp>
      <p:sp>
        <p:nvSpPr>
          <p:cNvPr id="20483" name="Title 1"/>
          <p:cNvSpPr>
            <a:spLocks noGrp="1"/>
          </p:cNvSpPr>
          <p:nvPr>
            <p:ph type="title"/>
          </p:nvPr>
        </p:nvSpPr>
        <p:spPr>
          <a:xfrm>
            <a:off x="468313" y="260350"/>
            <a:ext cx="8064500" cy="647700"/>
          </a:xfrm>
        </p:spPr>
        <p:txBody>
          <a:bodyPr/>
          <a:lstStyle/>
          <a:p>
            <a:pPr algn="ctr" eaLnBrk="1" hangingPunct="1"/>
            <a:r>
              <a:rPr lang="en-GB" altLang="en-US" b="1">
                <a:solidFill>
                  <a:srgbClr val="0070C0"/>
                </a:solidFill>
              </a:rPr>
              <a:t>Court Proceedings</a:t>
            </a:r>
            <a:endParaRPr lang="en-GB" altLang="en-US">
              <a:solidFill>
                <a:srgbClr val="0070C0"/>
              </a:solidFill>
            </a:endParaRPr>
          </a:p>
        </p:txBody>
      </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wnership xmlns="928e590f-9697-441d-95b7-4d4ce7c8b5fb">Jane Wilson</Ownership>
    <Changes_x0020_will_x0020_effect xmlns="928e590f-9697-441d-95b7-4d4ce7c8b5fb">
      <Value>Investigations</Value>
    </Changes_x0020_will_x0020_effect>
    <Subject_x0020_number xmlns="928e590f-9697-441d-95b7-4d4ce7c8b5fb">Inves060</Subject_x0020_number>
    <Description0 xmlns="928e590f-9697-441d-95b7-4d4ce7c8b5fb" xsi:nil="true"/>
    <Course_x0020_used_x0020_on xmlns="928e590f-9697-441d-95b7-4d4ce7c8b5fb">
      <Value>Investigations</Value>
    </Course_x0020_used_x0020_on>
    <Type_x0020_of_x0020_material xmlns="928e590f-9697-441d-95b7-4d4ce7c8b5fb">Presentation</Type_x0020_of_x0020_material>
    <Updated_x0020_by xmlns="928e590f-9697-441d-95b7-4d4ce7c8b5fb">Simon McCusker</Updated_x0020_by>
    <Subject_x0020_lead xmlns="928e590f-9697-441d-95b7-4d4ce7c8b5fb">Jane Wilson</Subject_x0020_lead>
    <LMS_x0020_updated xmlns="928e590f-9697-441d-95b7-4d4ce7c8b5fb" xsi:nil="true"/>
    <Last_x0020_updated xmlns="928e590f-9697-441d-95b7-4d4ce7c8b5fb">2018-12-13T00:00:00+00:00</Last_x0020_updat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4B164C3DF689C4086366DC293CA522A" ma:contentTypeVersion="11" ma:contentTypeDescription="Create a new document." ma:contentTypeScope="" ma:versionID="63f0981b35e529809f6d19bc39177d5e">
  <xsd:schema xmlns:xsd="http://www.w3.org/2001/XMLSchema" xmlns:p="http://schemas.microsoft.com/office/2006/metadata/properties" xmlns:ns2="928e590f-9697-441d-95b7-4d4ce7c8b5fb" targetNamespace="http://schemas.microsoft.com/office/2006/metadata/properties" ma:root="true" ma:fieldsID="d657dbfd0fb220e558566dd527336faf" ns2:_="">
    <xsd:import namespace="928e590f-9697-441d-95b7-4d4ce7c8b5fb"/>
    <xsd:element name="properties">
      <xsd:complexType>
        <xsd:sequence>
          <xsd:element name="documentManagement">
            <xsd:complexType>
              <xsd:all>
                <xsd:element ref="ns2:Type_x0020_of_x0020_material" minOccurs="0"/>
                <xsd:element ref="ns2:LMS_x0020_updated" minOccurs="0"/>
                <xsd:element ref="ns2:Subject_x0020_number" minOccurs="0"/>
                <xsd:element ref="ns2:Description0" minOccurs="0"/>
                <xsd:element ref="ns2:Subject_x0020_lead" minOccurs="0"/>
                <xsd:element ref="ns2:Course_x0020_used_x0020_on" minOccurs="0"/>
                <xsd:element ref="ns2:Changes_x0020_will_x0020_effect" minOccurs="0"/>
                <xsd:element ref="ns2:Last_x0020_updated" minOccurs="0"/>
                <xsd:element ref="ns2:Updated_x0020_by" minOccurs="0"/>
                <xsd:element ref="ns2:Ownership" minOccurs="0"/>
              </xsd:all>
            </xsd:complexType>
          </xsd:element>
        </xsd:sequence>
      </xsd:complexType>
    </xsd:element>
  </xsd:schema>
  <xsd:schema xmlns:xsd="http://www.w3.org/2001/XMLSchema" xmlns:dms="http://schemas.microsoft.com/office/2006/documentManagement/types" targetNamespace="928e590f-9697-441d-95b7-4d4ce7c8b5fb" elementFormDefault="qualified">
    <xsd:import namespace="http://schemas.microsoft.com/office/2006/documentManagement/types"/>
    <xsd:element name="Type_x0020_of_x0020_material" ma:index="8" nillable="true" ma:displayName="Type of material" ma:format="Dropdown" ma:internalName="Type_x0020_of_x0020_material">
      <xsd:simpleType>
        <xsd:restriction base="dms:Choice">
          <xsd:enumeration value="Presentation"/>
          <xsd:enumeration value="Guidance"/>
          <xsd:enumeration value="Video"/>
          <xsd:enumeration value="LMS"/>
          <xsd:enumeration value="Reference material"/>
        </xsd:restriction>
      </xsd:simpleType>
    </xsd:element>
    <xsd:element name="LMS_x0020_updated" ma:index="9" nillable="true" ma:displayName="LMS updated" ma:format="DateOnly" ma:internalName="LMS_x0020_updated">
      <xsd:simpleType>
        <xsd:restriction base="dms:DateTime"/>
      </xsd:simpleType>
    </xsd:element>
    <xsd:element name="Subject_x0020_number" ma:index="10" nillable="true" ma:displayName="Subject number" ma:format="Dropdown" ma:internalName="Subject_x0020_number">
      <xsd:simpleType>
        <xsd:restriction base="dms:Choice">
          <xsd:enumeration value="Fish010"/>
          <xsd:enumeration value="MLic020"/>
          <xsd:enumeration value="MCon030"/>
          <xsd:enumeration value="GenLeg040"/>
          <xsd:enumeration value="Intel050"/>
          <xsd:enumeration value="Inves060"/>
          <xsd:enumeration value="Database070"/>
          <xsd:enumeration value="Powers080"/>
          <xsd:enumeration value="RIPA090"/>
          <xsd:enumeration value="IUU100"/>
          <xsd:enumeration value="Blue110"/>
          <xsd:enumeration value="HR120"/>
          <xsd:enumeration value="H&amp;S130"/>
          <xsd:enumeration value="MPlan140"/>
          <xsd:enumeration value="Fin150"/>
          <xsd:enumeration value="Stats160"/>
          <xsd:enumeration value="Other170"/>
        </xsd:restriction>
      </xsd:simpleType>
    </xsd:element>
    <xsd:element name="Description0" ma:index="11" nillable="true" ma:displayName="Description" ma:internalName="Description0">
      <xsd:simpleType>
        <xsd:restriction base="dms:Note"/>
      </xsd:simpleType>
    </xsd:element>
    <xsd:element name="Subject_x0020_lead" ma:index="12" nillable="true" ma:displayName="Subject lead" ma:format="Dropdown" ma:internalName="Subject_x0020_lead">
      <xsd:simpleType>
        <xsd:restriction base="dms:Choice">
          <xsd:enumeration value="James Windebank"/>
          <xsd:enumeration value="Simon McCusker"/>
          <xsd:enumeration value="Annika Whitford"/>
          <xsd:enumeration value="Rory Lane"/>
          <xsd:enumeration value="Gary Owen"/>
          <xsd:enumeration value="Steve Johnston"/>
          <xsd:enumeration value="Jane Wilson"/>
        </xsd:restriction>
      </xsd:simpleType>
    </xsd:element>
    <xsd:element name="Course_x0020_used_x0020_on" ma:index="13" nillable="true" ma:displayName="Course used on" ma:internalName="Course_x0020_used_x0020_on">
      <xsd:complexType>
        <xsd:complexContent>
          <xsd:extension base="dms:MultiChoice">
            <xsd:sequence>
              <xsd:element name="Value" maxOccurs="unbounded" minOccurs="0" nillable="true">
                <xsd:simpleType>
                  <xsd:restriction base="dms:Choice">
                    <xsd:enumeration value="Air Crew"/>
                    <xsd:enumeration value="Blue Belt"/>
                    <xsd:enumeration value="Boarding Officer"/>
                    <xsd:enumeration value="Defra Fisheries"/>
                    <xsd:enumeration value="Environmental Enforcement"/>
                    <xsd:enumeration value="Finance"/>
                    <xsd:enumeration value="Fisheries Enforcement"/>
                    <xsd:enumeration value="Fisheries Management"/>
                    <xsd:enumeration value="Health and Safety"/>
                    <xsd:enumeration value="HR"/>
                    <xsd:enumeration value="Intelligence"/>
                    <xsd:enumeration value="Investigations"/>
                    <xsd:enumeration value="IUU"/>
                    <xsd:enumeration value="LMS"/>
                    <xsd:enumeration value="Marine Conservation"/>
                    <xsd:enumeration value="Marine Planning"/>
                    <xsd:enumeration value="Marine Pollution"/>
                    <xsd:enumeration value="Royal Navy"/>
                    <xsd:enumeration value="Stats"/>
                  </xsd:restriction>
                </xsd:simpleType>
              </xsd:element>
            </xsd:sequence>
          </xsd:extension>
        </xsd:complexContent>
      </xsd:complexType>
    </xsd:element>
    <xsd:element name="Changes_x0020_will_x0020_effect" ma:index="14" nillable="true" ma:displayName="Changes will effect" ma:internalName="Changes_x0020_will_x0020_effect">
      <xsd:complexType>
        <xsd:complexContent>
          <xsd:extension base="dms:MultiChoice">
            <xsd:sequence>
              <xsd:element name="Value" maxOccurs="unbounded" minOccurs="0" nillable="true">
                <xsd:simpleType>
                  <xsd:restriction base="dms:Choice">
                    <xsd:enumeration value="Air Crew"/>
                    <xsd:enumeration value="Blue Belt"/>
                    <xsd:enumeration value="Boarding Officer"/>
                    <xsd:enumeration value="Defra Fisheries"/>
                    <xsd:enumeration value="Environmental Enforcement"/>
                    <xsd:enumeration value="Finance"/>
                    <xsd:enumeration value="Fisheries Enforcement"/>
                    <xsd:enumeration value="Fisheries Management"/>
                    <xsd:enumeration value="Health and Safety"/>
                    <xsd:enumeration value="HR"/>
                    <xsd:enumeration value="Intelligence"/>
                    <xsd:enumeration value="Investigations"/>
                    <xsd:enumeration value="IUU"/>
                    <xsd:enumeration value="LMS"/>
                    <xsd:enumeration value="Marine Conservation"/>
                    <xsd:enumeration value="Marine Planning"/>
                    <xsd:enumeration value="Marine Pollution"/>
                    <xsd:enumeration value="MEO Training Programme"/>
                    <xsd:enumeration value="Royal Navy"/>
                    <xsd:enumeration value="Stats"/>
                  </xsd:restriction>
                </xsd:simpleType>
              </xsd:element>
            </xsd:sequence>
          </xsd:extension>
        </xsd:complexContent>
      </xsd:complexType>
    </xsd:element>
    <xsd:element name="Last_x0020_updated" ma:index="15" nillable="true" ma:displayName="Last updated" ma:format="DateOnly" ma:internalName="Last_x0020_updated">
      <xsd:simpleType>
        <xsd:restriction base="dms:DateTime"/>
      </xsd:simpleType>
    </xsd:element>
    <xsd:element name="Updated_x0020_by" ma:index="16" nillable="true" ma:displayName="Updated by" ma:format="Dropdown" ma:internalName="Updated_x0020_by">
      <xsd:simpleType>
        <xsd:restriction base="dms:Choice">
          <xsd:enumeration value="James Windebank"/>
          <xsd:enumeration value="Simon McCusker"/>
          <xsd:enumeration value="Annika Whitford"/>
          <xsd:enumeration value="Rory Lane"/>
          <xsd:enumeration value="Gary Owen"/>
          <xsd:enumeration value="Steve Johnston"/>
          <xsd:enumeration value="Jane Wilson"/>
        </xsd:restriction>
      </xsd:simpleType>
    </xsd:element>
    <xsd:element name="Ownership" ma:index="17" nillable="true" ma:displayName="Ownership" ma:format="Dropdown" ma:internalName="Ownership">
      <xsd:simpleType>
        <xsd:restriction base="dms:Choice">
          <xsd:enumeration value="James Windebank"/>
          <xsd:enumeration value="Simon McCusker"/>
          <xsd:enumeration value="Annika Whitford"/>
          <xsd:enumeration value="Rory Lane"/>
          <xsd:enumeration value="Gary Owen"/>
          <xsd:enumeration value="Steve Johnston"/>
          <xsd:enumeration value="Jane Wils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1CC7F7B-1A7F-474E-848B-0486A61EC7C5}">
  <ds:schemaRefs>
    <ds:schemaRef ds:uri="http://purl.org/dc/dcmitype/"/>
    <ds:schemaRef ds:uri="http://purl.org/dc/terms/"/>
    <ds:schemaRef ds:uri="http://schemas.openxmlformats.org/package/2006/metadata/core-properties"/>
    <ds:schemaRef ds:uri="http://schemas.microsoft.com/office/2006/documentManagement/types"/>
    <ds:schemaRef ds:uri="http://www.w3.org/XML/1998/namespace"/>
    <ds:schemaRef ds:uri="http://purl.org/dc/elements/1.1/"/>
    <ds:schemaRef ds:uri="928e590f-9697-441d-95b7-4d4ce7c8b5fb"/>
    <ds:schemaRef ds:uri="http://schemas.microsoft.com/office/2006/metadata/properties"/>
  </ds:schemaRefs>
</ds:datastoreItem>
</file>

<file path=customXml/itemProps2.xml><?xml version="1.0" encoding="utf-8"?>
<ds:datastoreItem xmlns:ds="http://schemas.openxmlformats.org/officeDocument/2006/customXml" ds:itemID="{EB04B20D-73D1-4E7E-ABD6-B3FEAFD6AD27}">
  <ds:schemaRefs>
    <ds:schemaRef ds:uri="http://schemas.microsoft.com/sharepoint/v3/contenttype/forms"/>
  </ds:schemaRefs>
</ds:datastoreItem>
</file>

<file path=customXml/itemProps3.xml><?xml version="1.0" encoding="utf-8"?>
<ds:datastoreItem xmlns:ds="http://schemas.openxmlformats.org/officeDocument/2006/customXml" ds:itemID="{F5091ADC-2802-4EC5-9EB5-A1DA26154449}">
  <ds:schemaRefs>
    <ds:schemaRef ds:uri="http://schemas.microsoft.com/office/2006/metadata/longProperties"/>
  </ds:schemaRefs>
</ds:datastoreItem>
</file>

<file path=customXml/itemProps4.xml><?xml version="1.0" encoding="utf-8"?>
<ds:datastoreItem xmlns:ds="http://schemas.openxmlformats.org/officeDocument/2006/customXml" ds:itemID="{95401A95-F3D0-4CEA-9BCA-A10B95D02A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8e590f-9697-441d-95b7-4d4ce7c8b5f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545</TotalTime>
  <Words>1503</Words>
  <Application>Microsoft Office PowerPoint</Application>
  <PresentationFormat>On-screen Show (4:3)</PresentationFormat>
  <Paragraphs>172</Paragraphs>
  <Slides>17</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Court Proceedings</vt:lpstr>
      <vt:lpstr>Court Proceedings</vt:lpstr>
      <vt:lpstr>Court Proceedings</vt:lpstr>
      <vt:lpstr>Court Proceedings</vt:lpstr>
      <vt:lpstr>Court Proceedings</vt:lpstr>
      <vt:lpstr>Court Proceedings</vt:lpstr>
      <vt:lpstr>Court Proceedings</vt:lpstr>
      <vt:lpstr>Court Proceedings</vt:lpstr>
      <vt:lpstr>Court Proceedings</vt:lpstr>
      <vt:lpstr>Court Proceedings</vt:lpstr>
      <vt:lpstr>Court Proceedings</vt:lpstr>
      <vt:lpstr>Court Proceedings</vt:lpstr>
      <vt:lpstr>Court Proceedings</vt:lpstr>
      <vt:lpstr>Court Proceedings</vt:lpstr>
      <vt:lpstr>Court Proceedings</vt:lpstr>
      <vt:lpstr>Court Proceedings</vt:lpstr>
      <vt:lpstr>Court Proceedings</vt:lpstr>
    </vt:vector>
  </TitlesOfParts>
  <Company>Defra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Proctor</dc:creator>
  <cp:lastModifiedBy>Whitford, Annika</cp:lastModifiedBy>
  <cp:revision>40</cp:revision>
  <dcterms:created xsi:type="dcterms:W3CDTF">2013-02-22T12:19:06Z</dcterms:created>
  <dcterms:modified xsi:type="dcterms:W3CDTF">2021-02-17T13:05:18Z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FA9638BE-1646-45D6-A7D5-FE616FF5C754</vt:lpwstr>
  </property>
  <property fmtid="{D5CDD505-2E9C-101B-9397-08002B2CF9AE}" pid="3" name="ArticulatePath">
    <vt:lpwstr>http://mmointranet/tools/templates_new/guillemots</vt:lpwstr>
  </property>
  <property fmtid="{D5CDD505-2E9C-101B-9397-08002B2CF9AE}" pid="4" name="ContentType">
    <vt:lpwstr>Document</vt:lpwstr>
  </property>
  <property fmtid="{D5CDD505-2E9C-101B-9397-08002B2CF9AE}" pid="5" name="ContentTypeId">
    <vt:lpwstr>0x01010024B164C3DF689C4086366DC293CA522A</vt:lpwstr>
  </property>
</Properties>
</file>