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7" r:id="rId3"/>
    <p:sldId id="282" r:id="rId4"/>
    <p:sldId id="283" r:id="rId5"/>
    <p:sldId id="284" r:id="rId6"/>
    <p:sldId id="285" r:id="rId7"/>
    <p:sldId id="287" r:id="rId8"/>
    <p:sldId id="289" r:id="rId9"/>
    <p:sldId id="286" r:id="rId10"/>
    <p:sldId id="290" r:id="rId11"/>
    <p:sldId id="295" r:id="rId12"/>
    <p:sldId id="291" r:id="rId13"/>
    <p:sldId id="296" r:id="rId14"/>
    <p:sldId id="297" r:id="rId15"/>
    <p:sldId id="294" r:id="rId16"/>
    <p:sldId id="293" r:id="rId17"/>
    <p:sldId id="273"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761"/>
  </p:normalViewPr>
  <p:slideViewPr>
    <p:cSldViewPr snapToGrid="0" snapToObjects="1">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E5319-6904-4278-9644-812A75ED1E85}" type="datetimeFigureOut">
              <a:rPr lang="en-GB" smtClean="0"/>
              <a:t>06/12/2021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DD83E-A90B-47B6-A700-234E457406C8}" type="slidenum">
              <a:rPr lang="en-GB" smtClean="0"/>
              <a:t>‹#›</a:t>
            </a:fld>
            <a:endParaRPr lang="en-GB"/>
          </a:p>
        </p:txBody>
      </p:sp>
    </p:spTree>
    <p:extLst>
      <p:ext uri="{BB962C8B-B14F-4D97-AF65-F5344CB8AC3E}">
        <p14:creationId xmlns:p14="http://schemas.microsoft.com/office/powerpoint/2010/main" val="344198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7DD83E-A90B-47B6-A700-234E457406C8}" type="slidenum">
              <a:rPr lang="en-GB" smtClean="0"/>
              <a:t>1</a:t>
            </a:fld>
            <a:endParaRPr lang="en-GB"/>
          </a:p>
        </p:txBody>
      </p:sp>
    </p:spTree>
    <p:extLst>
      <p:ext uri="{BB962C8B-B14F-4D97-AF65-F5344CB8AC3E}">
        <p14:creationId xmlns:p14="http://schemas.microsoft.com/office/powerpoint/2010/main" val="303464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7DD83E-A90B-47B6-A700-234E457406C8}" type="slidenum">
              <a:rPr lang="en-GB" smtClean="0"/>
              <a:t>8</a:t>
            </a:fld>
            <a:endParaRPr lang="en-GB"/>
          </a:p>
        </p:txBody>
      </p:sp>
    </p:spTree>
    <p:extLst>
      <p:ext uri="{BB962C8B-B14F-4D97-AF65-F5344CB8AC3E}">
        <p14:creationId xmlns:p14="http://schemas.microsoft.com/office/powerpoint/2010/main" val="425366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Situation reports (sitreps) or summaries may be created in relation to emerging issues, in order to keep all informed as situations progress and develop. Weekly summaries are circulated to MMO and IFCA staff, summarising the intel received/ processed each week. </a:t>
            </a:r>
          </a:p>
        </p:txBody>
      </p:sp>
      <p:sp>
        <p:nvSpPr>
          <p:cNvPr id="4" name="Slide Number Placeholder 3"/>
          <p:cNvSpPr>
            <a:spLocks noGrp="1"/>
          </p:cNvSpPr>
          <p:nvPr>
            <p:ph type="sldNum" sz="quarter" idx="5"/>
          </p:nvPr>
        </p:nvSpPr>
        <p:spPr/>
        <p:txBody>
          <a:bodyPr/>
          <a:lstStyle/>
          <a:p>
            <a:fld id="{1D7DD83E-A90B-47B6-A700-234E457406C8}" type="slidenum">
              <a:rPr lang="en-GB" smtClean="0"/>
              <a:t>15</a:t>
            </a:fld>
            <a:endParaRPr lang="en-GB"/>
          </a:p>
        </p:txBody>
      </p:sp>
    </p:spTree>
    <p:extLst>
      <p:ext uri="{BB962C8B-B14F-4D97-AF65-F5344CB8AC3E}">
        <p14:creationId xmlns:p14="http://schemas.microsoft.com/office/powerpoint/2010/main" val="228374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4E0EE-666F-A14A-83D4-EC51A034A0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7420FD-7D07-894D-96CA-0EBFAA9AE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E4EC08-B1E8-6A4F-8FD2-CDB1D7DA815E}"/>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5" name="Footer Placeholder 4">
            <a:extLst>
              <a:ext uri="{FF2B5EF4-FFF2-40B4-BE49-F238E27FC236}">
                <a16:creationId xmlns:a16="http://schemas.microsoft.com/office/drawing/2014/main" id="{CEBBA4FB-3ED5-FA49-AC35-277FC200B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C4D91-C1C4-854A-8B68-4DCAD58168F0}"/>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190004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2965-F458-2C49-88F5-D888AB1B4A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246E47-DD15-6C48-86AE-B34FC7DA68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F8B9B-C73E-9F43-A2D1-1FAB9B3CC423}"/>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5" name="Footer Placeholder 4">
            <a:extLst>
              <a:ext uri="{FF2B5EF4-FFF2-40B4-BE49-F238E27FC236}">
                <a16:creationId xmlns:a16="http://schemas.microsoft.com/office/drawing/2014/main" id="{06534CF0-D565-844D-A8B1-31654E197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4E2F8-2DDB-3A4B-B41A-1AB493CBA675}"/>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190797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9F9B4-128F-8444-940D-A39AA9B518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9D2583-B708-9D43-9E82-5BE0F18FB7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44584-2EC8-8748-81F7-0588FD6BA7D8}"/>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5" name="Footer Placeholder 4">
            <a:extLst>
              <a:ext uri="{FF2B5EF4-FFF2-40B4-BE49-F238E27FC236}">
                <a16:creationId xmlns:a16="http://schemas.microsoft.com/office/drawing/2014/main" id="{FAB12841-929B-6F43-BA84-446344265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D5963-CC1E-7F48-BCAB-63EB46FD5448}"/>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139329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A13D-24E8-DF44-AE78-82FEF6EA3E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64D3D7-2AE0-B642-BD31-F1B220ABBF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CD6E9-65FD-6D4D-A0B3-648B28DB10C8}"/>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5" name="Footer Placeholder 4">
            <a:extLst>
              <a:ext uri="{FF2B5EF4-FFF2-40B4-BE49-F238E27FC236}">
                <a16:creationId xmlns:a16="http://schemas.microsoft.com/office/drawing/2014/main" id="{662DCD40-EB89-C346-B991-F8F363ADC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1F182-AA62-7F47-BF3D-ED6F94272450}"/>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99153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74F6-5ECF-FF4B-9149-57D4F042B7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DF1FB0-9AA8-AA4B-9DAD-4660633C8F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851A27-E034-7D40-BF9B-EA345DD678B7}"/>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5" name="Footer Placeholder 4">
            <a:extLst>
              <a:ext uri="{FF2B5EF4-FFF2-40B4-BE49-F238E27FC236}">
                <a16:creationId xmlns:a16="http://schemas.microsoft.com/office/drawing/2014/main" id="{90BC8A85-AC21-B340-8856-741B2B27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8E78F-72A8-9442-8784-AC2717CE5663}"/>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2428615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802F-5A7E-154B-870A-36EFAB442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F393C-D6FA-5E47-80BB-6A0DC1F957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11F05-A19A-0F4D-AC35-E8A59235B2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195D8F-EDB0-B94F-BF6B-1AB2CA1D80C3}"/>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6" name="Footer Placeholder 5">
            <a:extLst>
              <a:ext uri="{FF2B5EF4-FFF2-40B4-BE49-F238E27FC236}">
                <a16:creationId xmlns:a16="http://schemas.microsoft.com/office/drawing/2014/main" id="{8EB75424-4824-BC41-B463-E85548B55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7480A-44F9-EB43-98B3-38156215667E}"/>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20480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E620-BE00-394E-9231-D1659960A9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5F08C6-CDA9-9143-AB59-3DFFBD8C34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4FDCC6-9AA3-4642-BE90-298DEC9267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369ABC-1730-8547-8682-EB4AC8EAA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841CC8-200D-EF4E-8B07-49FBCD2F28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292FE1-6375-724B-8D6E-994BA6B1229C}"/>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8" name="Footer Placeholder 7">
            <a:extLst>
              <a:ext uri="{FF2B5EF4-FFF2-40B4-BE49-F238E27FC236}">
                <a16:creationId xmlns:a16="http://schemas.microsoft.com/office/drawing/2014/main" id="{16F4FCCC-FF55-7E48-ABA3-530195142A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ADE6D1-9B24-904D-9CAD-BF9C63D70BAF}"/>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144712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4744-9DDF-5746-A5CC-2CED73C8B6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F456A-587B-9A48-8C87-1B239BB99EAD}"/>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4" name="Footer Placeholder 3">
            <a:extLst>
              <a:ext uri="{FF2B5EF4-FFF2-40B4-BE49-F238E27FC236}">
                <a16:creationId xmlns:a16="http://schemas.microsoft.com/office/drawing/2014/main" id="{544B1F71-3534-C546-A0BA-6D75861CC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8B717-FE15-4842-A5AC-46213895EDEF}"/>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7092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515571-0E30-534C-8D87-5B81E12E0B46}"/>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3" name="Footer Placeholder 2">
            <a:extLst>
              <a:ext uri="{FF2B5EF4-FFF2-40B4-BE49-F238E27FC236}">
                <a16:creationId xmlns:a16="http://schemas.microsoft.com/office/drawing/2014/main" id="{B1E41BC8-18E8-AC44-9B07-44811CE6CE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8F2949-4FA0-F247-AAC8-B300B7B9DAD5}"/>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134406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0A0B-7FD3-2B44-8589-79CD505E1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5A0865-3137-C949-9DAA-75BE34104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C85F79-BDE9-2F4F-BC5D-93800D885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0F8BD9-F160-5240-99F2-9427E8C0C756}"/>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6" name="Footer Placeholder 5">
            <a:extLst>
              <a:ext uri="{FF2B5EF4-FFF2-40B4-BE49-F238E27FC236}">
                <a16:creationId xmlns:a16="http://schemas.microsoft.com/office/drawing/2014/main" id="{180072E5-3915-8F42-8930-616C86A35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B24CD9-1B2C-A44F-B6B4-E849AC986859}"/>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14822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203F-9DA9-EA4C-8946-170D176AF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3A19CB-313E-CC42-AA3C-29508FCE1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D8755D-6D5E-9E43-BAB6-55E48D82D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D162C0-DC06-CA45-9FAB-E2987129BEC8}"/>
              </a:ext>
            </a:extLst>
          </p:cNvPr>
          <p:cNvSpPr>
            <a:spLocks noGrp="1"/>
          </p:cNvSpPr>
          <p:nvPr>
            <p:ph type="dt" sz="half" idx="10"/>
          </p:nvPr>
        </p:nvSpPr>
        <p:spPr/>
        <p:txBody>
          <a:bodyPr/>
          <a:lstStyle/>
          <a:p>
            <a:fld id="{01CB65E9-D09A-FE46-82A2-113E6A4465C6}" type="datetimeFigureOut">
              <a:rPr lang="en-US" smtClean="0"/>
              <a:t>12/6/2021</a:t>
            </a:fld>
            <a:endParaRPr lang="en-US"/>
          </a:p>
        </p:txBody>
      </p:sp>
      <p:sp>
        <p:nvSpPr>
          <p:cNvPr id="6" name="Footer Placeholder 5">
            <a:extLst>
              <a:ext uri="{FF2B5EF4-FFF2-40B4-BE49-F238E27FC236}">
                <a16:creationId xmlns:a16="http://schemas.microsoft.com/office/drawing/2014/main" id="{0E96DCB6-F944-4D44-A267-E584F2E57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7997D-635C-334C-9B8C-97CB2B7352CE}"/>
              </a:ext>
            </a:extLst>
          </p:cNvPr>
          <p:cNvSpPr>
            <a:spLocks noGrp="1"/>
          </p:cNvSpPr>
          <p:nvPr>
            <p:ph type="sldNum" sz="quarter" idx="12"/>
          </p:nvPr>
        </p:nvSpPr>
        <p:spPr/>
        <p:txBody>
          <a:bodyPr/>
          <a:lstStyle/>
          <a:p>
            <a:fld id="{0C61C803-E55F-0E48-905F-83D16AFCA721}" type="slidenum">
              <a:rPr lang="en-US" smtClean="0"/>
              <a:t>‹#›</a:t>
            </a:fld>
            <a:endParaRPr lang="en-US"/>
          </a:p>
        </p:txBody>
      </p:sp>
    </p:spTree>
    <p:extLst>
      <p:ext uri="{BB962C8B-B14F-4D97-AF65-F5344CB8AC3E}">
        <p14:creationId xmlns:p14="http://schemas.microsoft.com/office/powerpoint/2010/main" val="189462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432DEC-6725-854A-A6DC-610B5A3E0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32BA58-DB9F-9E4D-96FE-3B9DCBFD9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410FD-8037-0F49-B81B-C95D34D6A8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B65E9-D09A-FE46-82A2-113E6A4465C6}" type="datetimeFigureOut">
              <a:rPr lang="en-US" smtClean="0"/>
              <a:t>12/6/2021</a:t>
            </a:fld>
            <a:endParaRPr lang="en-US"/>
          </a:p>
        </p:txBody>
      </p:sp>
      <p:sp>
        <p:nvSpPr>
          <p:cNvPr id="5" name="Footer Placeholder 4">
            <a:extLst>
              <a:ext uri="{FF2B5EF4-FFF2-40B4-BE49-F238E27FC236}">
                <a16:creationId xmlns:a16="http://schemas.microsoft.com/office/drawing/2014/main" id="{9E6C4168-B2A7-144A-9984-975DE2E42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64A96-F211-AE43-AB8A-227F110DC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1C803-E55F-0E48-905F-83D16AFCA721}" type="slidenum">
              <a:rPr lang="en-US" smtClean="0"/>
              <a:t>‹#›</a:t>
            </a:fld>
            <a:endParaRPr lang="en-US"/>
          </a:p>
        </p:txBody>
      </p:sp>
    </p:spTree>
    <p:extLst>
      <p:ext uri="{BB962C8B-B14F-4D97-AF65-F5344CB8AC3E}">
        <p14:creationId xmlns:p14="http://schemas.microsoft.com/office/powerpoint/2010/main" val="75668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efra.sharepoint.com/teams/Team1332/"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intel@marinemanagement.org.uk"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FB975D-B458-CB4A-8451-7D25A207573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2B9ECF1-DD62-FA4C-AC31-E61B4B15FF2E}"/>
              </a:ext>
            </a:extLst>
          </p:cNvPr>
          <p:cNvSpPr txBox="1"/>
          <p:nvPr/>
        </p:nvSpPr>
        <p:spPr>
          <a:xfrm>
            <a:off x="521055" y="1622359"/>
            <a:ext cx="7778883" cy="4708981"/>
          </a:xfrm>
          <a:prstGeom prst="rect">
            <a:avLst/>
          </a:prstGeom>
          <a:noFill/>
        </p:spPr>
        <p:txBody>
          <a:bodyPr wrap="square" rtlCol="0">
            <a:spAutoFit/>
          </a:bodyPr>
          <a:lstStyle/>
          <a:p>
            <a:r>
              <a:rPr lang="en-GB" sz="6000" b="1" spc="-150" dirty="0">
                <a:solidFill>
                  <a:schemeClr val="bg1"/>
                </a:solidFill>
                <a:latin typeface="Helvetica" pitchFamily="2" charset="0"/>
              </a:rPr>
              <a:t>Introduction to </a:t>
            </a:r>
          </a:p>
          <a:p>
            <a:r>
              <a:rPr lang="en-GB" sz="6000" b="1" spc="-150" dirty="0">
                <a:solidFill>
                  <a:schemeClr val="bg1"/>
                </a:solidFill>
                <a:latin typeface="Helvetica" pitchFamily="2" charset="0"/>
              </a:rPr>
              <a:t>Intelligence   </a:t>
            </a:r>
          </a:p>
          <a:p>
            <a:r>
              <a:rPr lang="en-GB" sz="2000" b="1" spc="-150" dirty="0">
                <a:solidFill>
                  <a:schemeClr val="bg1"/>
                </a:solidFill>
                <a:latin typeface="Helvetica" pitchFamily="2" charset="0"/>
              </a:rPr>
              <a:t>November 2021</a:t>
            </a:r>
          </a:p>
          <a:p>
            <a:endParaRPr lang="en-GB" sz="2000" b="1" spc="-150" dirty="0">
              <a:solidFill>
                <a:schemeClr val="bg1"/>
              </a:solidFill>
              <a:latin typeface="Helvetica" pitchFamily="2" charset="0"/>
            </a:endParaRPr>
          </a:p>
          <a:p>
            <a:r>
              <a:rPr lang="en-US" sz="2000" b="1" spc="-150" dirty="0">
                <a:solidFill>
                  <a:schemeClr val="bg1"/>
                </a:solidFill>
                <a:latin typeface="Helvetica" pitchFamily="2" charset="0"/>
              </a:rPr>
              <a:t>Classification : Official Sensitive </a:t>
            </a:r>
          </a:p>
          <a:p>
            <a:endParaRPr lang="en-US" sz="2000" b="1" spc="-150" dirty="0">
              <a:solidFill>
                <a:schemeClr val="bg1"/>
              </a:solidFill>
              <a:latin typeface="Helvetica" pitchFamily="2" charset="0"/>
            </a:endParaRPr>
          </a:p>
          <a:p>
            <a:endParaRPr lang="en-US" sz="2000" b="1" spc="-150" dirty="0">
              <a:solidFill>
                <a:schemeClr val="bg1"/>
              </a:solidFill>
              <a:latin typeface="Helvetica" pitchFamily="2" charset="0"/>
            </a:endParaRPr>
          </a:p>
          <a:p>
            <a:endParaRPr lang="en-US" sz="2000" b="1" spc="-150" dirty="0">
              <a:solidFill>
                <a:schemeClr val="bg1"/>
              </a:solidFill>
              <a:latin typeface="Helvetica" pitchFamily="2" charset="0"/>
            </a:endParaRPr>
          </a:p>
          <a:p>
            <a:endParaRPr lang="en-US" sz="2000" b="1" spc="-150" dirty="0">
              <a:solidFill>
                <a:schemeClr val="bg1"/>
              </a:solidFill>
              <a:latin typeface="Helvetica" pitchFamily="2" charset="0"/>
            </a:endParaRPr>
          </a:p>
          <a:p>
            <a:endParaRPr lang="en-US" sz="2000" b="1" spc="-150" dirty="0">
              <a:solidFill>
                <a:schemeClr val="bg1"/>
              </a:solidFill>
              <a:latin typeface="Helvetica" pitchFamily="2" charset="0"/>
            </a:endParaRPr>
          </a:p>
          <a:p>
            <a:endParaRPr lang="en-GB" sz="2000" b="1" spc="-150" dirty="0">
              <a:solidFill>
                <a:schemeClr val="bg1"/>
              </a:solidFill>
              <a:latin typeface="Helvetica" pitchFamily="2" charset="0"/>
            </a:endParaRPr>
          </a:p>
        </p:txBody>
      </p:sp>
      <p:sp>
        <p:nvSpPr>
          <p:cNvPr id="4" name="TextBox 3">
            <a:extLst>
              <a:ext uri="{FF2B5EF4-FFF2-40B4-BE49-F238E27FC236}">
                <a16:creationId xmlns:a16="http://schemas.microsoft.com/office/drawing/2014/main" id="{059AC9AF-F519-4691-B9AF-D010E6D5B784}"/>
              </a:ext>
            </a:extLst>
          </p:cNvPr>
          <p:cNvSpPr txBox="1"/>
          <p:nvPr/>
        </p:nvSpPr>
        <p:spPr>
          <a:xfrm>
            <a:off x="521055" y="4807183"/>
            <a:ext cx="7104185" cy="369332"/>
          </a:xfrm>
          <a:prstGeom prst="rect">
            <a:avLst/>
          </a:prstGeom>
          <a:noFill/>
        </p:spPr>
        <p:txBody>
          <a:bodyPr wrap="square" rtlCol="0">
            <a:spAutoFit/>
          </a:bodyPr>
          <a:lstStyle/>
          <a:p>
            <a:r>
              <a:rPr lang="en-GB" b="1" dirty="0">
                <a:solidFill>
                  <a:schemeClr val="bg1"/>
                </a:solidFill>
              </a:rPr>
              <a:t>An introduction to the role intelligence plays in the MMO and IFCAs</a:t>
            </a:r>
            <a:endParaRPr lang="en-GB" dirty="0">
              <a:solidFill>
                <a:schemeClr val="bg1"/>
              </a:solidFill>
            </a:endParaRPr>
          </a:p>
        </p:txBody>
      </p:sp>
    </p:spTree>
    <p:extLst>
      <p:ext uri="{BB962C8B-B14F-4D97-AF65-F5344CB8AC3E}">
        <p14:creationId xmlns:p14="http://schemas.microsoft.com/office/powerpoint/2010/main" val="4565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The MMO &amp; IFCA Intelligence Process</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pic>
        <p:nvPicPr>
          <p:cNvPr id="12" name="Picture 11">
            <a:extLst>
              <a:ext uri="{FF2B5EF4-FFF2-40B4-BE49-F238E27FC236}">
                <a16:creationId xmlns:a16="http://schemas.microsoft.com/office/drawing/2014/main" id="{0B6F8D0E-8433-4B78-96E3-96216F47C7EA}"/>
              </a:ext>
            </a:extLst>
          </p:cNvPr>
          <p:cNvPicPr>
            <a:picLocks noChangeAspect="1"/>
          </p:cNvPicPr>
          <p:nvPr/>
        </p:nvPicPr>
        <p:blipFill rotWithShape="1">
          <a:blip r:embed="rId3"/>
          <a:srcRect t="16750" b="12920"/>
          <a:stretch/>
        </p:blipFill>
        <p:spPr>
          <a:xfrm>
            <a:off x="212906" y="1620327"/>
            <a:ext cx="11140894" cy="4407412"/>
          </a:xfrm>
          <a:prstGeom prst="rect">
            <a:avLst/>
          </a:prstGeom>
        </p:spPr>
      </p:pic>
    </p:spTree>
    <p:extLst>
      <p:ext uri="{BB962C8B-B14F-4D97-AF65-F5344CB8AC3E}">
        <p14:creationId xmlns:p14="http://schemas.microsoft.com/office/powerpoint/2010/main" val="133303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10AB6F6-C969-4075-9EDC-188957D0E1C6}"/>
              </a:ext>
            </a:extLst>
          </p:cNvPr>
          <p:cNvSpPr>
            <a:spLocks noGrp="1"/>
          </p:cNvSpPr>
          <p:nvPr>
            <p:ph type="title"/>
          </p:nvPr>
        </p:nvSpPr>
        <p:spPr/>
        <p:txBody>
          <a:bodyPr/>
          <a:lstStyle/>
          <a:p>
            <a:endParaRPr lang="en-GB"/>
          </a:p>
        </p:txBody>
      </p:sp>
      <p:sp>
        <p:nvSpPr>
          <p:cNvPr id="15" name="Content Placeholder 14">
            <a:extLst>
              <a:ext uri="{FF2B5EF4-FFF2-40B4-BE49-F238E27FC236}">
                <a16:creationId xmlns:a16="http://schemas.microsoft.com/office/drawing/2014/main" id="{12BA25D4-3DC8-4E78-B881-DAE6DB851A44}"/>
              </a:ext>
            </a:extLst>
          </p:cNvPr>
          <p:cNvSpPr>
            <a:spLocks noGrp="1"/>
          </p:cNvSpPr>
          <p:nvPr>
            <p:ph sz="half" idx="1"/>
          </p:nvPr>
        </p:nvSpPr>
        <p:spPr/>
        <p:txBody>
          <a:bodyPr/>
          <a:lstStyle/>
          <a:p>
            <a:endParaRPr lang="en-GB"/>
          </a:p>
        </p:txBody>
      </p:sp>
      <p:sp>
        <p:nvSpPr>
          <p:cNvPr id="16" name="Content Placeholder 15">
            <a:extLst>
              <a:ext uri="{FF2B5EF4-FFF2-40B4-BE49-F238E27FC236}">
                <a16:creationId xmlns:a16="http://schemas.microsoft.com/office/drawing/2014/main" id="{32FC74CA-BCD9-4A34-AD85-BE8AB20B7C7A}"/>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Information vs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7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GB"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DAEAB03-108E-4C17-82DC-EA1501BC0555}"/>
              </a:ext>
            </a:extLst>
          </p:cNvPr>
          <p:cNvSpPr txBox="1"/>
          <p:nvPr/>
        </p:nvSpPr>
        <p:spPr>
          <a:xfrm>
            <a:off x="684628" y="1429681"/>
            <a:ext cx="10515599"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What is the difference between information and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prstClr val="black"/>
              </a:solidFill>
              <a:latin typeface="Calibri" panose="020F0502020204030204"/>
            </a:endParaRPr>
          </a:p>
          <a:p>
            <a:pPr marL="0" indent="0" eaLnBrk="1" hangingPunct="1">
              <a:buFont typeface="Arial" panose="020B0604020202020204" pitchFamily="34" charset="0"/>
              <a:buNone/>
              <a:defRPr/>
            </a:pPr>
            <a:r>
              <a:rPr lang="en-GB" altLang="en-US" sz="2400" dirty="0"/>
              <a:t>‘Intelligence is information that has been evaluated and risk assessed (</a:t>
            </a:r>
            <a:r>
              <a:rPr lang="en-GB" altLang="en-US" sz="2400" dirty="0">
                <a:solidFill>
                  <a:schemeClr val="accent1">
                    <a:lumMod val="75000"/>
                  </a:schemeClr>
                </a:solidFill>
              </a:rPr>
              <a:t>3x5x2</a:t>
            </a:r>
            <a:r>
              <a:rPr lang="en-GB" altLang="en-US" sz="2400" dirty="0"/>
              <a:t>) to assist with the decision making process’</a:t>
            </a:r>
          </a:p>
          <a:p>
            <a:pPr marL="0" indent="0" eaLnBrk="1" hangingPunct="1">
              <a:buFont typeface="Arial" panose="020B0604020202020204" pitchFamily="34" charset="0"/>
              <a:buNone/>
              <a:defRPr/>
            </a:pPr>
            <a:endParaRPr lang="en-GB" altLang="en-US" sz="2400" dirty="0"/>
          </a:p>
          <a:p>
            <a:pPr marL="0" indent="0" eaLnBrk="1" hangingPunct="1">
              <a:buFont typeface="Arial" panose="020B0604020202020204" pitchFamily="34" charset="0"/>
              <a:buNone/>
              <a:defRPr/>
            </a:pPr>
            <a:r>
              <a:rPr lang="en-GB" altLang="en-US" sz="2400" dirty="0"/>
              <a:t> (National Intelligence Model definition)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i="1" dirty="0">
                <a:solidFill>
                  <a:schemeClr val="accent1">
                    <a:lumMod val="75000"/>
                  </a:schemeClr>
                </a:solidFill>
                <a:latin typeface="Calibri" panose="020F0502020204030204"/>
              </a:rPr>
              <a:t>Information becomes intelligence when it is assessed, evaluated and developed.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i="1" dirty="0">
              <a:solidFill>
                <a:schemeClr val="accent1">
                  <a:lumMod val="75000"/>
                </a:schemeClr>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accent1">
                    <a:lumMod val="75000"/>
                  </a:schemeClr>
                </a:solidFill>
                <a:latin typeface="Calibri" panose="020F0502020204030204"/>
              </a:rPr>
              <a:t>Information is </a:t>
            </a:r>
            <a:r>
              <a:rPr lang="en-GB" sz="2000" b="1" dirty="0">
                <a:solidFill>
                  <a:schemeClr val="accent1">
                    <a:lumMod val="75000"/>
                  </a:schemeClr>
                </a:solidFill>
                <a:latin typeface="Calibri" panose="020F0502020204030204"/>
              </a:rPr>
              <a:t>sanitised </a:t>
            </a:r>
            <a:r>
              <a:rPr lang="en-GB" sz="2000" dirty="0">
                <a:solidFill>
                  <a:schemeClr val="accent1">
                    <a:lumMod val="75000"/>
                  </a:schemeClr>
                </a:solidFill>
                <a:latin typeface="Calibri" panose="020F0502020204030204"/>
              </a:rPr>
              <a:t>to remove any information that reveals the source (who provided the information). We have a duty to protect the source of any intelligence that we act on, to ensure they can’t be identified and therefore are not placed at risk due to having provided us with information.  </a:t>
            </a:r>
            <a:endParaRPr kumimoji="0" lang="en-GB" sz="200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19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Sanitisation</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7" name="TextBox 6">
            <a:extLst>
              <a:ext uri="{FF2B5EF4-FFF2-40B4-BE49-F238E27FC236}">
                <a16:creationId xmlns:a16="http://schemas.microsoft.com/office/drawing/2014/main" id="{A7C8F530-8B00-4AE2-80A4-9C5878E7D110}"/>
              </a:ext>
            </a:extLst>
          </p:cNvPr>
          <p:cNvSpPr txBox="1"/>
          <p:nvPr/>
        </p:nvSpPr>
        <p:spPr>
          <a:xfrm>
            <a:off x="838200" y="2028825"/>
            <a:ext cx="10163175" cy="4247317"/>
          </a:xfrm>
          <a:prstGeom prst="rect">
            <a:avLst/>
          </a:prstGeom>
          <a:noFill/>
        </p:spPr>
        <p:txBody>
          <a:bodyPr wrap="square" rtlCol="0">
            <a:spAutoFit/>
          </a:bodyPr>
          <a:lstStyle/>
          <a:p>
            <a:r>
              <a:rPr lang="en-GB" altLang="en-US" i="1" dirty="0"/>
              <a:t>“Reports should be sanitised for onward transmission by removing material which explicitly or implicitly identifies a source or sensitive law enforcement methodology.”</a:t>
            </a:r>
          </a:p>
          <a:p>
            <a:endParaRPr lang="en-GB" altLang="en-US" i="1" dirty="0"/>
          </a:p>
          <a:p>
            <a:r>
              <a:rPr lang="en-GB" altLang="en-US" u="sng" dirty="0" err="1"/>
              <a:t>Unsanitised</a:t>
            </a:r>
            <a:r>
              <a:rPr lang="en-GB" altLang="en-US" u="sng" dirty="0"/>
              <a:t> Information</a:t>
            </a:r>
          </a:p>
          <a:p>
            <a:r>
              <a:rPr lang="en-GB" altLang="en-US" dirty="0"/>
              <a:t>“Chris BROWN told me that Billy SMITH is landing sole that isn’t recorded on his logbook on Thursday evenings, after 9pm”</a:t>
            </a:r>
          </a:p>
          <a:p>
            <a:endParaRPr lang="en-GB" altLang="en-US" u="sng" dirty="0"/>
          </a:p>
          <a:p>
            <a:r>
              <a:rPr lang="en-GB" altLang="en-US" dirty="0">
                <a:solidFill>
                  <a:srgbClr val="FF0000"/>
                </a:solidFill>
              </a:rPr>
              <a:t>REFERENCE TO CHRIS BROWN, AS THE SOURCE OF THE INFORMATION, IS REMOVED. THIS IS TO PREVENT HIM BEING IDENTIFIED AS HAVING PROVIDED INFORMATION, AS THIS COULD PLACE HIM AT RISK</a:t>
            </a:r>
          </a:p>
          <a:p>
            <a:endParaRPr lang="en-GB" altLang="en-US" dirty="0">
              <a:solidFill>
                <a:srgbClr val="FF0000"/>
              </a:solidFill>
            </a:endParaRPr>
          </a:p>
          <a:p>
            <a:r>
              <a:rPr lang="en-GB" altLang="en-US" u="sng" dirty="0"/>
              <a:t>Sanitised Intelligence</a:t>
            </a:r>
          </a:p>
          <a:p>
            <a:r>
              <a:rPr lang="en-GB" dirty="0"/>
              <a:t>“Billy SMITH is landing unrecorded sole after 21:00 on Thursdays”</a:t>
            </a:r>
          </a:p>
          <a:p>
            <a:endParaRPr lang="en-GB" dirty="0"/>
          </a:p>
          <a:p>
            <a:r>
              <a:rPr lang="en-GB" dirty="0">
                <a:solidFill>
                  <a:srgbClr val="FF0000"/>
                </a:solidFill>
              </a:rPr>
              <a:t>REMOVE THE SOURCE, KEEP IT BRIEF, KEEP IT FACTUAL. </a:t>
            </a:r>
          </a:p>
          <a:p>
            <a:endParaRPr lang="en-GB" dirty="0"/>
          </a:p>
        </p:txBody>
      </p:sp>
    </p:spTree>
    <p:extLst>
      <p:ext uri="{BB962C8B-B14F-4D97-AF65-F5344CB8AC3E}">
        <p14:creationId xmlns:p14="http://schemas.microsoft.com/office/powerpoint/2010/main" val="288495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8965"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The Tasking &amp; Co-Ordination Group</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12" name="TextBox 11">
            <a:extLst>
              <a:ext uri="{FF2B5EF4-FFF2-40B4-BE49-F238E27FC236}">
                <a16:creationId xmlns:a16="http://schemas.microsoft.com/office/drawing/2014/main" id="{38668FE5-2125-424A-9C85-10E84EEF3C83}"/>
              </a:ext>
            </a:extLst>
          </p:cNvPr>
          <p:cNvSpPr txBox="1"/>
          <p:nvPr/>
        </p:nvSpPr>
        <p:spPr>
          <a:xfrm>
            <a:off x="684628" y="1429681"/>
            <a:ext cx="10515599" cy="4247317"/>
          </a:xfrm>
          <a:prstGeom prst="rect">
            <a:avLst/>
          </a:prstGeom>
          <a:noFill/>
        </p:spPr>
        <p:txBody>
          <a:bodyPr wrap="square" rtlCol="0">
            <a:spAutoFit/>
          </a:bodyPr>
          <a:lstStyle/>
          <a:p>
            <a:pPr marL="800100" lvl="1" indent="-342900">
              <a:buFont typeface="Arial" panose="020B0604020202020204" pitchFamily="34" charset="0"/>
              <a:buChar char="•"/>
              <a:defRPr/>
            </a:pPr>
            <a:r>
              <a:rPr lang="en-GB" dirty="0">
                <a:solidFill>
                  <a:prstClr val="black"/>
                </a:solidFill>
                <a:latin typeface="Calibri" panose="020F0502020204030204"/>
              </a:rPr>
              <a:t>Held monthly;</a:t>
            </a:r>
          </a:p>
          <a:p>
            <a:pPr lvl="1">
              <a:defRPr/>
            </a:pPr>
            <a:endParaRPr lang="en-GB" dirty="0">
              <a:solidFill>
                <a:prstClr val="black"/>
              </a:solidFill>
              <a:latin typeface="Calibri" panose="020F0502020204030204"/>
            </a:endParaRPr>
          </a:p>
          <a:p>
            <a:pPr marL="800100" lvl="1" indent="-342900">
              <a:buFont typeface="Arial" panose="020B0604020202020204" pitchFamily="34" charset="0"/>
              <a:buChar char="•"/>
              <a:defRPr/>
            </a:pPr>
            <a:r>
              <a:rPr kumimoji="0" lang="en-GB" i="0" u="none" strike="noStrike" kern="1200" cap="none" spc="0" normalizeH="0" baseline="0" noProof="0" dirty="0">
                <a:ln>
                  <a:noFill/>
                </a:ln>
                <a:solidFill>
                  <a:prstClr val="black"/>
                </a:solidFill>
                <a:effectLst/>
                <a:uLnTx/>
                <a:uFillTx/>
                <a:latin typeface="Calibri" panose="020F0502020204030204"/>
                <a:ea typeface="+mn-ea"/>
                <a:cs typeface="+mn-cs"/>
              </a:rPr>
              <a:t>Attended by PMOs, SMOs, </a:t>
            </a:r>
            <a:r>
              <a:rPr lang="en-GB" dirty="0">
                <a:solidFill>
                  <a:prstClr val="black"/>
                </a:solidFill>
                <a:latin typeface="Calibri" panose="020F0502020204030204"/>
              </a:rPr>
              <a:t>IFCA chief officers or deputies, MMO &amp; IFCA intelligence leads, intel team representative, ops team intel lead;</a:t>
            </a:r>
          </a:p>
          <a:p>
            <a:pPr marL="800100" lvl="1" indent="-342900">
              <a:buFont typeface="Arial" panose="020B0604020202020204" pitchFamily="34" charset="0"/>
              <a:buChar char="•"/>
              <a:defRPr/>
            </a:pPr>
            <a:endParaRPr lang="en-GB" dirty="0">
              <a:solidFill>
                <a:prstClr val="black"/>
              </a:solidFill>
              <a:latin typeface="Calibri" panose="020F0502020204030204"/>
            </a:endParaRPr>
          </a:p>
          <a:p>
            <a:pPr marL="800100" lvl="1" indent="-342900">
              <a:buFont typeface="Arial" panose="020B0604020202020204" pitchFamily="34" charset="0"/>
              <a:buChar char="•"/>
              <a:defRPr/>
            </a:pPr>
            <a:r>
              <a:rPr lang="en-GB" dirty="0">
                <a:solidFill>
                  <a:prstClr val="black"/>
                </a:solidFill>
                <a:latin typeface="Calibri" panose="020F0502020204030204"/>
              </a:rPr>
              <a:t>Intelligence received throughout the month is reviewed ahead of the meeting by the local intelligence lead (MEO/IFCO with responsibility for intelligence) and the designated intelligence officer;</a:t>
            </a:r>
          </a:p>
          <a:p>
            <a:pPr lvl="1">
              <a:defRPr/>
            </a:pPr>
            <a:endParaRPr lang="en-GB" dirty="0">
              <a:solidFill>
                <a:prstClr val="black"/>
              </a:solidFill>
              <a:latin typeface="Calibri" panose="020F0502020204030204"/>
            </a:endParaRPr>
          </a:p>
          <a:p>
            <a:pPr marL="800100" lvl="1" indent="-342900">
              <a:buFont typeface="Arial" panose="020B0604020202020204" pitchFamily="34" charset="0"/>
              <a:buChar char="•"/>
              <a:defRPr/>
            </a:pPr>
            <a:r>
              <a:rPr lang="en-GB" dirty="0">
                <a:solidFill>
                  <a:prstClr val="black"/>
                </a:solidFill>
                <a:latin typeface="Calibri" panose="020F0502020204030204"/>
              </a:rPr>
              <a:t>Intel is collated and emerging risks/ trends are identified;</a:t>
            </a:r>
          </a:p>
          <a:p>
            <a:pPr marL="800100" lvl="1" indent="-342900">
              <a:buFont typeface="Arial" panose="020B0604020202020204" pitchFamily="34" charset="0"/>
              <a:buChar char="•"/>
              <a:defRPr/>
            </a:pPr>
            <a:endParaRPr lang="en-GB" dirty="0">
              <a:solidFill>
                <a:prstClr val="black"/>
              </a:solidFill>
              <a:latin typeface="Calibri" panose="020F0502020204030204"/>
            </a:endParaRPr>
          </a:p>
          <a:p>
            <a:pPr marL="800100" lvl="1" indent="-342900">
              <a:buFont typeface="Arial" panose="020B0604020202020204" pitchFamily="34" charset="0"/>
              <a:buChar char="•"/>
              <a:defRPr/>
            </a:pPr>
            <a:r>
              <a:rPr lang="en-GB" dirty="0">
                <a:solidFill>
                  <a:prstClr val="black"/>
                </a:solidFill>
                <a:latin typeface="Calibri" panose="020F0502020204030204"/>
              </a:rPr>
              <a:t>During the TCG:</a:t>
            </a:r>
          </a:p>
          <a:p>
            <a:pPr marL="1257300" lvl="2" indent="-342900">
              <a:buFont typeface="Arial" panose="020B0604020202020204" pitchFamily="34" charset="0"/>
              <a:buChar char="•"/>
              <a:defRPr/>
            </a:pPr>
            <a:r>
              <a:rPr lang="en-GB" dirty="0">
                <a:solidFill>
                  <a:prstClr val="black"/>
                </a:solidFill>
                <a:latin typeface="Calibri" panose="020F0502020204030204"/>
              </a:rPr>
              <a:t>Ongoing taskings are reviewed;</a:t>
            </a:r>
          </a:p>
          <a:p>
            <a:pPr marL="1257300" lvl="2" indent="-342900">
              <a:buFont typeface="Arial" panose="020B0604020202020204" pitchFamily="34" charset="0"/>
              <a:buChar char="•"/>
              <a:defRPr/>
            </a:pPr>
            <a:r>
              <a:rPr lang="en-GB" dirty="0">
                <a:solidFill>
                  <a:prstClr val="black"/>
                </a:solidFill>
                <a:latin typeface="Calibri" panose="020F0502020204030204"/>
              </a:rPr>
              <a:t>New intelligence and trends/ risks are considered;</a:t>
            </a:r>
          </a:p>
          <a:p>
            <a:pPr marL="1257300" lvl="2" indent="-342900">
              <a:buFont typeface="Arial" panose="020B0604020202020204" pitchFamily="34" charset="0"/>
              <a:buChar char="•"/>
              <a:defRPr/>
            </a:pPr>
            <a:r>
              <a:rPr lang="en-GB" dirty="0">
                <a:solidFill>
                  <a:prstClr val="black"/>
                </a:solidFill>
                <a:latin typeface="Calibri" panose="020F0502020204030204"/>
              </a:rPr>
              <a:t>Taskings are agreed upon, to allow the intelligence to be acted upon by coastal/ ops officers.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07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8965"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The Tasking &amp; Co-Ordination Group</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pic>
        <p:nvPicPr>
          <p:cNvPr id="9" name="Picture 8">
            <a:extLst>
              <a:ext uri="{FF2B5EF4-FFF2-40B4-BE49-F238E27FC236}">
                <a16:creationId xmlns:a16="http://schemas.microsoft.com/office/drawing/2014/main" id="{F497F5E7-E2CD-4EFA-8041-3CC1F87C7E14}"/>
              </a:ext>
            </a:extLst>
          </p:cNvPr>
          <p:cNvPicPr>
            <a:picLocks noChangeAspect="1"/>
          </p:cNvPicPr>
          <p:nvPr/>
        </p:nvPicPr>
        <p:blipFill rotWithShape="1">
          <a:blip r:embed="rId3"/>
          <a:srcRect l="2206" t="46068" r="29963" b="2846"/>
          <a:stretch/>
        </p:blipFill>
        <p:spPr>
          <a:xfrm>
            <a:off x="230478" y="1640401"/>
            <a:ext cx="6975783" cy="2799923"/>
          </a:xfrm>
          <a:prstGeom prst="rect">
            <a:avLst/>
          </a:prstGeom>
          <a:ln>
            <a:solidFill>
              <a:schemeClr val="tx1"/>
            </a:solidFill>
          </a:ln>
        </p:spPr>
      </p:pic>
      <p:pic>
        <p:nvPicPr>
          <p:cNvPr id="13" name="Picture 12">
            <a:extLst>
              <a:ext uri="{FF2B5EF4-FFF2-40B4-BE49-F238E27FC236}">
                <a16:creationId xmlns:a16="http://schemas.microsoft.com/office/drawing/2014/main" id="{9FABAEC7-9399-4EEA-8732-EA617B5EAFBE}"/>
              </a:ext>
            </a:extLst>
          </p:cNvPr>
          <p:cNvPicPr>
            <a:picLocks noChangeAspect="1"/>
          </p:cNvPicPr>
          <p:nvPr/>
        </p:nvPicPr>
        <p:blipFill rotWithShape="1">
          <a:blip r:embed="rId4"/>
          <a:srcRect l="1890" t="48551" r="24890" b="2847"/>
          <a:stretch/>
        </p:blipFill>
        <p:spPr>
          <a:xfrm>
            <a:off x="5308706" y="4163092"/>
            <a:ext cx="6874329" cy="2431863"/>
          </a:xfrm>
          <a:prstGeom prst="rect">
            <a:avLst/>
          </a:prstGeom>
          <a:ln>
            <a:solidFill>
              <a:schemeClr val="tx1"/>
            </a:solidFill>
          </a:ln>
        </p:spPr>
      </p:pic>
      <p:sp>
        <p:nvSpPr>
          <p:cNvPr id="15" name="TextBox 14">
            <a:extLst>
              <a:ext uri="{FF2B5EF4-FFF2-40B4-BE49-F238E27FC236}">
                <a16:creationId xmlns:a16="http://schemas.microsoft.com/office/drawing/2014/main" id="{E83B06BB-AEB6-4D17-9693-653922A76A96}"/>
              </a:ext>
            </a:extLst>
          </p:cNvPr>
          <p:cNvSpPr txBox="1"/>
          <p:nvPr/>
        </p:nvSpPr>
        <p:spPr>
          <a:xfrm>
            <a:off x="7288305" y="1616085"/>
            <a:ext cx="3603812" cy="646331"/>
          </a:xfrm>
          <a:prstGeom prst="rect">
            <a:avLst/>
          </a:prstGeom>
          <a:noFill/>
        </p:spPr>
        <p:txBody>
          <a:bodyPr wrap="square" rtlCol="0">
            <a:spAutoFit/>
          </a:bodyPr>
          <a:lstStyle/>
          <a:p>
            <a:r>
              <a:rPr lang="en-GB" dirty="0"/>
              <a:t>Intelligence is reviewed and summarised by topic.</a:t>
            </a:r>
          </a:p>
        </p:txBody>
      </p:sp>
      <p:sp>
        <p:nvSpPr>
          <p:cNvPr id="16" name="TextBox 15">
            <a:extLst>
              <a:ext uri="{FF2B5EF4-FFF2-40B4-BE49-F238E27FC236}">
                <a16:creationId xmlns:a16="http://schemas.microsoft.com/office/drawing/2014/main" id="{310DB2F6-50E9-4422-A6CC-2FE33A9BF482}"/>
              </a:ext>
            </a:extLst>
          </p:cNvPr>
          <p:cNvSpPr txBox="1"/>
          <p:nvPr/>
        </p:nvSpPr>
        <p:spPr>
          <a:xfrm>
            <a:off x="1916463" y="4458224"/>
            <a:ext cx="3603812" cy="923330"/>
          </a:xfrm>
          <a:prstGeom prst="rect">
            <a:avLst/>
          </a:prstGeom>
          <a:noFill/>
        </p:spPr>
        <p:txBody>
          <a:bodyPr wrap="square" rtlCol="0">
            <a:spAutoFit/>
          </a:bodyPr>
          <a:lstStyle/>
          <a:p>
            <a:r>
              <a:rPr lang="en-GB" dirty="0"/>
              <a:t>Taskings are discussed and agreed upon, in order to act on the intelligence. </a:t>
            </a:r>
          </a:p>
        </p:txBody>
      </p:sp>
    </p:spTree>
    <p:extLst>
      <p:ext uri="{BB962C8B-B14F-4D97-AF65-F5344CB8AC3E}">
        <p14:creationId xmlns:p14="http://schemas.microsoft.com/office/powerpoint/2010/main" val="2215380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3"/>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Intelligence Team Products – Summaries &amp; </a:t>
            </a:r>
            <a:r>
              <a:rPr lang="en-GB" sz="2400" b="1" dirty="0" err="1">
                <a:solidFill>
                  <a:schemeClr val="bg1"/>
                </a:solidFill>
              </a:rPr>
              <a:t>SitReps</a:t>
            </a:r>
            <a:endParaRPr lang="en-GB" sz="2400" b="1" dirty="0">
              <a:solidFill>
                <a:schemeClr val="bg1"/>
              </a:solidFill>
            </a:endParaRP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pic>
        <p:nvPicPr>
          <p:cNvPr id="12" name="Picture 11">
            <a:extLst>
              <a:ext uri="{FF2B5EF4-FFF2-40B4-BE49-F238E27FC236}">
                <a16:creationId xmlns:a16="http://schemas.microsoft.com/office/drawing/2014/main" id="{DE82D1F3-351A-4C17-A8AE-661ABC85409B}"/>
              </a:ext>
            </a:extLst>
          </p:cNvPr>
          <p:cNvPicPr>
            <a:picLocks noChangeAspect="1"/>
          </p:cNvPicPr>
          <p:nvPr/>
        </p:nvPicPr>
        <p:blipFill rotWithShape="1">
          <a:blip r:embed="rId4"/>
          <a:srcRect l="35859" t="23243" r="37753" b="8168"/>
          <a:stretch/>
        </p:blipFill>
        <p:spPr>
          <a:xfrm>
            <a:off x="459545" y="1438613"/>
            <a:ext cx="3217167" cy="4505632"/>
          </a:xfrm>
          <a:prstGeom prst="rect">
            <a:avLst/>
          </a:prstGeom>
          <a:ln>
            <a:solidFill>
              <a:schemeClr val="tx1"/>
            </a:solidFill>
          </a:ln>
        </p:spPr>
      </p:pic>
      <p:pic>
        <p:nvPicPr>
          <p:cNvPr id="14" name="Picture 13">
            <a:extLst>
              <a:ext uri="{FF2B5EF4-FFF2-40B4-BE49-F238E27FC236}">
                <a16:creationId xmlns:a16="http://schemas.microsoft.com/office/drawing/2014/main" id="{7513D45D-3636-48FE-A077-84B36337EA38}"/>
              </a:ext>
            </a:extLst>
          </p:cNvPr>
          <p:cNvPicPr>
            <a:picLocks noChangeAspect="1"/>
          </p:cNvPicPr>
          <p:nvPr/>
        </p:nvPicPr>
        <p:blipFill rotWithShape="1">
          <a:blip r:embed="rId5"/>
          <a:srcRect l="35860" t="24421" r="37753" b="5847"/>
          <a:stretch/>
        </p:blipFill>
        <p:spPr>
          <a:xfrm>
            <a:off x="3782536" y="1438614"/>
            <a:ext cx="3217167" cy="4505632"/>
          </a:xfrm>
          <a:prstGeom prst="rect">
            <a:avLst/>
          </a:prstGeom>
          <a:ln>
            <a:solidFill>
              <a:schemeClr val="tx1"/>
            </a:solidFill>
          </a:ln>
        </p:spPr>
      </p:pic>
      <p:pic>
        <p:nvPicPr>
          <p:cNvPr id="16" name="Picture 15">
            <a:extLst>
              <a:ext uri="{FF2B5EF4-FFF2-40B4-BE49-F238E27FC236}">
                <a16:creationId xmlns:a16="http://schemas.microsoft.com/office/drawing/2014/main" id="{8836755A-0E57-44D3-B3DE-ACB7FD1BF8F6}"/>
              </a:ext>
            </a:extLst>
          </p:cNvPr>
          <p:cNvPicPr>
            <a:picLocks noChangeAspect="1"/>
          </p:cNvPicPr>
          <p:nvPr/>
        </p:nvPicPr>
        <p:blipFill>
          <a:blip r:embed="rId6"/>
          <a:stretch>
            <a:fillRect/>
          </a:stretch>
        </p:blipFill>
        <p:spPr>
          <a:xfrm>
            <a:off x="7257583" y="1438614"/>
            <a:ext cx="4770076" cy="2683168"/>
          </a:xfrm>
          <a:prstGeom prst="rect">
            <a:avLst/>
          </a:prstGeom>
        </p:spPr>
      </p:pic>
      <p:pic>
        <p:nvPicPr>
          <p:cNvPr id="17" name="Picture 16">
            <a:extLst>
              <a:ext uri="{FF2B5EF4-FFF2-40B4-BE49-F238E27FC236}">
                <a16:creationId xmlns:a16="http://schemas.microsoft.com/office/drawing/2014/main" id="{BE4939EC-E304-4AE9-9CD9-26ED92A805F8}"/>
              </a:ext>
            </a:extLst>
          </p:cNvPr>
          <p:cNvPicPr>
            <a:picLocks noChangeAspect="1"/>
          </p:cNvPicPr>
          <p:nvPr/>
        </p:nvPicPr>
        <p:blipFill>
          <a:blip r:embed="rId7"/>
          <a:stretch>
            <a:fillRect/>
          </a:stretch>
        </p:blipFill>
        <p:spPr>
          <a:xfrm>
            <a:off x="7302131" y="4143668"/>
            <a:ext cx="4825479" cy="2714332"/>
          </a:xfrm>
          <a:prstGeom prst="rect">
            <a:avLst/>
          </a:prstGeom>
        </p:spPr>
      </p:pic>
    </p:spTree>
    <p:extLst>
      <p:ext uri="{BB962C8B-B14F-4D97-AF65-F5344CB8AC3E}">
        <p14:creationId xmlns:p14="http://schemas.microsoft.com/office/powerpoint/2010/main" val="175053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Intelligence Team Products – Problem Profiles</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pic>
        <p:nvPicPr>
          <p:cNvPr id="7" name="Picture 6">
            <a:extLst>
              <a:ext uri="{FF2B5EF4-FFF2-40B4-BE49-F238E27FC236}">
                <a16:creationId xmlns:a16="http://schemas.microsoft.com/office/drawing/2014/main" id="{3F3C617C-8A00-402D-B535-6A3BBD3BAE0A}"/>
              </a:ext>
            </a:extLst>
          </p:cNvPr>
          <p:cNvPicPr>
            <a:picLocks noChangeAspect="1"/>
          </p:cNvPicPr>
          <p:nvPr/>
        </p:nvPicPr>
        <p:blipFill>
          <a:blip r:embed="rId3"/>
          <a:stretch>
            <a:fillRect/>
          </a:stretch>
        </p:blipFill>
        <p:spPr>
          <a:xfrm>
            <a:off x="1" y="1404594"/>
            <a:ext cx="8700304" cy="3928048"/>
          </a:xfrm>
          <a:prstGeom prst="rect">
            <a:avLst/>
          </a:prstGeom>
        </p:spPr>
      </p:pic>
      <p:sp>
        <p:nvSpPr>
          <p:cNvPr id="11" name="Text Placeholder 2">
            <a:extLst>
              <a:ext uri="{FF2B5EF4-FFF2-40B4-BE49-F238E27FC236}">
                <a16:creationId xmlns:a16="http://schemas.microsoft.com/office/drawing/2014/main" id="{5A6F655C-8928-4B5D-A18F-9D90A456CE7D}"/>
              </a:ext>
            </a:extLst>
          </p:cNvPr>
          <p:cNvSpPr txBox="1">
            <a:spLocks/>
          </p:cNvSpPr>
          <p:nvPr/>
        </p:nvSpPr>
        <p:spPr>
          <a:xfrm>
            <a:off x="8897948" y="1693518"/>
            <a:ext cx="3096408" cy="435133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000" b="1" u="sng" dirty="0">
                <a:solidFill>
                  <a:schemeClr val="accent1">
                    <a:lumMod val="75000"/>
                  </a:schemeClr>
                </a:solidFill>
                <a:latin typeface="Arial" panose="020B0604020202020204" pitchFamily="34" charset="0"/>
                <a:cs typeface="Arial" panose="020B0604020202020204" pitchFamily="34" charset="0"/>
              </a:rPr>
              <a:t>Problem Profiles</a:t>
            </a:r>
          </a:p>
          <a:p>
            <a:pPr marL="342900" indent="-342900">
              <a:buFontTx/>
              <a:buChar char="-"/>
              <a:defRPr/>
            </a:pPr>
            <a:r>
              <a:rPr lang="en-GB" sz="2000" dirty="0">
                <a:solidFill>
                  <a:srgbClr val="0070C0"/>
                </a:solidFill>
                <a:latin typeface="Arial" panose="020B0604020202020204" pitchFamily="34" charset="0"/>
                <a:cs typeface="Arial" panose="020B0604020202020204" pitchFamily="34" charset="0"/>
              </a:rPr>
              <a:t>Generally focus on new or emerging issues;</a:t>
            </a:r>
          </a:p>
          <a:p>
            <a:pPr marL="342900" indent="-342900">
              <a:buFontTx/>
              <a:buChar char="-"/>
              <a:defRPr/>
            </a:pPr>
            <a:r>
              <a:rPr lang="en-GB" sz="2000" dirty="0">
                <a:solidFill>
                  <a:schemeClr val="accent1">
                    <a:lumMod val="75000"/>
                  </a:schemeClr>
                </a:solidFill>
                <a:latin typeface="Arial" panose="020B0604020202020204" pitchFamily="34" charset="0"/>
                <a:cs typeface="Arial" panose="020B0604020202020204" pitchFamily="34" charset="0"/>
              </a:rPr>
              <a:t>Collate, summarise and analyse intelligence;</a:t>
            </a:r>
          </a:p>
          <a:p>
            <a:pPr marL="342900" indent="-342900">
              <a:buFontTx/>
              <a:buChar char="-"/>
              <a:defRPr/>
            </a:pPr>
            <a:r>
              <a:rPr lang="en-GB" sz="2000" dirty="0">
                <a:solidFill>
                  <a:srgbClr val="0070C0"/>
                </a:solidFill>
                <a:latin typeface="Arial" panose="020B0604020202020204" pitchFamily="34" charset="0"/>
                <a:cs typeface="Arial" panose="020B0604020202020204" pitchFamily="34" charset="0"/>
              </a:rPr>
              <a:t>Identify intelligence gaps;</a:t>
            </a:r>
          </a:p>
          <a:p>
            <a:pPr marL="342900" indent="-342900">
              <a:buFontTx/>
              <a:buChar char="-"/>
              <a:defRPr/>
            </a:pPr>
            <a:r>
              <a:rPr lang="en-GB" sz="2000" dirty="0">
                <a:solidFill>
                  <a:schemeClr val="accent1">
                    <a:lumMod val="75000"/>
                  </a:schemeClr>
                </a:solidFill>
                <a:latin typeface="Arial" panose="020B0604020202020204" pitchFamily="34" charset="0"/>
                <a:cs typeface="Arial" panose="020B0604020202020204" pitchFamily="34" charset="0"/>
              </a:rPr>
              <a:t>Generate tasking and enforcement action; </a:t>
            </a:r>
          </a:p>
          <a:p>
            <a:pPr marL="342900" indent="-342900">
              <a:buFontTx/>
              <a:buChar char="-"/>
              <a:defRPr/>
            </a:pPr>
            <a:r>
              <a:rPr lang="en-GB" sz="2000" dirty="0">
                <a:solidFill>
                  <a:srgbClr val="0070C0"/>
                </a:solidFill>
                <a:latin typeface="Arial" panose="020B0604020202020204" pitchFamily="34" charset="0"/>
                <a:cs typeface="Arial" panose="020B0604020202020204" pitchFamily="34" charset="0"/>
              </a:rPr>
              <a:t>Can be requested by ops or coastal teams;</a:t>
            </a:r>
          </a:p>
          <a:p>
            <a:pPr marL="342900" indent="-342900">
              <a:buFontTx/>
              <a:buChar char="-"/>
              <a:defRPr/>
            </a:pPr>
            <a:r>
              <a:rPr lang="en-GB" sz="2000" dirty="0">
                <a:solidFill>
                  <a:schemeClr val="accent1">
                    <a:lumMod val="75000"/>
                  </a:schemeClr>
                </a:solidFill>
                <a:latin typeface="Arial" panose="020B0604020202020204" pitchFamily="34" charset="0"/>
                <a:cs typeface="Arial" panose="020B0604020202020204" pitchFamily="34" charset="0"/>
              </a:rPr>
              <a:t>May incorporate input from partner agencies. </a:t>
            </a:r>
          </a:p>
          <a:p>
            <a:pPr>
              <a:defRPr/>
            </a:pPr>
            <a:endParaRPr lang="en-GB" sz="2000" b="1" i="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66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FDD4ACE8-FD64-453E-B21A-420C27E1FC69}"/>
              </a:ext>
            </a:extLst>
          </p:cNvPr>
          <p:cNvSpPr txBox="1"/>
          <p:nvPr/>
        </p:nvSpPr>
        <p:spPr>
          <a:xfrm>
            <a:off x="2631099" y="4602102"/>
            <a:ext cx="6105194" cy="2031055"/>
          </a:xfrm>
          <a:prstGeom prst="rect">
            <a:avLst/>
          </a:prstGeom>
        </p:spPr>
        <p:txBody>
          <a:bodyPr vert="horz" lIns="91440" tIns="45720" rIns="91440" bIns="45720" rtlCol="0" anchor="b">
            <a:normAutofit fontScale="25000" lnSpcReduction="20000"/>
          </a:bodyPr>
          <a:lstStyle/>
          <a:p>
            <a:pPr algn="ctr">
              <a:lnSpc>
                <a:spcPct val="90000"/>
              </a:lnSpc>
              <a:spcBef>
                <a:spcPct val="0"/>
              </a:spcBef>
              <a:spcAft>
                <a:spcPts val="600"/>
              </a:spcAft>
            </a:pPr>
            <a:r>
              <a:rPr lang="en-US" sz="11200" u="sng" dirty="0">
                <a:latin typeface="Abadi" panose="020B0604020104020204" pitchFamily="34" charset="0"/>
                <a:ea typeface="+mj-ea"/>
                <a:cs typeface="+mj-cs"/>
              </a:rPr>
              <a:t>What can you do?</a:t>
            </a:r>
          </a:p>
          <a:p>
            <a:pPr marL="1143000" indent="-1143000">
              <a:lnSpc>
                <a:spcPct val="90000"/>
              </a:lnSpc>
              <a:spcBef>
                <a:spcPct val="0"/>
              </a:spcBef>
              <a:spcAft>
                <a:spcPts val="600"/>
              </a:spcAft>
              <a:buFont typeface="Arial" panose="020B0604020202020204" pitchFamily="34" charset="0"/>
              <a:buChar char="•"/>
            </a:pPr>
            <a:r>
              <a:rPr lang="en-US" sz="11200" kern="1200" dirty="0">
                <a:latin typeface="Abadi" panose="020B0604020104020204" pitchFamily="34" charset="0"/>
                <a:ea typeface="+mj-ea"/>
                <a:cs typeface="+mj-cs"/>
              </a:rPr>
              <a:t>Retain details of intelligence you encounter- keep notes in your notebook, take photos where appropriate;</a:t>
            </a:r>
          </a:p>
          <a:p>
            <a:pPr marL="1143000" indent="-1143000">
              <a:lnSpc>
                <a:spcPct val="90000"/>
              </a:lnSpc>
              <a:spcBef>
                <a:spcPct val="0"/>
              </a:spcBef>
              <a:spcAft>
                <a:spcPts val="600"/>
              </a:spcAft>
              <a:buFont typeface="Arial" panose="020B0604020202020204" pitchFamily="34" charset="0"/>
              <a:buChar char="•"/>
            </a:pPr>
            <a:endParaRPr lang="en-US" sz="11200" kern="1200" dirty="0">
              <a:latin typeface="Abadi" panose="020B0604020104020204" pitchFamily="34" charset="0"/>
              <a:ea typeface="+mj-ea"/>
              <a:cs typeface="+mj-cs"/>
            </a:endParaRPr>
          </a:p>
          <a:p>
            <a:pPr marL="1143000" indent="-1143000">
              <a:lnSpc>
                <a:spcPct val="90000"/>
              </a:lnSpc>
              <a:spcBef>
                <a:spcPct val="0"/>
              </a:spcBef>
              <a:spcAft>
                <a:spcPts val="600"/>
              </a:spcAft>
              <a:buFont typeface="Arial" panose="020B0604020202020204" pitchFamily="34" charset="0"/>
              <a:buChar char="•"/>
            </a:pPr>
            <a:r>
              <a:rPr lang="en-US" sz="11200" dirty="0">
                <a:latin typeface="Abadi" panose="020B0604020104020204" pitchFamily="34" charset="0"/>
                <a:ea typeface="+mj-ea"/>
                <a:cs typeface="+mj-cs"/>
              </a:rPr>
              <a:t>Report intelligence to the intel team via the Intel Homepage: </a:t>
            </a:r>
            <a:r>
              <a:rPr lang="en-US" sz="11200" kern="1200" dirty="0">
                <a:latin typeface="Abadi" panose="020B0604020104020204" pitchFamily="34" charset="0"/>
                <a:ea typeface="+mj-ea"/>
                <a:cs typeface="+mj-cs"/>
                <a:hlinkClick r:id="rId3">
                  <a:extLst>
                    <a:ext uri="{A12FA001-AC4F-418D-AE19-62706E023703}">
                      <ahyp:hlinkClr xmlns:ahyp="http://schemas.microsoft.com/office/drawing/2018/hyperlinkcolor" val="tx"/>
                    </a:ext>
                  </a:extLst>
                </a:hlinkClick>
              </a:rPr>
              <a:t>https://defra.sharepoint.com/teams/Team1332/</a:t>
            </a:r>
            <a:r>
              <a:rPr lang="en-US" sz="11200" kern="1200" dirty="0">
                <a:latin typeface="Abadi" panose="020B0604020104020204" pitchFamily="34" charset="0"/>
                <a:ea typeface="+mj-ea"/>
                <a:cs typeface="+mj-cs"/>
              </a:rPr>
              <a:t> </a:t>
            </a:r>
          </a:p>
          <a:p>
            <a:pPr>
              <a:lnSpc>
                <a:spcPct val="90000"/>
              </a:lnSpc>
              <a:spcBef>
                <a:spcPct val="0"/>
              </a:spcBef>
              <a:spcAft>
                <a:spcPts val="600"/>
              </a:spcAft>
            </a:pPr>
            <a:endParaRPr lang="en-US" sz="11200" kern="1200" dirty="0">
              <a:latin typeface="Abadi" panose="020B0604020104020204" pitchFamily="34" charset="0"/>
              <a:ea typeface="+mj-ea"/>
              <a:cs typeface="+mj-cs"/>
            </a:endParaRPr>
          </a:p>
          <a:p>
            <a:pPr marL="1143000" indent="-1143000">
              <a:lnSpc>
                <a:spcPct val="90000"/>
              </a:lnSpc>
              <a:spcBef>
                <a:spcPct val="0"/>
              </a:spcBef>
              <a:spcAft>
                <a:spcPts val="600"/>
              </a:spcAft>
              <a:buFont typeface="Arial" panose="020B0604020202020204" pitchFamily="34" charset="0"/>
              <a:buChar char="•"/>
            </a:pPr>
            <a:r>
              <a:rPr lang="en-US" sz="11200" dirty="0">
                <a:latin typeface="Abadi" panose="020B0604020104020204" pitchFamily="34" charset="0"/>
                <a:ea typeface="+mj-ea"/>
                <a:cs typeface="+mj-cs"/>
              </a:rPr>
              <a:t>Complete the Intel Reports training module. </a:t>
            </a:r>
            <a:endParaRPr lang="en-US" sz="11200" kern="1200" dirty="0">
              <a:latin typeface="Abadi" panose="020B0604020104020204" pitchFamily="34" charset="0"/>
              <a:ea typeface="+mj-ea"/>
              <a:cs typeface="+mj-cs"/>
            </a:endParaRPr>
          </a:p>
          <a:p>
            <a:pPr marL="1143000" indent="-1143000">
              <a:lnSpc>
                <a:spcPct val="90000"/>
              </a:lnSpc>
              <a:spcBef>
                <a:spcPct val="0"/>
              </a:spcBef>
              <a:spcAft>
                <a:spcPts val="600"/>
              </a:spcAft>
              <a:buFont typeface="Arial" panose="020B0604020202020204" pitchFamily="34" charset="0"/>
              <a:buChar char="•"/>
            </a:pPr>
            <a:endParaRPr lang="en-US" sz="11200" kern="1200" dirty="0">
              <a:solidFill>
                <a:srgbClr val="FFFFFF"/>
              </a:solidFill>
              <a:latin typeface="+mj-lt"/>
              <a:ea typeface="+mj-ea"/>
              <a:cs typeface="+mj-cs"/>
            </a:endParaRPr>
          </a:p>
          <a:p>
            <a:pPr algn="ctr">
              <a:lnSpc>
                <a:spcPct val="90000"/>
              </a:lnSpc>
              <a:spcBef>
                <a:spcPct val="0"/>
              </a:spcBef>
              <a:spcAft>
                <a:spcPts val="600"/>
              </a:spcAft>
            </a:pPr>
            <a:endParaRPr lang="en-US" sz="11200" b="1" kern="1200" dirty="0">
              <a:solidFill>
                <a:srgbClr val="FFFFFF"/>
              </a:solidFill>
              <a:latin typeface="+mj-lt"/>
              <a:ea typeface="+mj-ea"/>
              <a:cs typeface="+mj-cs"/>
            </a:endParaRPr>
          </a:p>
          <a:p>
            <a:pPr algn="ctr">
              <a:lnSpc>
                <a:spcPct val="90000"/>
              </a:lnSpc>
              <a:spcBef>
                <a:spcPct val="0"/>
              </a:spcBef>
              <a:spcAft>
                <a:spcPts val="600"/>
              </a:spcAft>
            </a:pPr>
            <a:endParaRPr lang="en-US" sz="2200" b="1" kern="1200" dirty="0">
              <a:solidFill>
                <a:srgbClr val="FFFFFF"/>
              </a:solidFill>
              <a:latin typeface="+mj-lt"/>
              <a:ea typeface="+mj-ea"/>
              <a:cs typeface="+mj-cs"/>
            </a:endParaRPr>
          </a:p>
          <a:p>
            <a:pPr algn="ctr">
              <a:lnSpc>
                <a:spcPct val="90000"/>
              </a:lnSpc>
              <a:spcBef>
                <a:spcPct val="0"/>
              </a:spcBef>
              <a:spcAft>
                <a:spcPts val="600"/>
              </a:spcAft>
            </a:pPr>
            <a:endParaRPr lang="en-US" sz="6000" b="1" kern="1200" dirty="0">
              <a:solidFill>
                <a:srgbClr val="FFFFFF"/>
              </a:solidFill>
              <a:latin typeface="+mj-lt"/>
              <a:ea typeface="+mj-ea"/>
              <a:cs typeface="+mj-cs"/>
            </a:endParaRPr>
          </a:p>
        </p:txBody>
      </p:sp>
    </p:spTree>
    <p:extLst>
      <p:ext uri="{BB962C8B-B14F-4D97-AF65-F5344CB8AC3E}">
        <p14:creationId xmlns:p14="http://schemas.microsoft.com/office/powerpoint/2010/main" val="4275383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CBB72B-F4B4-114B-AC58-479D4C8CCCD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C8BEFFF-D315-4D58-AF1F-1CDDE8542BAD}"/>
              </a:ext>
            </a:extLst>
          </p:cNvPr>
          <p:cNvSpPr txBox="1"/>
          <p:nvPr/>
        </p:nvSpPr>
        <p:spPr>
          <a:xfrm>
            <a:off x="1909482" y="1048871"/>
            <a:ext cx="4558553" cy="4524315"/>
          </a:xfrm>
          <a:prstGeom prst="rect">
            <a:avLst/>
          </a:prstGeom>
          <a:noFill/>
        </p:spPr>
        <p:txBody>
          <a:bodyPr wrap="square" rtlCol="0">
            <a:spAutoFit/>
          </a:bodyPr>
          <a:lstStyle/>
          <a:p>
            <a:r>
              <a:rPr lang="en-GB" dirty="0"/>
              <a:t>Contact the intelligence team:</a:t>
            </a:r>
          </a:p>
          <a:p>
            <a:endParaRPr lang="en-GB" dirty="0"/>
          </a:p>
          <a:p>
            <a:r>
              <a:rPr lang="en-GB" dirty="0">
                <a:hlinkClick r:id="rId3">
                  <a:extLst>
                    <a:ext uri="{A12FA001-AC4F-418D-AE19-62706E023703}">
                      <ahyp:hlinkClr xmlns:ahyp="http://schemas.microsoft.com/office/drawing/2018/hyperlinkcolor" val="tx"/>
                    </a:ext>
                  </a:extLst>
                </a:hlinkClick>
              </a:rPr>
              <a:t>intel@marinemanagement.org.uk</a:t>
            </a:r>
            <a:endParaRPr lang="en-GB" dirty="0"/>
          </a:p>
          <a:p>
            <a:endParaRPr lang="en-GB" dirty="0"/>
          </a:p>
          <a:p>
            <a:r>
              <a:rPr lang="en-GB" dirty="0"/>
              <a:t>Sarah Whitelaw – Principal Marine Officer: Intelligence &amp; Risk</a:t>
            </a:r>
          </a:p>
          <a:p>
            <a:endParaRPr lang="en-GB" dirty="0"/>
          </a:p>
          <a:p>
            <a:r>
              <a:rPr lang="en-GB" dirty="0"/>
              <a:t>Jo Atkinson – Intelligence &amp; Risk Analyst</a:t>
            </a:r>
          </a:p>
          <a:p>
            <a:endParaRPr lang="en-GB" dirty="0"/>
          </a:p>
          <a:p>
            <a:r>
              <a:rPr lang="en-GB" u="sng" dirty="0"/>
              <a:t>Intelligence Officers:</a:t>
            </a:r>
          </a:p>
          <a:p>
            <a:r>
              <a:rPr lang="en-GB" dirty="0"/>
              <a:t>Alex Dakers</a:t>
            </a:r>
          </a:p>
          <a:p>
            <a:r>
              <a:rPr lang="en-GB" dirty="0"/>
              <a:t>Andrew Venton</a:t>
            </a:r>
          </a:p>
          <a:p>
            <a:r>
              <a:rPr lang="en-GB" dirty="0"/>
              <a:t>Anna Watson</a:t>
            </a:r>
          </a:p>
          <a:p>
            <a:r>
              <a:rPr lang="en-GB" dirty="0"/>
              <a:t>Donald Nimmo</a:t>
            </a:r>
          </a:p>
          <a:p>
            <a:r>
              <a:rPr lang="en-GB" dirty="0"/>
              <a:t>Faye Kent</a:t>
            </a:r>
          </a:p>
          <a:p>
            <a:endParaRPr lang="en-GB" dirty="0"/>
          </a:p>
        </p:txBody>
      </p:sp>
    </p:spTree>
    <p:extLst>
      <p:ext uri="{BB962C8B-B14F-4D97-AF65-F5344CB8AC3E}">
        <p14:creationId xmlns:p14="http://schemas.microsoft.com/office/powerpoint/2010/main" val="44543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0" y="923211"/>
            <a:ext cx="5022166" cy="738664"/>
          </a:xfrm>
          <a:prstGeom prst="rect">
            <a:avLst/>
          </a:prstGeom>
          <a:noFill/>
        </p:spPr>
        <p:txBody>
          <a:bodyPr wrap="square" rtlCol="0">
            <a:spAutoFit/>
          </a:bodyPr>
          <a:lstStyle/>
          <a:p>
            <a:r>
              <a:rPr lang="en-GB" sz="2400" b="1" dirty="0">
                <a:solidFill>
                  <a:schemeClr val="bg1"/>
                </a:solidFill>
              </a:rPr>
              <a:t>Module Aims</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11" name="Content Placeholder 2">
            <a:extLst>
              <a:ext uri="{FF2B5EF4-FFF2-40B4-BE49-F238E27FC236}">
                <a16:creationId xmlns:a16="http://schemas.microsoft.com/office/drawing/2014/main" id="{DAA05E57-AA55-472F-B108-6A1503D6C377}"/>
              </a:ext>
            </a:extLst>
          </p:cNvPr>
          <p:cNvSpPr txBox="1">
            <a:spLocks/>
          </p:cNvSpPr>
          <p:nvPr/>
        </p:nvSpPr>
        <p:spPr bwMode="auto">
          <a:xfrm>
            <a:off x="628650" y="1773238"/>
            <a:ext cx="78867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dirty="0"/>
              <a:t>To introduce you to intelligence;</a:t>
            </a:r>
          </a:p>
          <a:p>
            <a:pPr eaLnBrk="1" hangingPunct="1"/>
            <a:r>
              <a:rPr lang="en-GB" altLang="en-US" dirty="0"/>
              <a:t>Ensure you are comfortable identifying, obtaining and recording information;</a:t>
            </a:r>
          </a:p>
          <a:p>
            <a:pPr eaLnBrk="1" hangingPunct="1"/>
            <a:r>
              <a:rPr lang="en-GB" altLang="en-US" dirty="0"/>
              <a:t>Explain the legal basis for gathering and retaining intelligence;</a:t>
            </a:r>
          </a:p>
          <a:p>
            <a:pPr eaLnBrk="1" hangingPunct="1"/>
            <a:r>
              <a:rPr lang="en-GB" altLang="en-US" dirty="0"/>
              <a:t>Outline the purpose and uses of intelligence and the role it plays in the wider organisation;</a:t>
            </a:r>
          </a:p>
          <a:p>
            <a:pPr eaLnBrk="1" hangingPunct="1"/>
            <a:r>
              <a:rPr lang="en-GB" altLang="en-US" dirty="0"/>
              <a:t>Define the importance of intelligence in effective tasking of resources.</a:t>
            </a:r>
          </a:p>
          <a:p>
            <a:pPr eaLnBrk="1" hangingPunct="1"/>
            <a:endParaRPr lang="en-GB" altLang="en-US" dirty="0"/>
          </a:p>
        </p:txBody>
      </p:sp>
    </p:spTree>
    <p:extLst>
      <p:ext uri="{BB962C8B-B14F-4D97-AF65-F5344CB8AC3E}">
        <p14:creationId xmlns:p14="http://schemas.microsoft.com/office/powerpoint/2010/main" val="375545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0" y="923211"/>
            <a:ext cx="5022166" cy="738664"/>
          </a:xfrm>
          <a:prstGeom prst="rect">
            <a:avLst/>
          </a:prstGeom>
          <a:noFill/>
        </p:spPr>
        <p:txBody>
          <a:bodyPr wrap="square" rtlCol="0">
            <a:spAutoFit/>
          </a:bodyPr>
          <a:lstStyle/>
          <a:p>
            <a:r>
              <a:rPr lang="en-GB" sz="2400" b="1" dirty="0">
                <a:solidFill>
                  <a:schemeClr val="bg1"/>
                </a:solidFill>
              </a:rPr>
              <a:t>Module Objectives</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14" name="Content Placeholder 2">
            <a:extLst>
              <a:ext uri="{FF2B5EF4-FFF2-40B4-BE49-F238E27FC236}">
                <a16:creationId xmlns:a16="http://schemas.microsoft.com/office/drawing/2014/main" id="{606DAAA3-6AE3-489A-97F6-BEBE942E0ADA}"/>
              </a:ext>
            </a:extLst>
          </p:cNvPr>
          <p:cNvSpPr txBox="1">
            <a:spLocks/>
          </p:cNvSpPr>
          <p:nvPr/>
        </p:nvSpPr>
        <p:spPr bwMode="auto">
          <a:xfrm>
            <a:off x="628649" y="1671331"/>
            <a:ext cx="88868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By the end of the module you will:</a:t>
            </a:r>
          </a:p>
          <a:p>
            <a:pPr lvl="1" eaLnBrk="1" hangingPunct="1"/>
            <a:r>
              <a:rPr lang="en-GB" altLang="en-US" dirty="0"/>
              <a:t>Understand the difference between information and intelligence;</a:t>
            </a:r>
          </a:p>
          <a:p>
            <a:pPr lvl="1" eaLnBrk="1" hangingPunct="1"/>
            <a:r>
              <a:rPr lang="en-GB" altLang="en-US" dirty="0"/>
              <a:t>Understand the importance of information gathering;</a:t>
            </a:r>
          </a:p>
          <a:p>
            <a:pPr lvl="1" eaLnBrk="1" hangingPunct="1"/>
            <a:r>
              <a:rPr lang="en-GB" altLang="en-US" dirty="0"/>
              <a:t>Understand for what reasons we can collect intelligence;</a:t>
            </a:r>
          </a:p>
          <a:p>
            <a:pPr lvl="1" eaLnBrk="1" hangingPunct="1"/>
            <a:r>
              <a:rPr lang="en-GB" altLang="en-US" dirty="0"/>
              <a:t>Understand the role of intelligence in tasking; </a:t>
            </a:r>
          </a:p>
          <a:p>
            <a:pPr lvl="1" eaLnBrk="1" hangingPunct="1"/>
            <a:r>
              <a:rPr lang="en-GB" altLang="en-US" dirty="0"/>
              <a:t>Recognise the products generated by the intel team;</a:t>
            </a:r>
          </a:p>
          <a:p>
            <a:pPr lvl="1" eaLnBrk="1" hangingPunct="1"/>
            <a:r>
              <a:rPr lang="en-GB" altLang="en-US" dirty="0"/>
              <a:t>Understand how </a:t>
            </a:r>
            <a:r>
              <a:rPr lang="en-GB" altLang="en-US" b="1" i="1" dirty="0"/>
              <a:t>you </a:t>
            </a:r>
            <a:r>
              <a:rPr lang="en-GB" altLang="en-US" dirty="0"/>
              <a:t>can make a difference</a:t>
            </a:r>
          </a:p>
          <a:p>
            <a:pPr marL="457200" lvl="1" indent="0" eaLnBrk="1" hangingPunct="1">
              <a:buNone/>
            </a:pPr>
            <a:endParaRPr lang="en-GB" altLang="en-US" dirty="0"/>
          </a:p>
          <a:p>
            <a:pPr eaLnBrk="1" hangingPunct="1"/>
            <a:r>
              <a:rPr lang="en-GB" altLang="en-US" sz="2000" dirty="0"/>
              <a:t>This will ensure…</a:t>
            </a:r>
          </a:p>
          <a:p>
            <a:pPr lvl="1"/>
            <a:r>
              <a:rPr lang="en-GB" altLang="en-US" dirty="0"/>
              <a:t>Intelligence is collected and retained lawfully and utilised effectively in intelligence-led tasking. </a:t>
            </a:r>
          </a:p>
        </p:txBody>
      </p:sp>
    </p:spTree>
    <p:extLst>
      <p:ext uri="{BB962C8B-B14F-4D97-AF65-F5344CB8AC3E}">
        <p14:creationId xmlns:p14="http://schemas.microsoft.com/office/powerpoint/2010/main" val="268656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0" y="923211"/>
            <a:ext cx="5022166" cy="738664"/>
          </a:xfrm>
          <a:prstGeom prst="rect">
            <a:avLst/>
          </a:prstGeom>
          <a:noFill/>
        </p:spPr>
        <p:txBody>
          <a:bodyPr wrap="square" rtlCol="0">
            <a:spAutoFit/>
          </a:bodyPr>
          <a:lstStyle/>
          <a:p>
            <a:r>
              <a:rPr lang="en-GB" sz="2400" b="1" dirty="0">
                <a:solidFill>
                  <a:schemeClr val="bg1"/>
                </a:solidFill>
              </a:rPr>
              <a:t>What is Intelligence?</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12" name="Text Placeholder 2">
            <a:extLst>
              <a:ext uri="{FF2B5EF4-FFF2-40B4-BE49-F238E27FC236}">
                <a16:creationId xmlns:a16="http://schemas.microsoft.com/office/drawing/2014/main" id="{37E5CFD8-F826-462B-BFA6-1A88E4D77B7F}"/>
              </a:ext>
            </a:extLst>
          </p:cNvPr>
          <p:cNvSpPr txBox="1">
            <a:spLocks/>
          </p:cNvSpPr>
          <p:nvPr/>
        </p:nvSpPr>
        <p:spPr>
          <a:xfrm>
            <a:off x="468313" y="981075"/>
            <a:ext cx="7991475" cy="5400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2000" dirty="0">
                <a:solidFill>
                  <a:schemeClr val="tx1"/>
                </a:solidFill>
                <a:latin typeface="Arial" panose="020B0604020202020204" pitchFamily="34" charset="0"/>
                <a:cs typeface="Arial" panose="020B0604020202020204" pitchFamily="34" charset="0"/>
              </a:rPr>
              <a:t>Anything that suggests a </a:t>
            </a:r>
            <a:r>
              <a:rPr lang="en-GB" altLang="en-US" sz="2000" i="1" dirty="0">
                <a:solidFill>
                  <a:schemeClr val="tx1"/>
                </a:solidFill>
                <a:latin typeface="Arial" panose="020B0604020202020204" pitchFamily="34" charset="0"/>
                <a:cs typeface="Arial" panose="020B0604020202020204" pitchFamily="34" charset="0"/>
              </a:rPr>
              <a:t>criminal offence </a:t>
            </a:r>
            <a:r>
              <a:rPr lang="en-GB" altLang="en-US" sz="2000" dirty="0">
                <a:solidFill>
                  <a:schemeClr val="tx1"/>
                </a:solidFill>
                <a:latin typeface="Arial" panose="020B0604020202020204" pitchFamily="34" charset="0"/>
                <a:cs typeface="Arial" panose="020B0604020202020204" pitchFamily="34" charset="0"/>
              </a:rPr>
              <a:t>may be taking place;</a:t>
            </a:r>
          </a:p>
          <a:p>
            <a:endParaRPr lang="en-GB" altLang="en-US" sz="2000" dirty="0">
              <a:solidFill>
                <a:schemeClr val="tx1"/>
              </a:solidFill>
              <a:latin typeface="Arial" panose="020B0604020202020204" pitchFamily="34" charset="0"/>
              <a:cs typeface="Arial" panose="020B0604020202020204" pitchFamily="34" charset="0"/>
            </a:endParaRPr>
          </a:p>
          <a:p>
            <a:r>
              <a:rPr lang="en-GB" altLang="en-US" sz="2000" dirty="0">
                <a:solidFill>
                  <a:schemeClr val="tx1"/>
                </a:solidFill>
                <a:latin typeface="Arial" panose="020B0604020202020204" pitchFamily="34" charset="0"/>
                <a:cs typeface="Arial" panose="020B0604020202020204" pitchFamily="34" charset="0"/>
              </a:rPr>
              <a:t>Anything which may be a </a:t>
            </a:r>
            <a:r>
              <a:rPr lang="en-GB" altLang="en-US" sz="2000" i="1" dirty="0">
                <a:solidFill>
                  <a:schemeClr val="tx1"/>
                </a:solidFill>
                <a:latin typeface="Arial" panose="020B0604020202020204" pitchFamily="34" charset="0"/>
                <a:cs typeface="Arial" panose="020B0604020202020204" pitchFamily="34" charset="0"/>
              </a:rPr>
              <a:t>driver for non-compliance;</a:t>
            </a:r>
            <a:r>
              <a:rPr lang="en-GB" altLang="en-US" sz="2000" dirty="0">
                <a:solidFill>
                  <a:schemeClr val="tx1"/>
                </a:solidFill>
                <a:latin typeface="Arial" panose="020B0604020202020204" pitchFamily="34" charset="0"/>
                <a:cs typeface="Arial" panose="020B0604020202020204" pitchFamily="34" charset="0"/>
              </a:rPr>
              <a:t> </a:t>
            </a:r>
          </a:p>
          <a:p>
            <a:endParaRPr lang="en-GB" altLang="en-US" sz="2000" dirty="0">
              <a:solidFill>
                <a:schemeClr val="tx1"/>
              </a:solidFill>
              <a:latin typeface="Arial" panose="020B0604020202020204" pitchFamily="34" charset="0"/>
              <a:cs typeface="Arial" panose="020B0604020202020204" pitchFamily="34" charset="0"/>
            </a:endParaRPr>
          </a:p>
          <a:p>
            <a:r>
              <a:rPr lang="en-GB" altLang="en-US" sz="2000" dirty="0">
                <a:solidFill>
                  <a:schemeClr val="tx1"/>
                </a:solidFill>
                <a:latin typeface="Arial" panose="020B0604020202020204" pitchFamily="34" charset="0"/>
                <a:cs typeface="Arial" panose="020B0604020202020204" pitchFamily="34" charset="0"/>
              </a:rPr>
              <a:t>Does not need to be proven or corroborated; </a:t>
            </a:r>
          </a:p>
          <a:p>
            <a:endParaRPr lang="en-GB" altLang="en-US" sz="2000" dirty="0">
              <a:solidFill>
                <a:schemeClr val="tx1"/>
              </a:solidFill>
              <a:latin typeface="Arial" panose="020B0604020202020204" pitchFamily="34" charset="0"/>
              <a:cs typeface="Arial" panose="020B0604020202020204" pitchFamily="34" charset="0"/>
            </a:endParaRPr>
          </a:p>
          <a:p>
            <a:r>
              <a:rPr lang="en-GB" altLang="en-US" sz="2000" dirty="0">
                <a:solidFill>
                  <a:schemeClr val="tx1"/>
                </a:solidFill>
                <a:latin typeface="Arial" panose="020B0604020202020204" pitchFamily="34" charset="0"/>
                <a:cs typeface="Arial" panose="020B0604020202020204" pitchFamily="34" charset="0"/>
              </a:rPr>
              <a:t>Does not need to be reliable or detailed; </a:t>
            </a:r>
          </a:p>
          <a:p>
            <a:endParaRPr lang="en-GB" altLang="en-US" sz="2000" dirty="0">
              <a:solidFill>
                <a:schemeClr val="tx1"/>
              </a:solidFill>
              <a:latin typeface="Arial" panose="020B0604020202020204" pitchFamily="34" charset="0"/>
              <a:cs typeface="Arial" panose="020B0604020202020204" pitchFamily="34" charset="0"/>
            </a:endParaRPr>
          </a:p>
          <a:p>
            <a:r>
              <a:rPr lang="en-GB" altLang="en-US" sz="2000" dirty="0">
                <a:solidFill>
                  <a:schemeClr val="tx1"/>
                </a:solidFill>
                <a:latin typeface="Arial" panose="020B0604020202020204" pitchFamily="34" charset="0"/>
                <a:cs typeface="Arial" panose="020B0604020202020204" pitchFamily="34" charset="0"/>
              </a:rPr>
              <a:t>Can be from an anonymous source; </a:t>
            </a:r>
          </a:p>
          <a:p>
            <a:endParaRPr lang="en-GB" altLang="en-US" sz="2000" dirty="0">
              <a:solidFill>
                <a:schemeClr val="tx1"/>
              </a:solidFill>
              <a:latin typeface="Arial" panose="020B0604020202020204" pitchFamily="34" charset="0"/>
              <a:cs typeface="Arial" panose="020B0604020202020204" pitchFamily="34" charset="0"/>
            </a:endParaRPr>
          </a:p>
          <a:p>
            <a:r>
              <a:rPr lang="en-GB" altLang="en-US" sz="2000" dirty="0">
                <a:solidFill>
                  <a:schemeClr val="tx1"/>
                </a:solidFill>
                <a:latin typeface="Arial" panose="020B0604020202020204" pitchFamily="34" charset="0"/>
                <a:cs typeface="Arial" panose="020B0604020202020204" pitchFamily="34" charset="0"/>
              </a:rPr>
              <a:t>Can be from one of our own officers or contacts;</a:t>
            </a:r>
          </a:p>
          <a:p>
            <a:endParaRPr lang="en-GB" altLang="en-US" sz="2000" dirty="0">
              <a:solidFill>
                <a:schemeClr val="tx1"/>
              </a:solidFill>
              <a:latin typeface="Arial" panose="020B0604020202020204" pitchFamily="34" charset="0"/>
              <a:cs typeface="Arial" panose="020B0604020202020204" pitchFamily="34" charset="0"/>
            </a:endParaRPr>
          </a:p>
          <a:p>
            <a:r>
              <a:rPr lang="en-GB" altLang="en-US" sz="2000" dirty="0">
                <a:solidFill>
                  <a:schemeClr val="tx1"/>
                </a:solidFill>
                <a:latin typeface="Arial" panose="020B0604020202020204" pitchFamily="34" charset="0"/>
                <a:cs typeface="Arial" panose="020B0604020202020204" pitchFamily="34" charset="0"/>
              </a:rPr>
              <a:t>Can relate to offences outside of the MMO’s remit. </a:t>
            </a:r>
          </a:p>
          <a:p>
            <a:endParaRPr lang="en-GB" altLang="en-US" dirty="0"/>
          </a:p>
          <a:p>
            <a:endParaRPr lang="en-GB" altLang="en-US" dirty="0"/>
          </a:p>
          <a:p>
            <a:endParaRPr lang="en-GB" altLang="en-US" dirty="0"/>
          </a:p>
        </p:txBody>
      </p:sp>
    </p:spTree>
    <p:extLst>
      <p:ext uri="{BB962C8B-B14F-4D97-AF65-F5344CB8AC3E}">
        <p14:creationId xmlns:p14="http://schemas.microsoft.com/office/powerpoint/2010/main" val="34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0" y="923211"/>
            <a:ext cx="5022166" cy="738664"/>
          </a:xfrm>
          <a:prstGeom prst="rect">
            <a:avLst/>
          </a:prstGeom>
          <a:noFill/>
        </p:spPr>
        <p:txBody>
          <a:bodyPr wrap="square" rtlCol="0">
            <a:spAutoFit/>
          </a:bodyPr>
          <a:lstStyle/>
          <a:p>
            <a:r>
              <a:rPr lang="en-GB" sz="2400" b="1" dirty="0">
                <a:solidFill>
                  <a:schemeClr val="bg1"/>
                </a:solidFill>
              </a:rPr>
              <a:t>Examples of Intel</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11" name="Text Placeholder 2">
            <a:extLst>
              <a:ext uri="{FF2B5EF4-FFF2-40B4-BE49-F238E27FC236}">
                <a16:creationId xmlns:a16="http://schemas.microsoft.com/office/drawing/2014/main" id="{52D18029-E914-4138-9153-8AB0191D5AA2}"/>
              </a:ext>
            </a:extLst>
          </p:cNvPr>
          <p:cNvSpPr txBox="1">
            <a:spLocks/>
          </p:cNvSpPr>
          <p:nvPr/>
        </p:nvSpPr>
        <p:spPr>
          <a:xfrm>
            <a:off x="468313" y="981075"/>
            <a:ext cx="5875337" cy="5400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000" b="1" i="1" dirty="0">
                <a:solidFill>
                  <a:schemeClr val="tx2">
                    <a:lumMod val="60000"/>
                    <a:lumOff val="40000"/>
                  </a:schemeClr>
                </a:solidFill>
                <a:latin typeface="Arial" panose="020B0604020202020204" pitchFamily="34" charset="0"/>
                <a:cs typeface="Arial" panose="020B0604020202020204" pitchFamily="34" charset="0"/>
              </a:rPr>
              <a:t>“There’s a JCB doing construction work on the beach”</a:t>
            </a:r>
          </a:p>
          <a:p>
            <a:pPr>
              <a:buFont typeface="Arial" panose="020B0604020202020204" pitchFamily="34" charset="0"/>
              <a:buNone/>
              <a:defRPr/>
            </a:pPr>
            <a:endParaRPr lang="en-GB" sz="2000" b="1" dirty="0">
              <a:latin typeface="Arial" panose="020B0604020202020204" pitchFamily="34" charset="0"/>
              <a:cs typeface="Arial" panose="020B0604020202020204" pitchFamily="34" charset="0"/>
            </a:endParaRPr>
          </a:p>
          <a:p>
            <a:pPr>
              <a:defRPr/>
            </a:pPr>
            <a:r>
              <a:rPr lang="en-GB" sz="2000" b="1" i="1" dirty="0">
                <a:solidFill>
                  <a:schemeClr val="accent2">
                    <a:lumMod val="60000"/>
                    <a:lumOff val="40000"/>
                  </a:schemeClr>
                </a:solidFill>
                <a:latin typeface="Arial" panose="020B0604020202020204" pitchFamily="34" charset="0"/>
                <a:cs typeface="Arial" panose="020B0604020202020204" pitchFamily="34" charset="0"/>
              </a:rPr>
              <a:t>“I heard gunshots whilst walking my dog on the beach; I think fishermen are shooting seals”</a:t>
            </a:r>
          </a:p>
          <a:p>
            <a:pPr>
              <a:defRPr/>
            </a:pPr>
            <a:endParaRPr lang="en-GB" sz="2000" b="1" dirty="0">
              <a:latin typeface="Arial" panose="020B0604020202020204" pitchFamily="34" charset="0"/>
              <a:cs typeface="Arial" panose="020B0604020202020204" pitchFamily="34" charset="0"/>
            </a:endParaRPr>
          </a:p>
          <a:p>
            <a:pPr>
              <a:defRPr/>
            </a:pPr>
            <a:r>
              <a:rPr lang="en-GB" sz="2000" b="1" i="1" dirty="0">
                <a:solidFill>
                  <a:schemeClr val="accent4">
                    <a:lumMod val="75000"/>
                  </a:schemeClr>
                </a:solidFill>
                <a:latin typeface="Arial" panose="020B0604020202020204" pitchFamily="34" charset="0"/>
                <a:cs typeface="Arial" panose="020B0604020202020204" pitchFamily="34" charset="0"/>
              </a:rPr>
              <a:t>“A white transit van is selling fish to the houses in my street”</a:t>
            </a:r>
          </a:p>
          <a:p>
            <a:pPr>
              <a:defRPr/>
            </a:pPr>
            <a:endParaRPr lang="en-GB" sz="2000" b="1" dirty="0">
              <a:latin typeface="Arial" panose="020B0604020202020204" pitchFamily="34" charset="0"/>
              <a:cs typeface="Arial" panose="020B0604020202020204" pitchFamily="34" charset="0"/>
            </a:endParaRPr>
          </a:p>
          <a:p>
            <a:pPr>
              <a:defRPr/>
            </a:pPr>
            <a:r>
              <a:rPr lang="en-GB" sz="2000" b="1" i="1" dirty="0">
                <a:solidFill>
                  <a:schemeClr val="accent6">
                    <a:lumMod val="50000"/>
                  </a:schemeClr>
                </a:solidFill>
                <a:latin typeface="Arial" panose="020B0604020202020204" pitchFamily="34" charset="0"/>
                <a:cs typeface="Arial" panose="020B0604020202020204" pitchFamily="34" charset="0"/>
              </a:rPr>
              <a:t>“A local fishing boat is using a generator on board to catch razor clams with electricity”</a:t>
            </a:r>
          </a:p>
          <a:p>
            <a:pPr>
              <a:defRPr/>
            </a:pPr>
            <a:endParaRPr lang="en-GB" sz="2000" b="1" dirty="0">
              <a:latin typeface="Arial" panose="020B0604020202020204" pitchFamily="34" charset="0"/>
              <a:cs typeface="Arial" panose="020B0604020202020204" pitchFamily="34" charset="0"/>
            </a:endParaRPr>
          </a:p>
          <a:p>
            <a:pPr>
              <a:defRPr/>
            </a:pPr>
            <a:r>
              <a:rPr lang="en-GB" sz="2000" b="1" i="1" dirty="0">
                <a:solidFill>
                  <a:schemeClr val="accent3">
                    <a:lumMod val="50000"/>
                  </a:schemeClr>
                </a:solidFill>
                <a:latin typeface="Arial" panose="020B0604020202020204" pitchFamily="34" charset="0"/>
                <a:cs typeface="Arial" panose="020B0604020202020204" pitchFamily="34" charset="0"/>
              </a:rPr>
              <a:t>“Drugs are being sold on the fish quay to the crew of the Boy Blue” </a:t>
            </a:r>
          </a:p>
        </p:txBody>
      </p:sp>
      <p:sp>
        <p:nvSpPr>
          <p:cNvPr id="13" name="Text Placeholder 2">
            <a:extLst>
              <a:ext uri="{FF2B5EF4-FFF2-40B4-BE49-F238E27FC236}">
                <a16:creationId xmlns:a16="http://schemas.microsoft.com/office/drawing/2014/main" id="{1ACECAA4-5A46-4EA2-AFB2-68566DD8E5A9}"/>
              </a:ext>
            </a:extLst>
          </p:cNvPr>
          <p:cNvSpPr txBox="1">
            <a:spLocks/>
          </p:cNvSpPr>
          <p:nvPr/>
        </p:nvSpPr>
        <p:spPr>
          <a:xfrm>
            <a:off x="6303170" y="1144587"/>
            <a:ext cx="5875337" cy="5400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2000" b="1" i="1" dirty="0">
                <a:solidFill>
                  <a:srgbClr val="00B050"/>
                </a:solidFill>
                <a:latin typeface="Arial" panose="020B0604020202020204" pitchFamily="34" charset="0"/>
                <a:cs typeface="Arial" panose="020B0604020202020204" pitchFamily="34" charset="0"/>
              </a:rPr>
              <a:t>“Undersized lobsters are being landed in Amble on weekends”</a:t>
            </a:r>
          </a:p>
          <a:p>
            <a:pPr>
              <a:buFont typeface="Arial" panose="020B0604020202020204" pitchFamily="34" charset="0"/>
              <a:buNone/>
              <a:defRPr/>
            </a:pPr>
            <a:endParaRPr lang="en-GB" sz="2000" b="1" dirty="0">
              <a:latin typeface="Arial" panose="020B0604020202020204" pitchFamily="34" charset="0"/>
              <a:cs typeface="Arial" panose="020B0604020202020204" pitchFamily="34" charset="0"/>
            </a:endParaRPr>
          </a:p>
          <a:p>
            <a:pPr>
              <a:defRPr/>
            </a:pPr>
            <a:r>
              <a:rPr lang="en-GB" sz="2000" b="1" i="1" dirty="0">
                <a:solidFill>
                  <a:schemeClr val="accent5">
                    <a:lumMod val="75000"/>
                  </a:schemeClr>
                </a:solidFill>
                <a:latin typeface="Arial" panose="020B0604020202020204" pitchFamily="34" charset="0"/>
                <a:cs typeface="Arial" panose="020B0604020202020204" pitchFamily="34" charset="0"/>
              </a:rPr>
              <a:t>“Foreign crew are working illegally on scallopers from </a:t>
            </a:r>
            <a:r>
              <a:rPr lang="en-GB" sz="2000" b="1" i="1" dirty="0" err="1">
                <a:solidFill>
                  <a:schemeClr val="accent5">
                    <a:lumMod val="75000"/>
                  </a:schemeClr>
                </a:solidFill>
                <a:latin typeface="Arial" panose="020B0604020202020204" pitchFamily="34" charset="0"/>
                <a:cs typeface="Arial" panose="020B0604020202020204" pitchFamily="34" charset="0"/>
              </a:rPr>
              <a:t>Brixham</a:t>
            </a:r>
            <a:r>
              <a:rPr lang="en-GB" sz="2000" b="1" i="1" dirty="0">
                <a:solidFill>
                  <a:schemeClr val="accent5">
                    <a:lumMod val="75000"/>
                  </a:schemeClr>
                </a:solidFill>
                <a:latin typeface="Arial" panose="020B0604020202020204" pitchFamily="34" charset="0"/>
                <a:cs typeface="Arial" panose="020B0604020202020204" pitchFamily="34" charset="0"/>
              </a:rPr>
              <a:t>”</a:t>
            </a:r>
          </a:p>
          <a:p>
            <a:pPr>
              <a:defRPr/>
            </a:pPr>
            <a:endParaRPr lang="en-GB" sz="2000" b="1" dirty="0">
              <a:latin typeface="Arial" panose="020B0604020202020204" pitchFamily="34" charset="0"/>
              <a:cs typeface="Arial" panose="020B0604020202020204" pitchFamily="34" charset="0"/>
            </a:endParaRPr>
          </a:p>
          <a:p>
            <a:pPr>
              <a:defRPr/>
            </a:pPr>
            <a:r>
              <a:rPr lang="en-GB" sz="2000" b="1" i="1" dirty="0">
                <a:solidFill>
                  <a:schemeClr val="accent2">
                    <a:lumMod val="75000"/>
                  </a:schemeClr>
                </a:solidFill>
                <a:latin typeface="Arial" panose="020B0604020202020204" pitchFamily="34" charset="0"/>
                <a:cs typeface="Arial" panose="020B0604020202020204" pitchFamily="34" charset="0"/>
              </a:rPr>
              <a:t>“The skipper of the Morning Star in Fleetwood is aggressive towards fishery officers”</a:t>
            </a:r>
          </a:p>
          <a:p>
            <a:pPr>
              <a:defRPr/>
            </a:pPr>
            <a:endParaRPr lang="en-GB" sz="2000" b="1" dirty="0">
              <a:latin typeface="Arial" panose="020B0604020202020204" pitchFamily="34" charset="0"/>
              <a:cs typeface="Arial" panose="020B0604020202020204" pitchFamily="34" charset="0"/>
            </a:endParaRPr>
          </a:p>
          <a:p>
            <a:pPr>
              <a:defRPr/>
            </a:pPr>
            <a:r>
              <a:rPr lang="en-GB" sz="2000" b="1" i="1" dirty="0">
                <a:solidFill>
                  <a:srgbClr val="A50021"/>
                </a:solidFill>
                <a:latin typeface="Arial" panose="020B0604020202020204" pitchFamily="34" charset="0"/>
                <a:cs typeface="Arial" panose="020B0604020202020204" pitchFamily="34" charset="0"/>
              </a:rPr>
              <a:t>“Bass is being transhipped between small boats that land into Harwich late at night”</a:t>
            </a:r>
          </a:p>
          <a:p>
            <a:pPr>
              <a:defRPr/>
            </a:pPr>
            <a:endParaRPr lang="en-GB" sz="2000" b="1" dirty="0">
              <a:latin typeface="Arial" panose="020B0604020202020204" pitchFamily="34" charset="0"/>
              <a:cs typeface="Arial" panose="020B0604020202020204" pitchFamily="34" charset="0"/>
            </a:endParaRPr>
          </a:p>
          <a:p>
            <a:pPr>
              <a:defRPr/>
            </a:pPr>
            <a:r>
              <a:rPr lang="en-GB" sz="2000" b="1" i="1" dirty="0">
                <a:solidFill>
                  <a:srgbClr val="7030A0"/>
                </a:solidFill>
                <a:latin typeface="Arial" panose="020B0604020202020204" pitchFamily="34" charset="0"/>
                <a:cs typeface="Arial" panose="020B0604020202020204" pitchFamily="34" charset="0"/>
              </a:rPr>
              <a:t>“Bluefin tuna is being targeted by charter fishing boats from Looe”</a:t>
            </a:r>
          </a:p>
          <a:p>
            <a:pPr>
              <a:defRPr/>
            </a:pPr>
            <a:endParaRPr lang="en-GB" sz="2000" b="1" i="1" dirty="0">
              <a:solidFill>
                <a:srgbClr val="7030A0"/>
              </a:solidFill>
              <a:latin typeface="Arial" panose="020B0604020202020204" pitchFamily="34" charset="0"/>
              <a:cs typeface="Arial" panose="020B0604020202020204" pitchFamily="34" charset="0"/>
            </a:endParaRPr>
          </a:p>
          <a:p>
            <a:pPr>
              <a:defRPr/>
            </a:pPr>
            <a:endParaRPr lang="en-GB" sz="2000" b="1" i="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93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0" y="923211"/>
            <a:ext cx="5022166" cy="738664"/>
          </a:xfrm>
          <a:prstGeom prst="rect">
            <a:avLst/>
          </a:prstGeom>
          <a:noFill/>
        </p:spPr>
        <p:txBody>
          <a:bodyPr wrap="square" rtlCol="0">
            <a:spAutoFit/>
          </a:bodyPr>
          <a:lstStyle/>
          <a:p>
            <a:r>
              <a:rPr lang="en-GB" sz="2400" b="1" dirty="0">
                <a:solidFill>
                  <a:schemeClr val="bg1"/>
                </a:solidFill>
              </a:rPr>
              <a:t>How do we use intel?</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11" name="Text Placeholder 2">
            <a:extLst>
              <a:ext uri="{FF2B5EF4-FFF2-40B4-BE49-F238E27FC236}">
                <a16:creationId xmlns:a16="http://schemas.microsoft.com/office/drawing/2014/main" id="{26B58523-3163-4D1A-9C77-C1852B62FD3A}"/>
              </a:ext>
            </a:extLst>
          </p:cNvPr>
          <p:cNvSpPr txBox="1">
            <a:spLocks/>
          </p:cNvSpPr>
          <p:nvPr/>
        </p:nvSpPr>
        <p:spPr>
          <a:xfrm>
            <a:off x="468313" y="1168399"/>
            <a:ext cx="11518900" cy="540067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tx1"/>
                </a:solidFill>
                <a:latin typeface="Arial" panose="020B0604020202020204" pitchFamily="34" charset="0"/>
                <a:cs typeface="Arial" panose="020B0604020202020204" pitchFamily="34" charset="0"/>
              </a:rPr>
              <a:t>Direct enforcement activity; </a:t>
            </a:r>
          </a:p>
          <a:p>
            <a:pPr>
              <a:defRPr/>
            </a:pPr>
            <a:r>
              <a:rPr lang="en-GB" sz="1600" dirty="0">
                <a:solidFill>
                  <a:schemeClr val="bg1">
                    <a:lumMod val="50000"/>
                  </a:schemeClr>
                </a:solidFill>
                <a:latin typeface="Arial" panose="020B0604020202020204" pitchFamily="34" charset="0"/>
                <a:cs typeface="Arial" panose="020B0604020202020204" pitchFamily="34" charset="0"/>
              </a:rPr>
              <a:t>Ensure coastal and operational teams are sent to areas where there’s the greatest risk of non-compliance, according to intelligence. </a:t>
            </a:r>
          </a:p>
          <a:p>
            <a:pPr>
              <a:buFont typeface="Arial" panose="020B0604020202020204" pitchFamily="34" charset="0"/>
              <a:buNone/>
              <a:defRPr/>
            </a:pPr>
            <a:endParaRPr lang="en-GB" sz="1800" dirty="0">
              <a:solidFill>
                <a:schemeClr val="tx1"/>
              </a:solidFill>
              <a:latin typeface="Arial" panose="020B0604020202020204" pitchFamily="34" charset="0"/>
              <a:cs typeface="Arial" panose="020B0604020202020204" pitchFamily="34" charset="0"/>
            </a:endParaRPr>
          </a:p>
          <a:p>
            <a:pPr>
              <a:defRPr/>
            </a:pPr>
            <a:r>
              <a:rPr lang="en-GB" sz="1800" dirty="0">
                <a:solidFill>
                  <a:schemeClr val="tx1"/>
                </a:solidFill>
                <a:latin typeface="Arial" panose="020B0604020202020204" pitchFamily="34" charset="0"/>
                <a:cs typeface="Arial" panose="020B0604020202020204" pitchFamily="34" charset="0"/>
              </a:rPr>
              <a:t>Justify allocation of resources;</a:t>
            </a:r>
          </a:p>
          <a:p>
            <a:pPr>
              <a:defRPr/>
            </a:pPr>
            <a:r>
              <a:rPr lang="en-GB" sz="1600" dirty="0">
                <a:solidFill>
                  <a:schemeClr val="bg1">
                    <a:lumMod val="50000"/>
                  </a:schemeClr>
                </a:solidFill>
                <a:latin typeface="Arial" panose="020B0604020202020204" pitchFamily="34" charset="0"/>
                <a:cs typeface="Arial" panose="020B0604020202020204" pitchFamily="34" charset="0"/>
              </a:rPr>
              <a:t>Intelligence provides justification as to why resources have been allocated to these areas and demonstrates that we’re taking action where information indicating non-compliance is received. </a:t>
            </a:r>
          </a:p>
          <a:p>
            <a:pPr>
              <a:defRPr/>
            </a:pPr>
            <a:endParaRPr lang="en-GB" sz="1800" dirty="0">
              <a:solidFill>
                <a:schemeClr val="tx1"/>
              </a:solidFill>
              <a:latin typeface="Arial" panose="020B0604020202020204" pitchFamily="34" charset="0"/>
              <a:cs typeface="Arial" panose="020B0604020202020204" pitchFamily="34" charset="0"/>
            </a:endParaRPr>
          </a:p>
          <a:p>
            <a:pPr>
              <a:defRPr/>
            </a:pPr>
            <a:r>
              <a:rPr lang="en-GB" sz="1800" dirty="0">
                <a:solidFill>
                  <a:schemeClr val="tx1"/>
                </a:solidFill>
                <a:latin typeface="Arial" panose="020B0604020202020204" pitchFamily="34" charset="0"/>
                <a:cs typeface="Arial" panose="020B0604020202020204" pitchFamily="34" charset="0"/>
              </a:rPr>
              <a:t>Identify emerging issues, seasonal trends and increased risk;</a:t>
            </a:r>
          </a:p>
          <a:p>
            <a:pPr>
              <a:defRPr/>
            </a:pPr>
            <a:r>
              <a:rPr lang="en-GB" sz="1600" dirty="0">
                <a:solidFill>
                  <a:schemeClr val="bg1">
                    <a:lumMod val="50000"/>
                  </a:schemeClr>
                </a:solidFill>
                <a:latin typeface="Arial" panose="020B0604020202020204" pitchFamily="34" charset="0"/>
                <a:cs typeface="Arial" panose="020B0604020202020204" pitchFamily="34" charset="0"/>
              </a:rPr>
              <a:t>The volume and reliability of intelligence is assessed and this indicates where the risk of non-compliance lies, how this compares to other risks and determines any risk that recurs annually to allow us to put mitigation measures in place.</a:t>
            </a:r>
          </a:p>
          <a:p>
            <a:pPr>
              <a:defRPr/>
            </a:pPr>
            <a:endParaRPr lang="en-GB" sz="1800" dirty="0">
              <a:solidFill>
                <a:schemeClr val="tx1"/>
              </a:solidFill>
              <a:latin typeface="Arial" panose="020B0604020202020204" pitchFamily="34" charset="0"/>
              <a:cs typeface="Arial" panose="020B0604020202020204" pitchFamily="34" charset="0"/>
            </a:endParaRPr>
          </a:p>
          <a:p>
            <a:pPr>
              <a:defRPr/>
            </a:pPr>
            <a:r>
              <a:rPr lang="en-GB" sz="1800" dirty="0">
                <a:solidFill>
                  <a:schemeClr val="tx1"/>
                </a:solidFill>
                <a:latin typeface="Arial" panose="020B0604020202020204" pitchFamily="34" charset="0"/>
                <a:cs typeface="Arial" panose="020B0604020202020204" pitchFamily="34" charset="0"/>
              </a:rPr>
              <a:t>Guide lines of enquiry in an investigation;</a:t>
            </a:r>
          </a:p>
          <a:p>
            <a:pPr>
              <a:defRPr/>
            </a:pPr>
            <a:r>
              <a:rPr lang="en-GB" sz="1600" dirty="0">
                <a:solidFill>
                  <a:schemeClr val="bg1">
                    <a:lumMod val="50000"/>
                  </a:schemeClr>
                </a:solidFill>
                <a:latin typeface="Arial" panose="020B0604020202020204" pitchFamily="34" charset="0"/>
                <a:cs typeface="Arial" panose="020B0604020202020204" pitchFamily="34" charset="0"/>
              </a:rPr>
              <a:t>Additional offences or associated suspects may be identified through intelligence. </a:t>
            </a:r>
          </a:p>
          <a:p>
            <a:pPr>
              <a:defRPr/>
            </a:pPr>
            <a:endParaRPr lang="en-GB" sz="1800" dirty="0">
              <a:solidFill>
                <a:schemeClr val="tx1"/>
              </a:solidFill>
              <a:latin typeface="Arial" panose="020B0604020202020204" pitchFamily="34" charset="0"/>
              <a:cs typeface="Arial" panose="020B0604020202020204" pitchFamily="34" charset="0"/>
            </a:endParaRPr>
          </a:p>
          <a:p>
            <a:pPr>
              <a:defRPr/>
            </a:pPr>
            <a:r>
              <a:rPr lang="en-GB" sz="1800" dirty="0">
                <a:solidFill>
                  <a:schemeClr val="tx1"/>
                </a:solidFill>
                <a:latin typeface="Arial" panose="020B0604020202020204" pitchFamily="34" charset="0"/>
                <a:cs typeface="Arial" panose="020B0604020202020204" pitchFamily="34" charset="0"/>
              </a:rPr>
              <a:t>Lawfully share information on suspects with other law enforcement agencies. </a:t>
            </a:r>
          </a:p>
          <a:p>
            <a:pPr>
              <a:defRPr/>
            </a:pPr>
            <a:r>
              <a:rPr lang="en-GB" sz="1600" dirty="0">
                <a:solidFill>
                  <a:schemeClr val="bg1">
                    <a:lumMod val="50000"/>
                  </a:schemeClr>
                </a:solidFill>
                <a:latin typeface="Arial" panose="020B0604020202020204" pitchFamily="34" charset="0"/>
                <a:cs typeface="Arial" panose="020B0604020202020204" pitchFamily="34" charset="0"/>
              </a:rPr>
              <a:t>A standardised format is used for intelligence handling, which allows us to exchange with police and other agencies. </a:t>
            </a:r>
          </a:p>
          <a:p>
            <a:pPr>
              <a:defRPr/>
            </a:pPr>
            <a:endParaRPr lang="en-GB" dirty="0"/>
          </a:p>
        </p:txBody>
      </p:sp>
    </p:spTree>
    <p:extLst>
      <p:ext uri="{BB962C8B-B14F-4D97-AF65-F5344CB8AC3E}">
        <p14:creationId xmlns:p14="http://schemas.microsoft.com/office/powerpoint/2010/main" val="234352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Retention of Intelligence </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sp>
        <p:nvSpPr>
          <p:cNvPr id="11" name="Content Placeholder 2">
            <a:extLst>
              <a:ext uri="{FF2B5EF4-FFF2-40B4-BE49-F238E27FC236}">
                <a16:creationId xmlns:a16="http://schemas.microsoft.com/office/drawing/2014/main" id="{53658A70-7ECD-42BD-830A-7C289B4E2F7C}"/>
              </a:ext>
            </a:extLst>
          </p:cNvPr>
          <p:cNvSpPr txBox="1">
            <a:spLocks/>
          </p:cNvSpPr>
          <p:nvPr/>
        </p:nvSpPr>
        <p:spPr>
          <a:xfrm>
            <a:off x="390525" y="1412875"/>
            <a:ext cx="11639550" cy="5040313"/>
          </a:xfrm>
          <a:prstGeom prst="rect">
            <a:avLst/>
          </a:prstGeom>
        </p:spPr>
        <p:txBody>
          <a:bodyPr/>
          <a:lstStyle>
            <a:lvl1pPr marL="342900" indent="-342900" algn="l" rtl="0" eaLnBrk="0" fontAlgn="base" hangingPunct="0">
              <a:spcBef>
                <a:spcPct val="20000"/>
              </a:spcBef>
              <a:spcAft>
                <a:spcPct val="0"/>
              </a:spcAft>
              <a:buClr>
                <a:schemeClr val="tx1"/>
              </a:buClr>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GB" altLang="en-US" sz="3200" b="1" dirty="0">
                <a:solidFill>
                  <a:schemeClr val="accent1"/>
                </a:solidFill>
              </a:rPr>
              <a:t>Policing Purpose </a:t>
            </a:r>
          </a:p>
          <a:p>
            <a:pPr>
              <a:defRPr/>
            </a:pPr>
            <a:r>
              <a:rPr lang="en-GB" sz="2000" dirty="0"/>
              <a:t>We can only legally retain intelligence where we have justification under law enforcement purposes for doing so. Policing purposes provide the legal basis for the collection, recording, evaluation, sharing and retention of information and may include one, or a combination, of the following:</a:t>
            </a:r>
          </a:p>
          <a:p>
            <a:pPr marL="0" indent="0">
              <a:buFont typeface="Arial" charset="0"/>
              <a:buNone/>
              <a:defRPr/>
            </a:pPr>
            <a:endParaRPr lang="en-GB" sz="2000" dirty="0"/>
          </a:p>
          <a:p>
            <a:pPr>
              <a:defRPr/>
            </a:pPr>
            <a:r>
              <a:rPr lang="en-GB" sz="2000" b="1" dirty="0"/>
              <a:t>protecting life and property</a:t>
            </a:r>
          </a:p>
          <a:p>
            <a:pPr>
              <a:defRPr/>
            </a:pPr>
            <a:r>
              <a:rPr lang="en-GB" sz="2000" b="1" dirty="0"/>
              <a:t>preserving order</a:t>
            </a:r>
          </a:p>
          <a:p>
            <a:pPr>
              <a:defRPr/>
            </a:pPr>
            <a:r>
              <a:rPr lang="en-GB" sz="2000" b="1" dirty="0">
                <a:solidFill>
                  <a:schemeClr val="accent1"/>
                </a:solidFill>
              </a:rPr>
              <a:t>preventing the commission of offences</a:t>
            </a:r>
          </a:p>
          <a:p>
            <a:pPr>
              <a:defRPr/>
            </a:pPr>
            <a:r>
              <a:rPr lang="en-GB" sz="2000" b="1" dirty="0">
                <a:solidFill>
                  <a:schemeClr val="accent1"/>
                </a:solidFill>
              </a:rPr>
              <a:t>bringing offenders to justice</a:t>
            </a:r>
          </a:p>
          <a:p>
            <a:pPr>
              <a:defRPr/>
            </a:pPr>
            <a:r>
              <a:rPr lang="en-GB" sz="2000" b="1" dirty="0"/>
              <a:t>any duty or responsibility arising from common or statute law.</a:t>
            </a:r>
          </a:p>
          <a:p>
            <a:pPr marL="0" indent="0">
              <a:buFont typeface="Arial" charset="0"/>
              <a:buNone/>
              <a:defRPr/>
            </a:pPr>
            <a:endParaRPr lang="en-GB" altLang="en-US" sz="2000" b="1" dirty="0"/>
          </a:p>
          <a:p>
            <a:pPr>
              <a:buFont typeface="Arial" panose="020B0604020202020204" pitchFamily="34" charset="0"/>
              <a:buChar char="•"/>
              <a:defRPr/>
            </a:pPr>
            <a:r>
              <a:rPr lang="en-GB" altLang="en-US" sz="2000" b="1" dirty="0">
                <a:solidFill>
                  <a:schemeClr val="accent1"/>
                </a:solidFill>
              </a:rPr>
              <a:t>In order to allow lawful sharing of intel – </a:t>
            </a:r>
            <a:r>
              <a:rPr lang="en-GB" altLang="en-US" sz="2000" dirty="0"/>
              <a:t>there</a:t>
            </a:r>
            <a:r>
              <a:rPr lang="en-GB" altLang="en-US" sz="2000" b="1" dirty="0">
                <a:solidFill>
                  <a:schemeClr val="accent1"/>
                </a:solidFill>
              </a:rPr>
              <a:t> </a:t>
            </a:r>
            <a:r>
              <a:rPr lang="en-GB" altLang="en-US" sz="2000" dirty="0"/>
              <a:t>must be a policing purpose, protocols in place and a legitimate need to share it. </a:t>
            </a:r>
          </a:p>
        </p:txBody>
      </p:sp>
    </p:spTree>
    <p:extLst>
      <p:ext uri="{BB962C8B-B14F-4D97-AF65-F5344CB8AC3E}">
        <p14:creationId xmlns:p14="http://schemas.microsoft.com/office/powerpoint/2010/main" val="388683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3"/>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Who does the MMO Intel Team engage with?</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pic>
        <p:nvPicPr>
          <p:cNvPr id="7" name="Picture 6">
            <a:extLst>
              <a:ext uri="{FF2B5EF4-FFF2-40B4-BE49-F238E27FC236}">
                <a16:creationId xmlns:a16="http://schemas.microsoft.com/office/drawing/2014/main" id="{8B39CD7E-7196-47CA-913C-9FB612F72A7A}"/>
              </a:ext>
            </a:extLst>
          </p:cNvPr>
          <p:cNvPicPr>
            <a:picLocks noChangeAspect="1"/>
          </p:cNvPicPr>
          <p:nvPr/>
        </p:nvPicPr>
        <p:blipFill rotWithShape="1">
          <a:blip r:embed="rId4"/>
          <a:srcRect l="14123" t="15308" r="17581" b="22718"/>
          <a:stretch/>
        </p:blipFill>
        <p:spPr>
          <a:xfrm>
            <a:off x="1748321" y="1525358"/>
            <a:ext cx="8657257" cy="4418887"/>
          </a:xfrm>
          <a:prstGeom prst="rect">
            <a:avLst/>
          </a:prstGeom>
        </p:spPr>
      </p:pic>
    </p:spTree>
    <p:extLst>
      <p:ext uri="{BB962C8B-B14F-4D97-AF65-F5344CB8AC3E}">
        <p14:creationId xmlns:p14="http://schemas.microsoft.com/office/powerpoint/2010/main" val="201352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F065-EB50-4E34-B594-9978DFEEB8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23C27A-CBAD-41B4-ACB2-8BE1A0425C54}"/>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100C639F-BBCB-40A2-9BB4-E4CFED526E88}"/>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039E599B-2D16-4D65-8C71-B6BF9BA14E70}"/>
              </a:ext>
            </a:extLst>
          </p:cNvPr>
          <p:cNvPicPr>
            <a:picLocks noChangeAspect="1"/>
          </p:cNvPicPr>
          <p:nvPr/>
        </p:nvPicPr>
        <p:blipFill>
          <a:blip r:embed="rId2"/>
          <a:stretch>
            <a:fillRect/>
          </a:stretch>
        </p:blipFill>
        <p:spPr>
          <a:xfrm>
            <a:off x="0" y="9870"/>
            <a:ext cx="12192000" cy="6858000"/>
          </a:xfrm>
          <a:prstGeom prst="rect">
            <a:avLst/>
          </a:prstGeom>
        </p:spPr>
      </p:pic>
      <p:sp>
        <p:nvSpPr>
          <p:cNvPr id="6" name="Rectangle 5">
            <a:extLst>
              <a:ext uri="{FF2B5EF4-FFF2-40B4-BE49-F238E27FC236}">
                <a16:creationId xmlns:a16="http://schemas.microsoft.com/office/drawing/2014/main" id="{47BDDF62-24E6-49EE-931A-1EEDB386B184}"/>
              </a:ext>
            </a:extLst>
          </p:cNvPr>
          <p:cNvSpPr/>
          <p:nvPr/>
        </p:nvSpPr>
        <p:spPr>
          <a:xfrm>
            <a:off x="0" y="913755"/>
            <a:ext cx="12192000" cy="461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9A17E24-B614-4BEA-9211-4BEE794E6462}"/>
              </a:ext>
            </a:extLst>
          </p:cNvPr>
          <p:cNvSpPr txBox="1"/>
          <p:nvPr/>
        </p:nvSpPr>
        <p:spPr>
          <a:xfrm>
            <a:off x="-1" y="923211"/>
            <a:ext cx="7436743" cy="738664"/>
          </a:xfrm>
          <a:prstGeom prst="rect">
            <a:avLst/>
          </a:prstGeom>
          <a:noFill/>
        </p:spPr>
        <p:txBody>
          <a:bodyPr wrap="square" rtlCol="0">
            <a:spAutoFit/>
          </a:bodyPr>
          <a:lstStyle/>
          <a:p>
            <a:r>
              <a:rPr lang="en-GB" sz="2400" b="1" dirty="0">
                <a:solidFill>
                  <a:schemeClr val="bg1"/>
                </a:solidFill>
              </a:rPr>
              <a:t>Sources of Intel – Where does Intel come from?</a:t>
            </a:r>
          </a:p>
          <a:p>
            <a:endParaRPr lang="en-GB" dirty="0"/>
          </a:p>
        </p:txBody>
      </p:sp>
      <p:sp>
        <p:nvSpPr>
          <p:cNvPr id="10" name="Rectangle 9">
            <a:extLst>
              <a:ext uri="{FF2B5EF4-FFF2-40B4-BE49-F238E27FC236}">
                <a16:creationId xmlns:a16="http://schemas.microsoft.com/office/drawing/2014/main" id="{901EDA0B-786B-485F-AFB6-D6C498CE59D5}"/>
              </a:ext>
            </a:extLst>
          </p:cNvPr>
          <p:cNvSpPr/>
          <p:nvPr/>
        </p:nvSpPr>
        <p:spPr>
          <a:xfrm>
            <a:off x="459545" y="1525358"/>
            <a:ext cx="11732455" cy="1169551"/>
          </a:xfrm>
          <a:prstGeom prst="rect">
            <a:avLst/>
          </a:prstGeom>
        </p:spPr>
        <p:txBody>
          <a:bodyPr wrap="square">
            <a:spAutoFit/>
          </a:bodyPr>
          <a:lstStyle/>
          <a:p>
            <a:endParaRPr lang="en-GB" sz="1600" dirty="0"/>
          </a:p>
          <a:p>
            <a:endParaRPr lang="en-GB" sz="2000" dirty="0">
              <a:effectLst>
                <a:outerShdw blurRad="38100" dist="38100" dir="2700000" algn="tl">
                  <a:srgbClr val="000000">
                    <a:alpha val="43137"/>
                  </a:srgbClr>
                </a:outerShdw>
              </a:effectLst>
            </a:endParaRPr>
          </a:p>
          <a:p>
            <a:pPr marL="285750" indent="-285750">
              <a:buFontTx/>
              <a:buChar char="-"/>
            </a:pPr>
            <a:endParaRPr lang="en-GB" sz="1700" dirty="0">
              <a:effectLst>
                <a:outerShdw blurRad="38100" dist="38100" dir="2700000" algn="tl">
                  <a:srgbClr val="000000">
                    <a:alpha val="43137"/>
                  </a:srgbClr>
                </a:outerShdw>
              </a:effectLst>
            </a:endParaRPr>
          </a:p>
          <a:p>
            <a:pPr marL="285750" indent="-285750">
              <a:buFontTx/>
              <a:buChar char="-"/>
            </a:pPr>
            <a:endParaRPr lang="en-GB" sz="1700" dirty="0"/>
          </a:p>
        </p:txBody>
      </p:sp>
      <p:pic>
        <p:nvPicPr>
          <p:cNvPr id="9" name="Picture 8">
            <a:extLst>
              <a:ext uri="{FF2B5EF4-FFF2-40B4-BE49-F238E27FC236}">
                <a16:creationId xmlns:a16="http://schemas.microsoft.com/office/drawing/2014/main" id="{A4159DE0-D119-4B9E-8F5F-7BD1BFF44B3B}"/>
              </a:ext>
            </a:extLst>
          </p:cNvPr>
          <p:cNvPicPr>
            <a:picLocks noChangeAspect="1"/>
          </p:cNvPicPr>
          <p:nvPr/>
        </p:nvPicPr>
        <p:blipFill rotWithShape="1">
          <a:blip r:embed="rId3"/>
          <a:srcRect t="15308" r="3025"/>
          <a:stretch/>
        </p:blipFill>
        <p:spPr>
          <a:xfrm>
            <a:off x="2760973" y="1384876"/>
            <a:ext cx="7436743" cy="4871073"/>
          </a:xfrm>
          <a:prstGeom prst="rect">
            <a:avLst/>
          </a:prstGeom>
        </p:spPr>
      </p:pic>
    </p:spTree>
    <p:extLst>
      <p:ext uri="{BB962C8B-B14F-4D97-AF65-F5344CB8AC3E}">
        <p14:creationId xmlns:p14="http://schemas.microsoft.com/office/powerpoint/2010/main" val="1654274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384</TotalTime>
  <Words>1229</Words>
  <Application>Microsoft Office PowerPoint</Application>
  <PresentationFormat>Widescreen</PresentationFormat>
  <Paragraphs>193</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vt: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Whitelaw, Sarah</dc:creator>
  <cp:lastModifiedBy>Lucas, David</cp:lastModifiedBy>
  <cp:revision>37</cp:revision>
  <dcterms:created xsi:type="dcterms:W3CDTF">2020-12-30T14:47:56Z</dcterms:created>
  <dcterms:modified xsi:type="dcterms:W3CDTF">2021-12-06T12:56:56Z</dcterms:modified>
</cp:coreProperties>
</file>