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5"/>
    <p:sldMasterId id="2147483663" r:id="rId6"/>
  </p:sldMasterIdLst>
  <p:notesMasterIdLst>
    <p:notesMasterId r:id="rId31"/>
  </p:notesMasterIdLst>
  <p:handoutMasterIdLst>
    <p:handoutMasterId r:id="rId32"/>
  </p:handoutMasterIdLst>
  <p:sldIdLst>
    <p:sldId id="338" r:id="rId7"/>
    <p:sldId id="258" r:id="rId8"/>
    <p:sldId id="327" r:id="rId9"/>
    <p:sldId id="316" r:id="rId10"/>
    <p:sldId id="295" r:id="rId11"/>
    <p:sldId id="299" r:id="rId12"/>
    <p:sldId id="340" r:id="rId13"/>
    <p:sldId id="320" r:id="rId14"/>
    <p:sldId id="328" r:id="rId15"/>
    <p:sldId id="312" r:id="rId16"/>
    <p:sldId id="333" r:id="rId17"/>
    <p:sldId id="339" r:id="rId18"/>
    <p:sldId id="331" r:id="rId19"/>
    <p:sldId id="279" r:id="rId20"/>
    <p:sldId id="324" r:id="rId21"/>
    <p:sldId id="336" r:id="rId22"/>
    <p:sldId id="337" r:id="rId23"/>
    <p:sldId id="306" r:id="rId24"/>
    <p:sldId id="329" r:id="rId25"/>
    <p:sldId id="314" r:id="rId26"/>
    <p:sldId id="313" r:id="rId27"/>
    <p:sldId id="326" r:id="rId28"/>
    <p:sldId id="334" r:id="rId29"/>
    <p:sldId id="291" r:id="rId30"/>
  </p:sldIdLst>
  <p:sldSz cx="9144000" cy="6858000" type="screen4x3"/>
  <p:notesSz cx="6718300" cy="9855200"/>
  <p:custDataLst>
    <p:tags r:id="rId33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A1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85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44" y="-108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18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Inspection Procedures 3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14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defTabSz="906463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61488"/>
            <a:ext cx="29114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 b="0"/>
            </a:lvl1pPr>
          </a:lstStyle>
          <a:p>
            <a:fld id="{DD517D80-C452-42EE-87C7-128F452097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57068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18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Inspection Procedures 3</a:t>
            </a:r>
          </a:p>
        </p:txBody>
      </p:sp>
      <p:sp>
        <p:nvSpPr>
          <p:cNvPr id="2457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8188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1538"/>
            <a:ext cx="49276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35" tIns="45318" rIns="90635" bIns="45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defTabSz="906463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61488"/>
            <a:ext cx="29114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35" tIns="45318" rIns="90635" bIns="45318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 b="0"/>
            </a:lvl1pPr>
          </a:lstStyle>
          <a:p>
            <a:fld id="{3EC63C88-233C-4335-A2DE-5981BC425A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036059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66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/>
              <a:t>Inspection Procedures 3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1839C5A-0652-4E55-96DE-7B4FBCC78470}" type="slidenum">
              <a:rPr lang="en-GB" altLang="en-US" sz="1200" b="0"/>
              <a:pPr/>
              <a:t>2</a:t>
            </a:fld>
            <a:endParaRPr lang="en-GB" altLang="en-US" sz="1200" b="0"/>
          </a:p>
        </p:txBody>
      </p:sp>
    </p:spTree>
    <p:extLst>
      <p:ext uri="{BB962C8B-B14F-4D97-AF65-F5344CB8AC3E}">
        <p14:creationId xmlns:p14="http://schemas.microsoft.com/office/powerpoint/2010/main" val="4044052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58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/>
              <a:t>Inspection Procedures 3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608C105-C5B7-4514-9D16-1D14E30003DA}" type="slidenum">
              <a:rPr lang="en-GB" altLang="en-US" sz="1200" b="0"/>
              <a:pPr/>
              <a:t>13</a:t>
            </a:fld>
            <a:endParaRPr lang="en-GB" altLang="en-US" sz="1200" b="0"/>
          </a:p>
        </p:txBody>
      </p:sp>
    </p:spTree>
    <p:extLst>
      <p:ext uri="{BB962C8B-B14F-4D97-AF65-F5344CB8AC3E}">
        <p14:creationId xmlns:p14="http://schemas.microsoft.com/office/powerpoint/2010/main" val="933409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95474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77764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99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/>
              <a:t>Inspection Procedures 3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A2EB703-B1E3-43E9-92B9-1A5C82D18284}" type="slidenum">
              <a:rPr lang="en-GB" altLang="en-US" sz="1200" b="0"/>
              <a:pPr/>
              <a:t>19</a:t>
            </a:fld>
            <a:endParaRPr lang="en-GB" altLang="en-US" sz="1200" b="0"/>
          </a:p>
        </p:txBody>
      </p:sp>
    </p:spTree>
    <p:extLst>
      <p:ext uri="{BB962C8B-B14F-4D97-AF65-F5344CB8AC3E}">
        <p14:creationId xmlns:p14="http://schemas.microsoft.com/office/powerpoint/2010/main" val="1771433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95297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86165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70774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47741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276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/>
              <a:t>Inspection Procedures 3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821A3BE-564E-413D-8F22-7272A6CD9245}" type="slidenum">
              <a:rPr lang="en-GB" altLang="en-US" sz="1200" b="0"/>
              <a:pPr/>
              <a:t>3</a:t>
            </a:fld>
            <a:endParaRPr lang="en-GB" altLang="en-US" sz="1200" b="0"/>
          </a:p>
        </p:txBody>
      </p:sp>
    </p:spTree>
    <p:extLst>
      <p:ext uri="{BB962C8B-B14F-4D97-AF65-F5344CB8AC3E}">
        <p14:creationId xmlns:p14="http://schemas.microsoft.com/office/powerpoint/2010/main" val="64893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86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/>
              <a:t>Inspection Procedures 3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7200A0B-71A7-4E84-8855-60217870912E}" type="slidenum">
              <a:rPr lang="en-GB" altLang="en-US" sz="1200" b="0"/>
              <a:pPr/>
              <a:t>4</a:t>
            </a:fld>
            <a:endParaRPr lang="en-GB" altLang="en-US" sz="1200" b="0"/>
          </a:p>
        </p:txBody>
      </p:sp>
    </p:spTree>
    <p:extLst>
      <p:ext uri="{BB962C8B-B14F-4D97-AF65-F5344CB8AC3E}">
        <p14:creationId xmlns:p14="http://schemas.microsoft.com/office/powerpoint/2010/main" val="417927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/>
              <a:t>Inspection Procedures 3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4D5EC65-7E08-4AB9-A6FF-B499F804B35F}" type="slidenum">
              <a:rPr lang="en-GB" altLang="en-US" sz="1200" b="0"/>
              <a:pPr/>
              <a:t>5</a:t>
            </a:fld>
            <a:endParaRPr lang="en-GB" altLang="en-US" sz="1200" b="0"/>
          </a:p>
        </p:txBody>
      </p:sp>
    </p:spTree>
    <p:extLst>
      <p:ext uri="{BB962C8B-B14F-4D97-AF65-F5344CB8AC3E}">
        <p14:creationId xmlns:p14="http://schemas.microsoft.com/office/powerpoint/2010/main" val="237863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317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200" b="0"/>
              <a:t>Inspection Procedures 3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F6037AF-C43D-4FE8-B817-8A4E54AB141B}" type="slidenum">
              <a:rPr lang="en-GB" altLang="en-US" sz="1200" b="0"/>
              <a:pPr/>
              <a:t>6</a:t>
            </a:fld>
            <a:endParaRPr lang="en-GB" altLang="en-US" sz="1200" b="0"/>
          </a:p>
        </p:txBody>
      </p:sp>
    </p:spTree>
    <p:extLst>
      <p:ext uri="{BB962C8B-B14F-4D97-AF65-F5344CB8AC3E}">
        <p14:creationId xmlns:p14="http://schemas.microsoft.com/office/powerpoint/2010/main" val="8088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06825" y="9361488"/>
            <a:ext cx="29114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35" tIns="45318" rIns="90635" bIns="45318" anchor="b"/>
          <a:lstStyle>
            <a:lvl1pPr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84A8F85F-D9AB-4EF7-ACD6-E23A6DCBA9DD}" type="slidenum">
              <a:rPr lang="en-GB" altLang="en-US" sz="1200" b="0"/>
              <a:pPr algn="r"/>
              <a:t>8</a:t>
            </a:fld>
            <a:endParaRPr lang="en-GB" altLang="en-US" sz="1200" b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5350" y="4683125"/>
            <a:ext cx="4927600" cy="4187825"/>
          </a:xfrm>
          <a:noFill/>
        </p:spPr>
        <p:txBody>
          <a:bodyPr lIns="89692" tIns="44059" rIns="89692" bIns="44059"/>
          <a:lstStyle/>
          <a:p>
            <a:endParaRPr lang="en-GB" altLang="en-US" sz="1600" b="1" dirty="0"/>
          </a:p>
        </p:txBody>
      </p:sp>
      <p:sp>
        <p:nvSpPr>
          <p:cNvPr id="3277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6125"/>
            <a:ext cx="4908550" cy="3681413"/>
          </a:xfrm>
          <a:ln w="12700" cap="flat">
            <a:solidFill>
              <a:schemeClr val="tx1"/>
            </a:solidFill>
          </a:ln>
        </p:spPr>
      </p:sp>
      <p:sp>
        <p:nvSpPr>
          <p:cNvPr id="32773" name="Header Placeholder 4"/>
          <p:cNvSpPr txBox="1">
            <a:spLocks noGrp="1"/>
          </p:cNvSpPr>
          <p:nvPr/>
        </p:nvSpPr>
        <p:spPr bwMode="auto">
          <a:xfrm>
            <a:off x="0" y="0"/>
            <a:ext cx="6718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35" tIns="45318" rIns="90635" bIns="45318"/>
          <a:lstStyle>
            <a:lvl1pPr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06463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GB" altLang="en-US" sz="1200" b="0"/>
              <a:t>23 - Wheelhouse inspection</a:t>
            </a:r>
          </a:p>
        </p:txBody>
      </p:sp>
    </p:spTree>
    <p:extLst>
      <p:ext uri="{BB962C8B-B14F-4D97-AF65-F5344CB8AC3E}">
        <p14:creationId xmlns:p14="http://schemas.microsoft.com/office/powerpoint/2010/main" val="107707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65876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Inspection Procedures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C63C88-233C-4335-A2DE-5981BC425A90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400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6743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7104B-77F9-48D1-8E92-D776E61D09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068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C0EE9-A5F2-4EBC-9F9A-B87100B7AF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60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92F56-08BB-42CE-8617-060B735A70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0404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76200"/>
            <a:ext cx="91440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F9EE5-1473-4271-A1A4-44B4811065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0573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9C943-F48D-413D-998D-939FA624F9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3637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4E0EE-666F-A14A-83D4-EC51A034A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420FD-7D07-894D-96CA-0EBFAA9AE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4EC08-B1E8-6A4F-8FD2-CDB1D7DA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65E9-D09A-FE46-82A2-113E6A446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BA4FB-3ED5-FA49-AC35-277FC200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4D91-C1C4-854A-8B68-4DCAD581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C803-E55F-0E48-905F-83D16AFC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74EA8-E7EF-48B8-804B-FB2D87335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4115A0-5A71-417F-A070-ED07CFA590E0}"/>
              </a:ext>
            </a:extLst>
          </p:cNvPr>
          <p:cNvSpPr txBox="1"/>
          <p:nvPr userDrawn="1"/>
        </p:nvSpPr>
        <p:spPr>
          <a:xfrm>
            <a:off x="274321" y="1261873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1469958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74F6-5ECF-FF4B-9149-57D4F042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F1FB0-9AA8-AA4B-9DAD-4660633C8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51A27-E034-7D40-BF9B-EA345DD6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65E9-D09A-FE46-82A2-113E6A446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C8A85-AC21-B340-8856-741B2B27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8E78F-72A8-9442-8784-AC2717CE5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C803-E55F-0E48-905F-83D16AFC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30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802F-5A7E-154B-870A-36EFAB44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F393C-D6FA-5E47-80BB-6A0DC1F95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11F05-A19A-0F4D-AC35-E8A59235B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95D8F-EDB0-B94F-BF6B-1AB2CA1D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65E9-D09A-FE46-82A2-113E6A446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75424-4824-BC41-B463-E85548B5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7480A-44F9-EB43-98B3-38156215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C803-E55F-0E48-905F-83D16AFC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E620-BE00-394E-9231-D1659960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F08C6-CDA9-9143-AB59-3DFFBD8C3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FDCC6-9AA3-4642-BE90-298DEC926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69ABC-1730-8547-8682-EB4AC8EAA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41CC8-200D-EF4E-8B07-49FBCD2F2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292FE1-6375-724B-8D6E-994BA6B1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65E9-D09A-FE46-82A2-113E6A446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F4FCCC-FF55-7E48-ABA3-53019514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DE6D1-9B24-904D-9CAD-BF9C63D7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C803-E55F-0E48-905F-83D16AFC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82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4744-9DDF-5746-A5CC-2CED73C8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F456A-587B-9A48-8C87-1B239BB9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65E9-D09A-FE46-82A2-113E6A446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B1F71-3534-C546-A0BA-6D75861C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8B717-FE15-4842-A5AC-46213895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C803-E55F-0E48-905F-83D16AFC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3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4B73B-5D1B-4DC4-9841-2E49F05C26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7014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515571-0E30-534C-8D87-5B81E12E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65E9-D09A-FE46-82A2-113E6A446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41BC8-18E8-AC44-9B07-44811CE6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F2949-4FA0-F247-AAC8-B300B7B9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C803-E55F-0E48-905F-83D16AFC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8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0A0B-7FD3-2B44-8589-79CD505E1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A0865-3137-C949-9DAA-75BE34104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85F79-BDE9-2F4F-BC5D-93800D885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F8BD9-F160-5240-99F2-9427E8C0C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65E9-D09A-FE46-82A2-113E6A446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72E5-3915-8F42-8930-616C86A3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24CD9-1B2C-A44F-B6B4-E849AC98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C803-E55F-0E48-905F-83D16AFC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2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203F-9DA9-EA4C-8946-170D176A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3A19CB-313E-CC42-AA3C-29508FCE1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8755D-6D5E-9E43-BAB6-55E48D82D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162C0-DC06-CA45-9FAB-E2987129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65E9-D09A-FE46-82A2-113E6A446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6DCB6-F944-4D44-A267-E584F2E5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997D-635C-334C-9B8C-97CB2B73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C803-E55F-0E48-905F-83D16AFC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63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22965-F458-2C49-88F5-D888AB1B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46E47-DD15-6C48-86AE-B34FC7DA6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F8B9B-C73E-9F43-A2D1-1FAB9B3C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65E9-D09A-FE46-82A2-113E6A446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34CF0-D565-844D-A8B1-31654E197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4E2F8-2DDB-3A4B-B41A-1AB493CB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C803-E55F-0E48-905F-83D16AFC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81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9F9B4-128F-8444-940D-A39AA9B51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D2583-B708-9D43-9E82-5BE0F18FB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44584-2EC8-8748-81F7-0588FD6B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65E9-D09A-FE46-82A2-113E6A446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12841-929B-6F43-BA84-44634426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D5963-CC1E-7F48-BCAB-63EB46FD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C803-E55F-0E48-905F-83D16AFC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47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8314" y="981076"/>
            <a:ext cx="7991475" cy="5400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24584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8314" y="981076"/>
            <a:ext cx="7991475" cy="5400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9632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8314" y="981076"/>
            <a:ext cx="7991475" cy="5400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5119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8314" y="981076"/>
            <a:ext cx="7991475" cy="5400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008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8314" y="981076"/>
            <a:ext cx="7991475" cy="5400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886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AC307-171A-4C15-A489-689C85EC18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6097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8314" y="981076"/>
            <a:ext cx="7991475" cy="5400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2511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8314" y="981076"/>
            <a:ext cx="7991475" cy="5400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8314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8314" y="981076"/>
            <a:ext cx="7991475" cy="5400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9596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8314" y="981076"/>
            <a:ext cx="7991475" cy="5400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66954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8314" y="981076"/>
            <a:ext cx="7991475" cy="5400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4651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68314" y="981076"/>
            <a:ext cx="7991475" cy="5400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0494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1CAEC4-53A2-426B-BD67-B9EEBF44DA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424D11-B8A4-4506-BA3A-3B8835C515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6CCA57-FA50-4D6D-8758-95DC084A4F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981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DD2D0-884D-462F-A3D1-6D6CAF69F6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276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4A617C-70A2-4008-BE9E-E7D7F38CA0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455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FAE40-5A2C-48CE-8B9D-C7E79F790F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54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3F8C-4B86-4B00-B5F7-E295E20A24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990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44F59-F23B-45D6-A0A3-0330D89C80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361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618B-093A-4B90-8A8A-AB0FD5B901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233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69E07F9B-4BF5-4102-A55E-A11F485A4F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32DEC-6725-854A-A6DC-610B5A3E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2BA58-DB9F-9E4D-96FE-3B9DCBFD9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410FD-8037-0F49-B81B-C95D34D6A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65E9-D09A-FE46-82A2-113E6A4465C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C4168-B2A7-144A-9984-975DE2E42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64A96-F211-AE43-AB8A-227F110DC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C803-E55F-0E48-905F-83D16AFCA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B975D-B458-CB4A-8451-7D25A2075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263" y="-25136"/>
            <a:ext cx="12236686" cy="6883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B9ECF1-DD62-FA4C-AC31-E61B4B15FF2E}"/>
              </a:ext>
            </a:extLst>
          </p:cNvPr>
          <p:cNvSpPr txBox="1"/>
          <p:nvPr/>
        </p:nvSpPr>
        <p:spPr>
          <a:xfrm>
            <a:off x="295835" y="2701878"/>
            <a:ext cx="70844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500" spc="-113" dirty="0">
                <a:solidFill>
                  <a:prstClr val="white"/>
                </a:solidFill>
                <a:latin typeface="Helvetica" pitchFamily="2" charset="0"/>
                <a:ea typeface="+mn-ea"/>
              </a:rPr>
              <a:t>Wheelhouse inspection</a:t>
            </a:r>
            <a:endParaRPr lang="en-US" sz="1350" b="0" spc="-113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582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150" cy="1143000"/>
          </a:xfrm>
        </p:spPr>
        <p:txBody>
          <a:bodyPr/>
          <a:lstStyle/>
          <a:p>
            <a:r>
              <a:rPr lang="en-GB" altLang="en-US" sz="4000" b="1">
                <a:solidFill>
                  <a:srgbClr val="00B050"/>
                </a:solidFill>
              </a:rPr>
              <a:t>Stowage Plan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632700" cy="4608513"/>
          </a:xfrm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  <a:tabLst>
                <a:tab pos="354013" algn="l"/>
              </a:tabLst>
            </a:pPr>
            <a:r>
              <a:rPr lang="en-GB" altLang="en-US" sz="2400" dirty="0">
                <a:solidFill>
                  <a:schemeClr val="bg2"/>
                </a:solidFill>
              </a:rPr>
              <a:t>Required where species have been retained that are subject to multiannual plans. Must be stowed separately</a:t>
            </a:r>
          </a:p>
          <a:p>
            <a:pPr marL="0" indent="0">
              <a:spcBef>
                <a:spcPts val="1200"/>
              </a:spcBef>
              <a:buFontTx/>
              <a:buNone/>
              <a:tabLst>
                <a:tab pos="354013" algn="l"/>
              </a:tabLst>
            </a:pPr>
            <a:r>
              <a:rPr lang="en-GB" altLang="en-US" sz="2400" dirty="0">
                <a:solidFill>
                  <a:schemeClr val="bg2"/>
                </a:solidFill>
              </a:rPr>
              <a:t>Stowage Plan shows their location in the </a:t>
            </a:r>
            <a:r>
              <a:rPr lang="en-GB" altLang="en-US" sz="2400" dirty="0" err="1">
                <a:solidFill>
                  <a:schemeClr val="bg2"/>
                </a:solidFill>
              </a:rPr>
              <a:t>fishroom</a:t>
            </a:r>
            <a:endParaRPr lang="en-GB" altLang="en-US" sz="2400" dirty="0">
              <a:solidFill>
                <a:schemeClr val="bg2"/>
              </a:solidFill>
            </a:endParaRPr>
          </a:p>
          <a:p>
            <a:pPr marL="0" indent="0">
              <a:spcBef>
                <a:spcPts val="1200"/>
              </a:spcBef>
              <a:buFontTx/>
              <a:buNone/>
              <a:tabLst>
                <a:tab pos="354013" algn="l"/>
              </a:tabLst>
            </a:pPr>
            <a:r>
              <a:rPr lang="en-GB" altLang="en-US" sz="2400" dirty="0">
                <a:solidFill>
                  <a:schemeClr val="bg2"/>
                </a:solidFill>
              </a:rPr>
              <a:t>Not certified. Probably hand drawn.</a:t>
            </a:r>
          </a:p>
          <a:p>
            <a:pPr marL="0" indent="0">
              <a:spcBef>
                <a:spcPts val="1200"/>
              </a:spcBef>
              <a:buFontTx/>
              <a:buNone/>
              <a:tabLst>
                <a:tab pos="354013" algn="l"/>
              </a:tabLst>
            </a:pPr>
            <a:r>
              <a:rPr lang="en-GB" altLang="en-US" sz="2400" dirty="0">
                <a:solidFill>
                  <a:schemeClr val="bg2"/>
                </a:solidFill>
              </a:rPr>
              <a:t>Vessels of &gt;12m</a:t>
            </a:r>
          </a:p>
        </p:txBody>
      </p:sp>
      <p:sp>
        <p:nvSpPr>
          <p:cNvPr id="4" name="Rectangle 3"/>
          <p:cNvSpPr/>
          <p:nvPr/>
        </p:nvSpPr>
        <p:spPr>
          <a:xfrm>
            <a:off x="6919475" y="3439245"/>
            <a:ext cx="1474788" cy="50323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C00000"/>
                </a:solidFill>
                <a:cs typeface="Arial" panose="020B0604020202020204" pitchFamily="34" charset="0"/>
              </a:rPr>
              <a:t>Crib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839210"/>
              </p:ext>
            </p:extLst>
          </p:nvPr>
        </p:nvGraphicFramePr>
        <p:xfrm>
          <a:off x="1151172" y="4221088"/>
          <a:ext cx="6552732" cy="19812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92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IV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VIIa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VIId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VIIe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VIIf</a:t>
                      </a:r>
                      <a:r>
                        <a:rPr lang="en-GB" sz="2000" dirty="0"/>
                        <a:t>-j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COD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PLE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SOL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HKE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4"/>
          <p:cNvSpPr>
            <a:spLocks/>
          </p:cNvSpPr>
          <p:nvPr/>
        </p:nvSpPr>
        <p:spPr bwMode="auto">
          <a:xfrm>
            <a:off x="1647825" y="2241550"/>
            <a:ext cx="1963738" cy="1724025"/>
          </a:xfrm>
          <a:custGeom>
            <a:avLst/>
            <a:gdLst>
              <a:gd name="T0" fmla="*/ 197428 w 1965016"/>
              <a:gd name="T1" fmla="*/ 358436 h 1723257"/>
              <a:gd name="T2" fmla="*/ 769973 w 1965016"/>
              <a:gd name="T3" fmla="*/ 1692619 h 1723257"/>
              <a:gd name="T4" fmla="*/ 1085858 w 1965016"/>
              <a:gd name="T5" fmla="*/ 1652793 h 1723257"/>
              <a:gd name="T6" fmla="*/ 1401745 w 1965016"/>
              <a:gd name="T7" fmla="*/ 1473574 h 1723257"/>
              <a:gd name="T8" fmla="*/ 1836088 w 1965016"/>
              <a:gd name="T9" fmla="*/ 1115137 h 1723257"/>
              <a:gd name="T10" fmla="*/ 1915060 w 1965016"/>
              <a:gd name="T11" fmla="*/ 975745 h 1723257"/>
              <a:gd name="T12" fmla="*/ 1954544 w 1965016"/>
              <a:gd name="T13" fmla="*/ 836353 h 1723257"/>
              <a:gd name="T14" fmla="*/ 1776859 w 1965016"/>
              <a:gd name="T15" fmla="*/ 557568 h 1723257"/>
              <a:gd name="T16" fmla="*/ 1441230 w 1965016"/>
              <a:gd name="T17" fmla="*/ 298698 h 1723257"/>
              <a:gd name="T18" fmla="*/ 1145086 w 1965016"/>
              <a:gd name="T19" fmla="*/ 119477 h 1723257"/>
              <a:gd name="T20" fmla="*/ 809458 w 1965016"/>
              <a:gd name="T21" fmla="*/ 59742 h 1723257"/>
              <a:gd name="T22" fmla="*/ 473829 w 1965016"/>
              <a:gd name="T23" fmla="*/ 0 h 1723257"/>
              <a:gd name="T24" fmla="*/ 296144 w 1965016"/>
              <a:gd name="T25" fmla="*/ 19914 h 1723257"/>
              <a:gd name="T26" fmla="*/ 197428 w 1965016"/>
              <a:gd name="T27" fmla="*/ 119477 h 1723257"/>
              <a:gd name="T28" fmla="*/ 0 w 1965016"/>
              <a:gd name="T29" fmla="*/ 219043 h 17232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965016" h="1723257">
                <a:moveTo>
                  <a:pt x="198459" y="357161"/>
                </a:moveTo>
                <a:cubicBezTo>
                  <a:pt x="390303" y="800306"/>
                  <a:pt x="499091" y="1289592"/>
                  <a:pt x="773990" y="1686596"/>
                </a:cubicBezTo>
                <a:cubicBezTo>
                  <a:pt x="834714" y="1774293"/>
                  <a:pt x="990648" y="1681582"/>
                  <a:pt x="1091525" y="1646912"/>
                </a:cubicBezTo>
                <a:cubicBezTo>
                  <a:pt x="1206367" y="1607442"/>
                  <a:pt x="1305632" y="1531967"/>
                  <a:pt x="1409059" y="1468331"/>
                </a:cubicBezTo>
                <a:cubicBezTo>
                  <a:pt x="1556889" y="1377375"/>
                  <a:pt x="1733160" y="1237719"/>
                  <a:pt x="1845669" y="1111169"/>
                </a:cubicBezTo>
                <a:cubicBezTo>
                  <a:pt x="1881101" y="1071315"/>
                  <a:pt x="1898592" y="1018572"/>
                  <a:pt x="1925053" y="972273"/>
                </a:cubicBezTo>
                <a:cubicBezTo>
                  <a:pt x="1938283" y="925974"/>
                  <a:pt x="1968175" y="881407"/>
                  <a:pt x="1964744" y="833377"/>
                </a:cubicBezTo>
                <a:cubicBezTo>
                  <a:pt x="1957512" y="732142"/>
                  <a:pt x="1845582" y="619270"/>
                  <a:pt x="1786131" y="555584"/>
                </a:cubicBezTo>
                <a:cubicBezTo>
                  <a:pt x="1570600" y="324699"/>
                  <a:pt x="1700614" y="455020"/>
                  <a:pt x="1448751" y="297634"/>
                </a:cubicBezTo>
                <a:cubicBezTo>
                  <a:pt x="1309287" y="210485"/>
                  <a:pt x="1311227" y="175572"/>
                  <a:pt x="1151062" y="119053"/>
                </a:cubicBezTo>
                <a:cubicBezTo>
                  <a:pt x="1052679" y="84336"/>
                  <a:pt x="917279" y="72474"/>
                  <a:pt x="813682" y="59526"/>
                </a:cubicBezTo>
                <a:cubicBezTo>
                  <a:pt x="673301" y="19425"/>
                  <a:pt x="636449" y="0"/>
                  <a:pt x="476302" y="0"/>
                </a:cubicBezTo>
                <a:cubicBezTo>
                  <a:pt x="416398" y="0"/>
                  <a:pt x="357227" y="13228"/>
                  <a:pt x="297689" y="19842"/>
                </a:cubicBezTo>
                <a:cubicBezTo>
                  <a:pt x="264612" y="52912"/>
                  <a:pt x="236918" y="92433"/>
                  <a:pt x="198459" y="119053"/>
                </a:cubicBezTo>
                <a:cubicBezTo>
                  <a:pt x="198445" y="119063"/>
                  <a:pt x="49619" y="193461"/>
                  <a:pt x="0" y="21826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5" name="Freeform 8"/>
          <p:cNvSpPr>
            <a:spLocks/>
          </p:cNvSpPr>
          <p:nvPr/>
        </p:nvSpPr>
        <p:spPr bwMode="auto">
          <a:xfrm>
            <a:off x="4762500" y="1706563"/>
            <a:ext cx="1322388" cy="1651000"/>
          </a:xfrm>
          <a:custGeom>
            <a:avLst/>
            <a:gdLst>
              <a:gd name="T0" fmla="*/ 0 w 178937"/>
              <a:gd name="T1" fmla="*/ 0 h 873062"/>
              <a:gd name="T2" fmla="*/ 2147483647 w 178937"/>
              <a:gd name="T3" fmla="*/ 36808245 h 873062"/>
              <a:gd name="T4" fmla="*/ 2147483647 w 178937"/>
              <a:gd name="T5" fmla="*/ 85885538 h 873062"/>
              <a:gd name="T6" fmla="*/ 2147483647 w 178937"/>
              <a:gd name="T7" fmla="*/ 128828669 h 873062"/>
              <a:gd name="T8" fmla="*/ 2147483647 w 178937"/>
              <a:gd name="T9" fmla="*/ 263791847 h 873062"/>
              <a:gd name="T10" fmla="*/ 2147483647 w 178937"/>
              <a:gd name="T11" fmla="*/ 269926437 h 8730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8937" h="873062">
                <a:moveTo>
                  <a:pt x="0" y="0"/>
                </a:moveTo>
                <a:cubicBezTo>
                  <a:pt x="6615" y="39685"/>
                  <a:pt x="14155" y="79226"/>
                  <a:pt x="19846" y="119054"/>
                </a:cubicBezTo>
                <a:cubicBezTo>
                  <a:pt x="27389" y="171842"/>
                  <a:pt x="22827" y="227205"/>
                  <a:pt x="39692" y="277792"/>
                </a:cubicBezTo>
                <a:cubicBezTo>
                  <a:pt x="56558" y="328382"/>
                  <a:pt x="92614" y="370390"/>
                  <a:pt x="119075" y="416689"/>
                </a:cubicBezTo>
                <a:cubicBezTo>
                  <a:pt x="138727" y="554227"/>
                  <a:pt x="162888" y="711717"/>
                  <a:pt x="178613" y="853220"/>
                </a:cubicBezTo>
                <a:cubicBezTo>
                  <a:pt x="179344" y="859794"/>
                  <a:pt x="178613" y="866448"/>
                  <a:pt x="178613" y="87306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3316" name="Picture 1" descr="front vie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12875"/>
            <a:ext cx="5805487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-3175" y="333375"/>
            <a:ext cx="8823325" cy="719138"/>
          </a:xfrm>
        </p:spPr>
        <p:txBody>
          <a:bodyPr/>
          <a:lstStyle/>
          <a:p>
            <a:r>
              <a:rPr lang="en-GB" altLang="en-US" sz="4000" b="1">
                <a:solidFill>
                  <a:srgbClr val="00B050"/>
                </a:solidFill>
              </a:rPr>
              <a:t>Stowage Plan – Example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150" cy="1143000"/>
          </a:xfrm>
        </p:spPr>
        <p:txBody>
          <a:bodyPr/>
          <a:lstStyle/>
          <a:p>
            <a:r>
              <a:rPr lang="en-GB" altLang="en-US" sz="4000" b="1" dirty="0" err="1">
                <a:solidFill>
                  <a:srgbClr val="00B050"/>
                </a:solidFill>
              </a:rPr>
              <a:t>Fishroom</a:t>
            </a:r>
            <a:r>
              <a:rPr lang="en-GB" altLang="en-US" sz="4000" b="1" dirty="0">
                <a:solidFill>
                  <a:srgbClr val="00B050"/>
                </a:solidFill>
              </a:rPr>
              <a:t> Plan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632700" cy="4608513"/>
          </a:xfrm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  <a:tabLst>
                <a:tab pos="354013" algn="l"/>
              </a:tabLst>
            </a:pPr>
            <a:r>
              <a:rPr lang="en-GB" altLang="en-US" sz="2400" dirty="0">
                <a:solidFill>
                  <a:schemeClr val="bg2"/>
                </a:solidFill>
              </a:rPr>
              <a:t>Fishing vessels 17 metres+ shall keep on board accurate drawings with description of its fish rooms:</a:t>
            </a:r>
          </a:p>
          <a:p>
            <a:pPr>
              <a:spcBef>
                <a:spcPts val="1200"/>
              </a:spcBef>
              <a:tabLst>
                <a:tab pos="354013" algn="l"/>
              </a:tabLst>
            </a:pPr>
            <a:r>
              <a:rPr lang="en-GB" altLang="en-US" sz="2400" dirty="0">
                <a:solidFill>
                  <a:schemeClr val="bg2"/>
                </a:solidFill>
              </a:rPr>
              <a:t>Showing all access points, and storage capacity in cubic metres</a:t>
            </a:r>
            <a:endParaRPr lang="en-GB" altLang="en-US" sz="2400" baseline="30000" dirty="0">
              <a:solidFill>
                <a:schemeClr val="bg2"/>
              </a:solidFill>
            </a:endParaRPr>
          </a:p>
          <a:p>
            <a:pPr>
              <a:spcBef>
                <a:spcPts val="1200"/>
              </a:spcBef>
              <a:tabLst>
                <a:tab pos="354013" algn="l"/>
              </a:tabLst>
            </a:pPr>
            <a:r>
              <a:rPr lang="en-GB" altLang="en-US" sz="2400" dirty="0">
                <a:solidFill>
                  <a:schemeClr val="bg2"/>
                </a:solidFill>
              </a:rPr>
              <a:t>Plan to be certified by the competent authority of the flag Member State</a:t>
            </a:r>
          </a:p>
          <a:p>
            <a:pPr>
              <a:spcBef>
                <a:spcPts val="1200"/>
              </a:spcBef>
              <a:tabLst>
                <a:tab pos="354013" algn="l"/>
              </a:tabLst>
            </a:pPr>
            <a:r>
              <a:rPr lang="en-GB" altLang="en-US" sz="2400" dirty="0">
                <a:solidFill>
                  <a:schemeClr val="bg2"/>
                </a:solidFill>
              </a:rPr>
              <a:t>Can not be hand drawn or uncertified</a:t>
            </a:r>
          </a:p>
          <a:p>
            <a:pPr>
              <a:spcBef>
                <a:spcPts val="1200"/>
              </a:spcBef>
              <a:tabLst>
                <a:tab pos="354013" algn="l"/>
              </a:tabLst>
            </a:pPr>
            <a:r>
              <a:rPr lang="en-GB" altLang="en-US" sz="2400" dirty="0">
                <a:solidFill>
                  <a:schemeClr val="bg2"/>
                </a:solidFill>
              </a:rPr>
              <a:t>Must be updated if any modifications are made</a:t>
            </a:r>
          </a:p>
        </p:txBody>
      </p:sp>
      <p:sp>
        <p:nvSpPr>
          <p:cNvPr id="5" name="Rectangle 4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9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10001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4630"/>
          <a:stretch>
            <a:fillRect/>
          </a:stretch>
        </p:blipFill>
        <p:spPr bwMode="auto">
          <a:xfrm>
            <a:off x="-36513" y="-26988"/>
            <a:ext cx="5072063" cy="4365626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4" descr="P100094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14308" r="13911" b="4681"/>
          <a:stretch>
            <a:fillRect/>
          </a:stretch>
        </p:blipFill>
        <p:spPr bwMode="auto">
          <a:xfrm>
            <a:off x="4608513" y="508000"/>
            <a:ext cx="4572000" cy="637698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-541338" y="5715000"/>
            <a:ext cx="7812088" cy="1143000"/>
          </a:xfrm>
        </p:spPr>
        <p:txBody>
          <a:bodyPr/>
          <a:lstStyle/>
          <a:p>
            <a:r>
              <a:rPr lang="en-GB" altLang="en-US" sz="4400" dirty="0" err="1">
                <a:solidFill>
                  <a:schemeClr val="tx1"/>
                </a:solidFill>
              </a:rPr>
              <a:t>Fishroom</a:t>
            </a:r>
            <a:r>
              <a:rPr lang="en-GB" altLang="en-US" sz="4400" dirty="0">
                <a:solidFill>
                  <a:schemeClr val="tx1"/>
                </a:solidFill>
              </a:rPr>
              <a:t> Plans (17m+)</a:t>
            </a:r>
            <a:br>
              <a:rPr lang="en-GB" altLang="en-US" sz="4400" dirty="0">
                <a:solidFill>
                  <a:schemeClr val="tx1"/>
                </a:solidFill>
              </a:rPr>
            </a:br>
            <a:br>
              <a:rPr lang="en-GB" altLang="en-US" sz="4400" dirty="0">
                <a:solidFill>
                  <a:schemeClr val="tx1"/>
                </a:solidFill>
              </a:rPr>
            </a:br>
            <a:endParaRPr lang="en-GB" altLang="en-US" sz="4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en-GB" altLang="en-US" sz="4000" b="1">
                <a:solidFill>
                  <a:srgbClr val="0070C0"/>
                </a:solidFill>
              </a:rPr>
              <a:t>Ullage Tables for RSW Tanks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981" y="1844824"/>
            <a:ext cx="7920037" cy="3384401"/>
          </a:xfrm>
        </p:spPr>
        <p:txBody>
          <a:bodyPr/>
          <a:lstStyle/>
          <a:p>
            <a:pPr marL="0" indent="0">
              <a:tabLst>
                <a:tab pos="354013" algn="l"/>
              </a:tabLst>
            </a:pPr>
            <a:r>
              <a:rPr lang="en-GB" altLang="en-US" sz="2000" dirty="0">
                <a:solidFill>
                  <a:schemeClr val="bg2"/>
                </a:solidFill>
              </a:rPr>
              <a:t>	All vessels with chilled or refrigerated sea water tanks shall keep on-board a document indicating the calibration of the tanks in cubic  metres at 10 cm intervals</a:t>
            </a:r>
          </a:p>
          <a:p>
            <a:pPr marL="0" indent="0">
              <a:tabLst>
                <a:tab pos="354013" algn="l"/>
              </a:tabLst>
            </a:pPr>
            <a:endParaRPr lang="en-GB" altLang="en-US" sz="2000" dirty="0">
              <a:solidFill>
                <a:schemeClr val="bg2"/>
              </a:solidFill>
            </a:endParaRPr>
          </a:p>
          <a:p>
            <a:pPr marL="0" indent="0">
              <a:tabLst>
                <a:tab pos="354013" algn="l"/>
              </a:tabLst>
            </a:pPr>
            <a:r>
              <a:rPr lang="en-GB" altLang="en-US" sz="2000" dirty="0">
                <a:solidFill>
                  <a:schemeClr val="bg2"/>
                </a:solidFill>
              </a:rPr>
              <a:t>	Shall be certified by the competent authority of  the flag Member State</a:t>
            </a:r>
          </a:p>
          <a:p>
            <a:pPr marL="0" indent="0">
              <a:tabLst>
                <a:tab pos="354013" algn="l"/>
              </a:tabLst>
            </a:pPr>
            <a:endParaRPr lang="en-GB" altLang="en-US" sz="2000" dirty="0">
              <a:solidFill>
                <a:schemeClr val="bg2"/>
              </a:solidFill>
            </a:endParaRPr>
          </a:p>
          <a:p>
            <a:pPr marL="0" indent="0">
              <a:tabLst>
                <a:tab pos="354013" algn="l"/>
              </a:tabLst>
            </a:pPr>
            <a:r>
              <a:rPr lang="en-GB" altLang="en-US" sz="2000" dirty="0">
                <a:solidFill>
                  <a:schemeClr val="bg2"/>
                </a:solidFill>
              </a:rPr>
              <a:t>MEO measures the displacement using a dip tape to work out remaining volume using the Ullage tables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/>
          <a:srcRect l="7309" t="10709" r="30838" b="25958"/>
          <a:stretch>
            <a:fillRect/>
          </a:stretch>
        </p:blipFill>
        <p:spPr bwMode="auto">
          <a:xfrm>
            <a:off x="179388" y="981075"/>
            <a:ext cx="8569325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44450"/>
            <a:ext cx="882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4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3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B050"/>
                </a:solidFill>
              </a:rPr>
              <a:t>Ullage Tab</a:t>
            </a:r>
            <a:r>
              <a:rPr lang="en-US" altLang="en-US">
                <a:solidFill>
                  <a:srgbClr val="00B050"/>
                </a:solidFill>
              </a:rPr>
              <a:t>le</a:t>
            </a:r>
            <a:r>
              <a:rPr lang="en-GB" altLang="en-US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E24845-7980-4A3C-982B-357C0C295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745807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69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A942C-7416-4D7A-A280-8AAC4AEBE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7458075" cy="6105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B12FBF-B9CE-4BC4-BE30-0ED902EE298E}"/>
              </a:ext>
            </a:extLst>
          </p:cNvPr>
          <p:cNvSpPr txBox="1"/>
          <p:nvPr/>
        </p:nvSpPr>
        <p:spPr>
          <a:xfrm>
            <a:off x="3908549" y="4869160"/>
            <a:ext cx="4896544" cy="1631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chemeClr val="bg2"/>
                </a:solidFill>
                <a:latin typeface="+mj-lt"/>
              </a:rPr>
              <a:t>Using the dip tape, you measure from the top of the hatch, the space is 1.2 metres, therefore there is 226.87m</a:t>
            </a:r>
            <a:r>
              <a:rPr lang="en-GB" sz="2000" b="0" baseline="30000" dirty="0">
                <a:solidFill>
                  <a:schemeClr val="bg2"/>
                </a:solidFill>
                <a:latin typeface="+mj-lt"/>
              </a:rPr>
              <a:t>3 </a:t>
            </a:r>
            <a:r>
              <a:rPr lang="en-GB" sz="2000" b="0" dirty="0">
                <a:solidFill>
                  <a:schemeClr val="bg2"/>
                </a:solidFill>
                <a:latin typeface="+mj-lt"/>
              </a:rPr>
              <a:t>of fish in the tank (you can then convert this to KG using a standardised conversion factor)</a:t>
            </a:r>
          </a:p>
        </p:txBody>
      </p:sp>
    </p:spTree>
    <p:extLst>
      <p:ext uri="{BB962C8B-B14F-4D97-AF65-F5344CB8AC3E}">
        <p14:creationId xmlns:p14="http://schemas.microsoft.com/office/powerpoint/2010/main" val="261787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64613" cy="1143000"/>
          </a:xfrm>
        </p:spPr>
        <p:txBody>
          <a:bodyPr/>
          <a:lstStyle/>
          <a:p>
            <a:r>
              <a:rPr lang="en-GB" altLang="en-US" sz="4000" b="1">
                <a:solidFill>
                  <a:srgbClr val="00B050"/>
                </a:solidFill>
                <a:cs typeface="Arial" panose="020B0604020202020204" pitchFamily="34" charset="0"/>
              </a:rPr>
              <a:t>VMS Terminal (12m+)</a:t>
            </a:r>
          </a:p>
        </p:txBody>
      </p:sp>
      <p:pic>
        <p:nvPicPr>
          <p:cNvPr id="17411" name="Picture 5" descr="satellite term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3817937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541338" y="1636713"/>
            <a:ext cx="4175125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3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en-GB" altLang="en-US" sz="3200" b="0" dirty="0">
                <a:solidFill>
                  <a:schemeClr val="bg2"/>
                </a:solidFill>
                <a:cs typeface="Arial" panose="020B0604020202020204" pitchFamily="34" charset="0"/>
              </a:rPr>
              <a:t>Confirm the terminal is operational and tamper free</a:t>
            </a:r>
          </a:p>
          <a:p>
            <a:pPr>
              <a:spcBef>
                <a:spcPts val="600"/>
              </a:spcBef>
              <a:buFontTx/>
              <a:buNone/>
            </a:pPr>
            <a:endParaRPr lang="en-GB" altLang="en-US" sz="3200" b="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solidFill>
                  <a:srgbClr val="00B050"/>
                </a:solidFill>
                <a:cs typeface="Arial" panose="020B0604020202020204" pitchFamily="34" charset="0"/>
              </a:rPr>
              <a:t>Checking the logbook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323850" y="1268413"/>
            <a:ext cx="8424863" cy="54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4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00050">
              <a:spcBef>
                <a:spcPct val="20000"/>
              </a:spcBef>
              <a:buChar char="•"/>
              <a:defRPr sz="3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34290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GB" altLang="en-US" sz="2800" b="0" dirty="0">
                <a:solidFill>
                  <a:schemeClr val="bg2"/>
                </a:solidFill>
              </a:rPr>
              <a:t>Completed in accordance with legislation*</a:t>
            </a:r>
          </a:p>
          <a:p>
            <a:pPr marL="342900" indent="-342900">
              <a:spcBef>
                <a:spcPts val="1200"/>
              </a:spcBef>
            </a:pPr>
            <a:r>
              <a:rPr lang="en-GB" altLang="en-US" sz="2400" b="0" dirty="0">
                <a:solidFill>
                  <a:schemeClr val="bg2"/>
                </a:solidFill>
              </a:rPr>
              <a:t>Submission of FARs </a:t>
            </a:r>
          </a:p>
          <a:p>
            <a:pPr marL="342900" indent="-342900">
              <a:spcBef>
                <a:spcPts val="1200"/>
              </a:spcBef>
            </a:pPr>
            <a:r>
              <a:rPr lang="en-GB" altLang="en-US" sz="2400" b="0" dirty="0">
                <a:solidFill>
                  <a:schemeClr val="bg2"/>
                </a:solidFill>
              </a:rPr>
              <a:t>Submission of EOF &amp; RTP (landing inspection)</a:t>
            </a:r>
          </a:p>
          <a:p>
            <a:pPr marL="342900" indent="-342900">
              <a:spcBef>
                <a:spcPts val="1200"/>
              </a:spcBef>
            </a:pPr>
            <a:r>
              <a:rPr lang="en-GB" altLang="en-US" sz="2400" b="0" dirty="0">
                <a:solidFill>
                  <a:schemeClr val="bg2"/>
                </a:solidFill>
              </a:rPr>
              <a:t>No erroneous/strange entries</a:t>
            </a:r>
          </a:p>
          <a:p>
            <a:pPr marL="342900" indent="-342900">
              <a:spcBef>
                <a:spcPts val="1200"/>
              </a:spcBef>
            </a:pPr>
            <a:r>
              <a:rPr lang="en-GB" altLang="en-US" sz="2400" b="0" dirty="0">
                <a:solidFill>
                  <a:schemeClr val="bg2"/>
                </a:solidFill>
              </a:rPr>
              <a:t>Have undersized landing obligated species have been recorded separately?</a:t>
            </a:r>
          </a:p>
          <a:p>
            <a:pPr marL="342900" indent="-342900">
              <a:spcBef>
                <a:spcPts val="1200"/>
              </a:spcBef>
            </a:pPr>
            <a:r>
              <a:rPr lang="en-GB" altLang="en-US" sz="2400" b="0" dirty="0">
                <a:solidFill>
                  <a:schemeClr val="bg2"/>
                </a:solidFill>
              </a:rPr>
              <a:t>Discards recorded?</a:t>
            </a:r>
          </a:p>
          <a:p>
            <a:pPr marL="342900" indent="-342900">
              <a:spcBef>
                <a:spcPts val="1200"/>
              </a:spcBef>
            </a:pPr>
            <a:r>
              <a:rPr lang="en-GB" altLang="en-US" sz="2400" b="0" dirty="0">
                <a:solidFill>
                  <a:schemeClr val="bg2"/>
                </a:solidFill>
              </a:rPr>
              <a:t>All gear on board/different mesh sizes recorded?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7273925" y="1215206"/>
            <a:ext cx="1474788" cy="5032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C00000"/>
                </a:solidFill>
                <a:cs typeface="Arial" panose="020B0604020202020204" pitchFamily="34" charset="0"/>
              </a:rPr>
              <a:t>Crib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79388" y="60932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>
                <a:solidFill>
                  <a:schemeClr val="bg2"/>
                </a:solidFill>
                <a:latin typeface="+mn-lt"/>
              </a:rPr>
              <a:t>*Check again on board to verify pre inspection check if applicable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893175" cy="1143000"/>
          </a:xfrm>
        </p:spPr>
        <p:txBody>
          <a:bodyPr/>
          <a:lstStyle/>
          <a:p>
            <a:r>
              <a:rPr lang="en-GB" altLang="en-US" sz="4000" b="1">
                <a:solidFill>
                  <a:srgbClr val="00B050"/>
                </a:solidFill>
                <a:cs typeface="Arial" panose="020B0604020202020204" pitchFamily="34" charset="0"/>
              </a:rPr>
              <a:t>Scope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056437" cy="4103688"/>
          </a:xfrm>
          <a:noFill/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GB" altLang="en-US" sz="3600" dirty="0">
                <a:solidFill>
                  <a:schemeClr val="bg2"/>
                </a:solidFill>
              </a:rPr>
              <a:t>What to check / look for in the wheelhouse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GB" altLang="en-US" sz="3600" dirty="0">
                <a:solidFill>
                  <a:schemeClr val="bg2"/>
                </a:solidFill>
              </a:rPr>
              <a:t>Data capture requirements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GB" altLang="en-US" sz="3600" dirty="0">
                <a:solidFill>
                  <a:schemeClr val="bg2"/>
                </a:solidFill>
              </a:rPr>
              <a:t>Catch </a:t>
            </a:r>
            <a:r>
              <a:rPr lang="en-GB" altLang="en-US" sz="3600" dirty="0" err="1">
                <a:solidFill>
                  <a:schemeClr val="bg2"/>
                </a:solidFill>
              </a:rPr>
              <a:t>Compositio</a:t>
            </a:r>
            <a:r>
              <a:rPr lang="en-US" altLang="en-US" sz="3600" dirty="0">
                <a:solidFill>
                  <a:schemeClr val="bg2"/>
                </a:solidFill>
              </a:rPr>
              <a:t>n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en-US" sz="3600" dirty="0" err="1">
                <a:solidFill>
                  <a:schemeClr val="bg2"/>
                </a:solidFill>
              </a:rPr>
              <a:t>Fishroom</a:t>
            </a:r>
            <a:r>
              <a:rPr lang="en-US" altLang="en-US" sz="3600" dirty="0">
                <a:solidFill>
                  <a:schemeClr val="bg2"/>
                </a:solidFill>
              </a:rPr>
              <a:t> preps</a:t>
            </a:r>
            <a:endParaRPr lang="en-GB" altLang="en-US" sz="360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313" y="5662613"/>
            <a:ext cx="3529012" cy="50323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C00000"/>
                </a:solidFill>
                <a:cs typeface="Arial" panose="020B0604020202020204" pitchFamily="34" charset="0"/>
              </a:rPr>
              <a:t>Yellow Section of Crib</a:t>
            </a:r>
          </a:p>
        </p:txBody>
      </p:sp>
      <p:sp>
        <p:nvSpPr>
          <p:cNvPr id="6" name="Rectangle 5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484313"/>
            <a:ext cx="8424862" cy="5113337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altLang="en-US" sz="3200" dirty="0">
                <a:solidFill>
                  <a:schemeClr val="bg2"/>
                </a:solidFill>
              </a:rPr>
              <a:t>Must be in live weight	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altLang="en-US" sz="3200" dirty="0">
                <a:solidFill>
                  <a:schemeClr val="bg2"/>
                </a:solidFill>
              </a:rPr>
              <a:t>Anything over 50 kg retained on board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altLang="en-US" sz="3200" dirty="0">
                <a:solidFill>
                  <a:schemeClr val="bg2"/>
                </a:solidFill>
              </a:rPr>
              <a:t>Including: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bg2"/>
                </a:solidFill>
              </a:rPr>
              <a:t>Part boxes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 err="1">
                <a:solidFill>
                  <a:schemeClr val="bg2"/>
                </a:solidFill>
              </a:rPr>
              <a:t>Vivier</a:t>
            </a:r>
            <a:r>
              <a:rPr lang="en-GB" altLang="en-US" sz="2400" dirty="0">
                <a:solidFill>
                  <a:schemeClr val="bg2"/>
                </a:solidFill>
              </a:rPr>
              <a:t> tanks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bg2"/>
                </a:solidFill>
              </a:rPr>
              <a:t>Any chutes to fish room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0" y="198438"/>
            <a:ext cx="8893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4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36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B050"/>
                </a:solidFill>
              </a:rPr>
              <a:t>Logbook Catch Data</a:t>
            </a:r>
          </a:p>
        </p:txBody>
      </p:sp>
      <p:pic>
        <p:nvPicPr>
          <p:cNvPr id="6148" name="Picture 1" descr="GLD-12284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222858" cy="29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288"/>
            <a:ext cx="8767763" cy="1584326"/>
          </a:xfrm>
        </p:spPr>
        <p:txBody>
          <a:bodyPr/>
          <a:lstStyle/>
          <a:p>
            <a:r>
              <a:rPr lang="en-GB" altLang="en-US" sz="4000" b="1" dirty="0">
                <a:solidFill>
                  <a:srgbClr val="00B050"/>
                </a:solidFill>
                <a:cs typeface="Arial" panose="020B0604020202020204" pitchFamily="34" charset="0"/>
              </a:rPr>
              <a:t>Documents inspected, now what?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777162" cy="4967287"/>
          </a:xfrm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  <a:tabLst>
                <a:tab pos="354013" algn="l"/>
              </a:tabLst>
            </a:pPr>
            <a:r>
              <a:rPr lang="en-US" altLang="en-US" sz="2400" dirty="0">
                <a:solidFill>
                  <a:schemeClr val="bg2"/>
                </a:solidFill>
                <a:cs typeface="Arial" panose="020B0604020202020204" pitchFamily="34" charset="0"/>
              </a:rPr>
              <a:t>Turn attention to catch recorded (BO)</a:t>
            </a:r>
          </a:p>
          <a:p>
            <a:pPr marL="0" indent="0">
              <a:spcBef>
                <a:spcPts val="1200"/>
              </a:spcBef>
              <a:buFontTx/>
              <a:buNone/>
              <a:tabLst>
                <a:tab pos="354013" algn="l"/>
              </a:tabLst>
            </a:pPr>
            <a:r>
              <a:rPr lang="en-US" altLang="en-US" sz="2400" dirty="0">
                <a:solidFill>
                  <a:schemeClr val="bg2"/>
                </a:solidFill>
                <a:cs typeface="Arial" panose="020B0604020202020204" pitchFamily="34" charset="0"/>
              </a:rPr>
              <a:t>Record data from logbook into BO notebook to:</a:t>
            </a:r>
          </a:p>
          <a:p>
            <a:pPr>
              <a:spcBef>
                <a:spcPts val="1200"/>
              </a:spcBef>
              <a:tabLst>
                <a:tab pos="354013" algn="l"/>
              </a:tabLst>
            </a:pPr>
            <a:r>
              <a:rPr lang="en-US" altLang="en-US" sz="2400" dirty="0">
                <a:solidFill>
                  <a:schemeClr val="bg2"/>
                </a:solidFill>
                <a:cs typeface="Arial" panose="020B0604020202020204" pitchFamily="34" charset="0"/>
              </a:rPr>
              <a:t>prepare for fish room / landed catch inspection</a:t>
            </a:r>
          </a:p>
          <a:p>
            <a:pPr>
              <a:spcBef>
                <a:spcPts val="1200"/>
              </a:spcBef>
              <a:tabLst>
                <a:tab pos="354013" algn="l"/>
              </a:tabLst>
            </a:pPr>
            <a:r>
              <a:rPr lang="en-US" altLang="en-US" sz="2400" dirty="0">
                <a:solidFill>
                  <a:schemeClr val="bg2"/>
                </a:solidFill>
                <a:cs typeface="Arial" panose="020B0604020202020204" pitchFamily="34" charset="0"/>
              </a:rPr>
              <a:t>Have information ready for check weighing</a:t>
            </a:r>
          </a:p>
          <a:p>
            <a:pPr>
              <a:spcBef>
                <a:spcPts val="1200"/>
              </a:spcBef>
              <a:tabLst>
                <a:tab pos="354013" algn="l"/>
              </a:tabLst>
            </a:pPr>
            <a:r>
              <a:rPr lang="en-US" altLang="en-US" sz="2400" dirty="0">
                <a:solidFill>
                  <a:schemeClr val="bg2"/>
                </a:solidFill>
                <a:cs typeface="Arial" panose="020B0604020202020204" pitchFamily="34" charset="0"/>
              </a:rPr>
              <a:t>Calculate any relevant catch composition requirements based on logbook values</a:t>
            </a:r>
          </a:p>
          <a:p>
            <a:pPr lvl="1">
              <a:spcBef>
                <a:spcPts val="1200"/>
              </a:spcBef>
              <a:tabLst>
                <a:tab pos="354013" algn="l"/>
              </a:tabLst>
            </a:pPr>
            <a:r>
              <a:rPr lang="en-US" altLang="en-US" sz="2000" dirty="0">
                <a:solidFill>
                  <a:schemeClr val="bg2"/>
                </a:solidFill>
                <a:cs typeface="Arial" panose="020B0604020202020204" pitchFamily="34" charset="0"/>
              </a:rPr>
              <a:t> e.g. checking the 20% Cod, Haddock and Saithe combined weight – What gear will you be expecting to see? </a:t>
            </a:r>
          </a:p>
          <a:p>
            <a:pPr lvl="1">
              <a:spcBef>
                <a:spcPts val="1200"/>
              </a:spcBef>
              <a:tabLst>
                <a:tab pos="354013" algn="l"/>
              </a:tabLst>
            </a:pPr>
            <a:endParaRPr lang="en-US" altLang="en-US" sz="2000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tabLst>
                <a:tab pos="354013" algn="l"/>
              </a:tabLst>
            </a:pPr>
            <a:endParaRPr lang="en-US" altLang="en-US" sz="280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20150" cy="781050"/>
          </a:xfrm>
        </p:spPr>
        <p:txBody>
          <a:bodyPr/>
          <a:lstStyle/>
          <a:p>
            <a:r>
              <a:rPr lang="en-GB" altLang="en-US" sz="4000" b="1">
                <a:solidFill>
                  <a:srgbClr val="00B050"/>
                </a:solidFill>
                <a:cs typeface="Arial" panose="020B0604020202020204" pitchFamily="34" charset="0"/>
              </a:rPr>
              <a:t>Prep for the fishroom inspection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280400" cy="4679950"/>
          </a:xfrm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  <a:tabLst>
                <a:tab pos="358775" algn="l"/>
              </a:tabLst>
            </a:pPr>
            <a:r>
              <a:rPr lang="en-GB" altLang="en-US" sz="2800" dirty="0">
                <a:solidFill>
                  <a:schemeClr val="bg2"/>
                </a:solidFill>
              </a:rPr>
              <a:t>Establish storage method of species</a:t>
            </a:r>
          </a:p>
          <a:p>
            <a:pPr marL="400050" lvl="1" indent="0">
              <a:spcBef>
                <a:spcPts val="1200"/>
              </a:spcBef>
              <a:buFontTx/>
              <a:buNone/>
              <a:tabLst>
                <a:tab pos="358775" algn="l"/>
              </a:tabLst>
            </a:pPr>
            <a:r>
              <a:rPr lang="en-GB" altLang="en-US" sz="2000" dirty="0">
                <a:solidFill>
                  <a:schemeClr val="bg2"/>
                </a:solidFill>
              </a:rPr>
              <a:t> </a:t>
            </a:r>
            <a:r>
              <a:rPr lang="en-GB" altLang="en-US" sz="2400" dirty="0">
                <a:solidFill>
                  <a:schemeClr val="bg2"/>
                </a:solidFill>
              </a:rPr>
              <a:t> If boxed, ask the average weight / box</a:t>
            </a:r>
          </a:p>
          <a:p>
            <a:pPr marL="400050" lvl="1" indent="0">
              <a:spcBef>
                <a:spcPts val="1200"/>
              </a:spcBef>
              <a:buFontTx/>
              <a:buNone/>
              <a:tabLst>
                <a:tab pos="358775" algn="l"/>
              </a:tabLst>
            </a:pPr>
            <a:r>
              <a:rPr lang="en-GB" altLang="en-US" sz="2400" dirty="0">
                <a:solidFill>
                  <a:schemeClr val="bg2"/>
                </a:solidFill>
              </a:rPr>
              <a:t>  Ask how many boxes of each species</a:t>
            </a:r>
          </a:p>
          <a:p>
            <a:pPr marL="0" indent="0">
              <a:spcBef>
                <a:spcPts val="1200"/>
              </a:spcBef>
              <a:buFontTx/>
              <a:buNone/>
              <a:tabLst>
                <a:tab pos="358775" algn="l"/>
              </a:tabLst>
            </a:pPr>
            <a:r>
              <a:rPr lang="en-GB" altLang="en-US" sz="2800" dirty="0">
                <a:solidFill>
                  <a:schemeClr val="bg2"/>
                </a:solidFill>
              </a:rPr>
              <a:t>Decide which species to weigh and how many boxes (high risk?)</a:t>
            </a:r>
          </a:p>
          <a:p>
            <a:pPr marL="400050" lvl="1" indent="0">
              <a:spcBef>
                <a:spcPts val="1200"/>
              </a:spcBef>
              <a:buFontTx/>
              <a:buNone/>
              <a:tabLst>
                <a:tab pos="358775" algn="l"/>
              </a:tabLst>
            </a:pPr>
            <a:r>
              <a:rPr lang="en-GB" altLang="en-US" sz="2400" dirty="0">
                <a:solidFill>
                  <a:schemeClr val="bg2"/>
                </a:solidFill>
              </a:rPr>
              <a:t>At least 10% check weigh, priority is recovery species</a:t>
            </a:r>
          </a:p>
          <a:p>
            <a:pPr marL="0" indent="0">
              <a:spcBef>
                <a:spcPts val="1200"/>
              </a:spcBef>
              <a:buFontTx/>
              <a:buNone/>
              <a:tabLst>
                <a:tab pos="358775" algn="l"/>
              </a:tabLst>
            </a:pPr>
            <a:r>
              <a:rPr lang="en-GB" altLang="en-US" sz="2800" dirty="0">
                <a:solidFill>
                  <a:schemeClr val="bg2"/>
                </a:solidFill>
              </a:rPr>
              <a:t>Note/sketch the </a:t>
            </a:r>
            <a:r>
              <a:rPr lang="en-GB" altLang="en-US" sz="2800" dirty="0" err="1">
                <a:solidFill>
                  <a:schemeClr val="bg2"/>
                </a:solidFill>
              </a:rPr>
              <a:t>fishroom</a:t>
            </a:r>
            <a:r>
              <a:rPr lang="en-GB" altLang="en-US" sz="2800" dirty="0">
                <a:solidFill>
                  <a:schemeClr val="bg2"/>
                </a:solidFill>
              </a:rPr>
              <a:t> layout / dimensions in notebook</a:t>
            </a:r>
          </a:p>
          <a:p>
            <a:pPr marL="0" indent="0">
              <a:spcBef>
                <a:spcPts val="1200"/>
              </a:spcBef>
              <a:buFontTx/>
              <a:buNone/>
              <a:tabLst>
                <a:tab pos="358775" algn="l"/>
              </a:tabLst>
            </a:pPr>
            <a:r>
              <a:rPr lang="en-GB" altLang="en-US" sz="2800" dirty="0">
                <a:solidFill>
                  <a:schemeClr val="bg2"/>
                </a:solidFill>
              </a:rPr>
              <a:t>If paper logbook, remove and place in waterproof </a:t>
            </a:r>
            <a:r>
              <a:rPr lang="ja-JP" altLang="en-GB" sz="2800" dirty="0">
                <a:solidFill>
                  <a:schemeClr val="bg2"/>
                </a:solidFill>
              </a:rPr>
              <a:t>‘</a:t>
            </a:r>
            <a:r>
              <a:rPr lang="en-GB" altLang="ja-JP" sz="2800" dirty="0">
                <a:solidFill>
                  <a:schemeClr val="bg2"/>
                </a:solidFill>
              </a:rPr>
              <a:t>mail bag</a:t>
            </a:r>
            <a:r>
              <a:rPr lang="ja-JP" altLang="en-GB" sz="2800" dirty="0">
                <a:solidFill>
                  <a:schemeClr val="bg2"/>
                </a:solidFill>
              </a:rPr>
              <a:t>’</a:t>
            </a:r>
            <a:r>
              <a:rPr lang="en-GB" altLang="ja-JP" sz="2800" dirty="0">
                <a:solidFill>
                  <a:schemeClr val="bg2"/>
                </a:solidFill>
              </a:rPr>
              <a:t>- keep with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20150" cy="781050"/>
          </a:xfrm>
        </p:spPr>
        <p:txBody>
          <a:bodyPr/>
          <a:lstStyle/>
          <a:p>
            <a:r>
              <a:rPr lang="en-GB" altLang="en-US" sz="4000" b="1" dirty="0">
                <a:solidFill>
                  <a:srgbClr val="00B050"/>
                </a:solidFill>
                <a:cs typeface="Arial" panose="020B0604020202020204" pitchFamily="34" charset="0"/>
              </a:rPr>
              <a:t>Infringements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280400" cy="4679950"/>
          </a:xfrm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  <a:tabLst>
                <a:tab pos="358775" algn="l"/>
              </a:tabLst>
            </a:pPr>
            <a:r>
              <a:rPr lang="en-GB" altLang="en-US" sz="2800" dirty="0">
                <a:solidFill>
                  <a:schemeClr val="bg2"/>
                </a:solidFill>
              </a:rPr>
              <a:t>Any infringements at this stage – take full notes in your notebook</a:t>
            </a:r>
          </a:p>
          <a:p>
            <a:pPr marL="0" indent="0">
              <a:spcBef>
                <a:spcPts val="1200"/>
              </a:spcBef>
              <a:buFontTx/>
              <a:buNone/>
              <a:tabLst>
                <a:tab pos="358775" algn="l"/>
              </a:tabLst>
            </a:pPr>
            <a:r>
              <a:rPr lang="en-GB" altLang="en-US" sz="2800" dirty="0">
                <a:solidFill>
                  <a:schemeClr val="bg2"/>
                </a:solidFill>
              </a:rPr>
              <a:t>Consider evidence you can collect</a:t>
            </a:r>
          </a:p>
          <a:p>
            <a:pPr marL="0" indent="0">
              <a:spcBef>
                <a:spcPts val="1200"/>
              </a:spcBef>
              <a:buFontTx/>
              <a:buNone/>
              <a:tabLst>
                <a:tab pos="358775" algn="l"/>
              </a:tabLst>
            </a:pPr>
            <a:r>
              <a:rPr lang="en-GB" altLang="ja-JP" sz="2800" dirty="0">
                <a:solidFill>
                  <a:schemeClr val="bg2"/>
                </a:solidFill>
              </a:rPr>
              <a:t>Record any significant statements</a:t>
            </a:r>
          </a:p>
          <a:p>
            <a:pPr marL="0" indent="0">
              <a:spcBef>
                <a:spcPts val="1200"/>
              </a:spcBef>
              <a:buFontTx/>
              <a:buNone/>
              <a:tabLst>
                <a:tab pos="358775" algn="l"/>
              </a:tabLst>
            </a:pPr>
            <a:r>
              <a:rPr lang="en-GB" altLang="ja-JP" sz="2800" dirty="0">
                <a:solidFill>
                  <a:schemeClr val="bg2"/>
                </a:solidFill>
              </a:rPr>
              <a:t>Report back to SMO/PMO if possible – notebook interview may be appropriate? </a:t>
            </a:r>
          </a:p>
          <a:p>
            <a:pPr marL="0" indent="0">
              <a:spcBef>
                <a:spcPts val="1200"/>
              </a:spcBef>
              <a:buFontTx/>
              <a:buNone/>
              <a:tabLst>
                <a:tab pos="358775" algn="l"/>
              </a:tabLst>
            </a:pPr>
            <a:r>
              <a:rPr lang="en-GB" altLang="ja-JP" sz="2800" dirty="0">
                <a:solidFill>
                  <a:schemeClr val="bg2"/>
                </a:solidFill>
              </a:rPr>
              <a:t>Take photographs if possible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264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820150" cy="1143000"/>
          </a:xfrm>
        </p:spPr>
        <p:txBody>
          <a:bodyPr/>
          <a:lstStyle/>
          <a:p>
            <a:r>
              <a:rPr lang="en-GB" altLang="en-US" sz="4000" b="1">
                <a:solidFill>
                  <a:srgbClr val="00B050"/>
                </a:solidFill>
              </a:rPr>
              <a:t>Summary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064500" cy="5334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tabLst>
                <a:tab pos="439738" algn="l"/>
              </a:tabLst>
              <a:defRPr/>
            </a:pP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Master to update logbook with everything retained</a:t>
            </a: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439738" algn="l"/>
              </a:tabLst>
              <a:defRPr/>
            </a:pP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Collect info as per Crib 6 including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tabLst>
                <a:tab pos="439738" algn="l"/>
              </a:tabLst>
              <a:defRPr/>
            </a:pPr>
            <a:r>
              <a:rPr lang="en-GB" sz="2000" dirty="0">
                <a:solidFill>
                  <a:schemeClr val="bg2"/>
                </a:solidFill>
                <a:ea typeface="MS PGothic" charset="0"/>
              </a:rPr>
              <a:t>ABO to check key documents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tabLst>
                <a:tab pos="439738" algn="l"/>
              </a:tabLst>
              <a:defRPr/>
            </a:pPr>
            <a:r>
              <a:rPr lang="en-GB" sz="2000" dirty="0">
                <a:solidFill>
                  <a:schemeClr val="bg2"/>
                </a:solidFill>
                <a:ea typeface="MS PGothic" charset="0"/>
              </a:rPr>
              <a:t>BO to scrutinise logbook</a:t>
            </a:r>
          </a:p>
          <a:p>
            <a:pPr marL="458788" lvl="2" indent="-457200">
              <a:lnSpc>
                <a:spcPct val="120000"/>
              </a:lnSpc>
              <a:spcBef>
                <a:spcPts val="600"/>
              </a:spcBef>
              <a:tabLst>
                <a:tab pos="530225" algn="l"/>
                <a:tab pos="1165225" algn="l"/>
              </a:tabLst>
              <a:defRPr/>
            </a:pP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Calculate and check any catch composition regulations</a:t>
            </a:r>
          </a:p>
          <a:p>
            <a:pPr marL="457200" lvl="2" indent="-457200">
              <a:lnSpc>
                <a:spcPct val="120000"/>
              </a:lnSpc>
              <a:spcBef>
                <a:spcPts val="600"/>
              </a:spcBef>
              <a:tabLst>
                <a:tab pos="1165225" algn="l"/>
              </a:tabLst>
              <a:defRPr/>
            </a:pP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Consider approach to </a:t>
            </a:r>
            <a:r>
              <a:rPr lang="en-GB" sz="2400" dirty="0" err="1">
                <a:solidFill>
                  <a:schemeClr val="bg2"/>
                </a:solidFill>
                <a:ea typeface="MS PGothic" charset="0"/>
              </a:rPr>
              <a:t>fishroom</a:t>
            </a: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 inspection</a:t>
            </a:r>
          </a:p>
          <a:p>
            <a:pPr marL="457200" lvl="2" indent="-457200">
              <a:lnSpc>
                <a:spcPct val="120000"/>
              </a:lnSpc>
              <a:spcBef>
                <a:spcPts val="600"/>
              </a:spcBef>
              <a:tabLst>
                <a:tab pos="1165225" algn="l"/>
              </a:tabLst>
              <a:defRPr/>
            </a:pP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Keep full notes, including recording logbook data</a:t>
            </a:r>
          </a:p>
          <a:p>
            <a:pPr marL="457200" lvl="2" indent="-457200">
              <a:lnSpc>
                <a:spcPct val="120000"/>
              </a:lnSpc>
              <a:spcBef>
                <a:spcPts val="600"/>
              </a:spcBef>
              <a:tabLst>
                <a:tab pos="1165225" algn="l"/>
              </a:tabLst>
              <a:defRPr/>
            </a:pP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Obtain </a:t>
            </a:r>
            <a:r>
              <a:rPr lang="en-GB" sz="2400" dirty="0" err="1">
                <a:solidFill>
                  <a:schemeClr val="bg2"/>
                </a:solidFill>
                <a:ea typeface="MS PGothic" charset="0"/>
              </a:rPr>
              <a:t>fishroom</a:t>
            </a: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/stowage plan if present</a:t>
            </a:r>
          </a:p>
          <a:p>
            <a:pPr marL="457200" lvl="2" indent="-457200">
              <a:lnSpc>
                <a:spcPct val="120000"/>
              </a:lnSpc>
              <a:tabLst>
                <a:tab pos="1165225" algn="l"/>
              </a:tabLst>
              <a:defRPr/>
            </a:pPr>
            <a:endParaRPr lang="en-GB" sz="2800" dirty="0">
              <a:solidFill>
                <a:schemeClr val="bg2"/>
              </a:solidFill>
              <a:ea typeface="MS P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8964613" cy="1143000"/>
          </a:xfrm>
          <a:noFill/>
        </p:spPr>
        <p:txBody>
          <a:bodyPr/>
          <a:lstStyle/>
          <a:p>
            <a:r>
              <a:rPr lang="en-GB" altLang="en-US" sz="4000" b="1">
                <a:solidFill>
                  <a:srgbClr val="00B050"/>
                </a:solidFill>
                <a:cs typeface="Arial" panose="020B0604020202020204" pitchFamily="34" charset="0"/>
              </a:rPr>
              <a:t>Aims of Wheelhouse Inspection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379" y="1242562"/>
            <a:ext cx="7993062" cy="4608513"/>
          </a:xfrm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US" sz="2800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Check key legislative items 	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Documentation (</a:t>
            </a:r>
            <a:r>
              <a:rPr lang="en-US" sz="2000" dirty="0" err="1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CoR</a:t>
            </a:r>
            <a:r>
              <a:rPr lang="en-US" sz="2000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, Stowage Plan </a:t>
            </a:r>
            <a:r>
              <a:rPr lang="en-US" sz="2000" dirty="0" err="1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etc</a:t>
            </a:r>
            <a:r>
              <a:rPr lang="en-US" sz="2000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)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US" sz="2800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Collect and record supporting data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Master and Ownership details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Vessel details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US" sz="2800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Interrogate logbook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>
                <a:solidFill>
                  <a:schemeClr val="bg2"/>
                </a:solidFill>
                <a:ea typeface="ＭＳ Ｐゴシック" charset="0"/>
              </a:rPr>
              <a:t>Completed in line with legislation?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US" sz="2800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Check catch composition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US" sz="2800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Prep for fish room inspection</a:t>
            </a:r>
          </a:p>
          <a:p>
            <a:pPr marL="0" indent="0">
              <a:buFontTx/>
              <a:buNone/>
              <a:defRPr/>
            </a:pPr>
            <a:endParaRPr lang="en-US" sz="2800" dirty="0">
              <a:solidFill>
                <a:schemeClr val="bg2"/>
              </a:solidFill>
              <a:ea typeface="ＭＳ Ｐゴシック" charset="0"/>
              <a:cs typeface="ＭＳ Ｐゴシック" charset="0"/>
            </a:endParaRPr>
          </a:p>
          <a:p>
            <a:pPr marL="457200" lvl="1" indent="0">
              <a:buFontTx/>
              <a:buNone/>
              <a:defRPr/>
            </a:pPr>
            <a:endParaRPr lang="en-US" sz="2400" dirty="0">
              <a:solidFill>
                <a:schemeClr val="bg2"/>
              </a:solidFill>
              <a:ea typeface="ＭＳ Ｐゴシック" charset="0"/>
            </a:endParaRPr>
          </a:p>
          <a:p>
            <a:pPr>
              <a:defRPr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985703" y="6021288"/>
            <a:ext cx="3529012" cy="50323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C00000"/>
                </a:solidFill>
                <a:cs typeface="Arial" panose="020B0604020202020204" pitchFamily="34" charset="0"/>
              </a:rPr>
              <a:t>Yellow Section of Crib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438"/>
            <a:ext cx="8893175" cy="1143000"/>
          </a:xfrm>
        </p:spPr>
        <p:txBody>
          <a:bodyPr/>
          <a:lstStyle/>
          <a:p>
            <a:pPr>
              <a:defRPr/>
            </a:pPr>
            <a:r>
              <a:rPr lang="en-GB" altLang="en-US" sz="4000" b="1" dirty="0">
                <a:solidFill>
                  <a:srgbClr val="00B050"/>
                </a:solidFill>
                <a:latin typeface="+mn-lt"/>
              </a:rPr>
              <a:t>First Actions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0387" y="1539876"/>
            <a:ext cx="7772400" cy="4114800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buFontTx/>
              <a:buAutoNum type="arabicParenR"/>
            </a:pPr>
            <a:r>
              <a:rPr lang="en-GB" altLang="en-US" sz="3600" dirty="0">
                <a:solidFill>
                  <a:schemeClr val="bg2"/>
                </a:solidFill>
              </a:rPr>
              <a:t>Introduce yourself and show your warrant</a:t>
            </a:r>
          </a:p>
          <a:p>
            <a:pPr marL="742950" indent="-742950">
              <a:spcBef>
                <a:spcPts val="1200"/>
              </a:spcBef>
              <a:buFontTx/>
              <a:buAutoNum type="arabicParenR"/>
            </a:pPr>
            <a:r>
              <a:rPr lang="en-GB" altLang="en-US" sz="3600" dirty="0">
                <a:solidFill>
                  <a:schemeClr val="bg2"/>
                </a:solidFill>
              </a:rPr>
              <a:t>Explain what the inspection will entail</a:t>
            </a:r>
          </a:p>
          <a:p>
            <a:pPr marL="742950" indent="-742950">
              <a:spcBef>
                <a:spcPts val="1200"/>
              </a:spcBef>
              <a:buFontTx/>
              <a:buAutoNum type="arabicParenR"/>
            </a:pPr>
            <a:r>
              <a:rPr lang="en-GB" altLang="en-US" sz="3600" i="1" dirty="0">
                <a:solidFill>
                  <a:schemeClr val="bg2"/>
                </a:solidFill>
              </a:rPr>
              <a:t>“Master…please can you bring</a:t>
            </a:r>
            <a:r>
              <a:rPr lang="en-US" altLang="en-US" sz="3600" i="1" dirty="0">
                <a:solidFill>
                  <a:schemeClr val="bg2"/>
                </a:solidFill>
              </a:rPr>
              <a:t> </a:t>
            </a:r>
            <a:r>
              <a:rPr lang="en-GB" altLang="en-US" sz="3600" i="1" dirty="0">
                <a:solidFill>
                  <a:schemeClr val="bg2"/>
                </a:solidFill>
              </a:rPr>
              <a:t>your logbook up to date to reflect all the species you have </a:t>
            </a:r>
            <a:r>
              <a:rPr lang="en-GB" altLang="en-US" sz="3600" i="1" u="sng" dirty="0">
                <a:solidFill>
                  <a:srgbClr val="FF0000"/>
                </a:solidFill>
              </a:rPr>
              <a:t>retained</a:t>
            </a:r>
            <a:r>
              <a:rPr lang="en-GB" altLang="en-US" sz="3600" i="1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893175" cy="1143000"/>
          </a:xfrm>
        </p:spPr>
        <p:txBody>
          <a:bodyPr/>
          <a:lstStyle/>
          <a:p>
            <a:r>
              <a:rPr lang="en-GB" altLang="en-US" sz="4000" b="1">
                <a:solidFill>
                  <a:srgbClr val="00B050"/>
                </a:solidFill>
                <a:cs typeface="Arial" panose="020B0604020202020204" pitchFamily="34" charset="0"/>
              </a:rPr>
              <a:t>Data Capture Requirements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620" y="1673225"/>
            <a:ext cx="7704137" cy="5184775"/>
          </a:xfrm>
        </p:spPr>
        <p:txBody>
          <a:bodyPr/>
          <a:lstStyle/>
          <a:p>
            <a:pPr marL="457200" lvl="1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GB" altLang="en-US" sz="2800" dirty="0">
              <a:solidFill>
                <a:schemeClr val="bg2"/>
              </a:solidFill>
            </a:endParaRPr>
          </a:p>
          <a:p>
            <a:pPr marL="57150" indent="0"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en-GB" altLang="en-US" sz="2800" dirty="0">
                <a:solidFill>
                  <a:schemeClr val="bg2"/>
                </a:solidFill>
              </a:rPr>
              <a:t>Outlines all the data you will capture during the boarding</a:t>
            </a:r>
          </a:p>
          <a:p>
            <a:pPr marL="57150" indent="0"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en-GB" altLang="en-US" sz="2800" dirty="0">
                <a:solidFill>
                  <a:schemeClr val="bg2"/>
                </a:solidFill>
              </a:rPr>
              <a:t>All required to be input into MCSS to record the inspection </a:t>
            </a:r>
          </a:p>
          <a:p>
            <a:pPr marL="57150" indent="0"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en-GB" altLang="en-US" sz="2800" dirty="0">
                <a:solidFill>
                  <a:schemeClr val="bg2"/>
                </a:solidFill>
              </a:rPr>
              <a:t>For the wheelhouse element, the focus is on sections A to H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en-GB" altLang="en-US" sz="2800" dirty="0">
                <a:solidFill>
                  <a:schemeClr val="bg2"/>
                </a:solidFill>
              </a:rPr>
              <a:t>Note the split between BO and ABO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213" y="1341438"/>
            <a:ext cx="1476375" cy="50323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C00000"/>
                </a:solidFill>
                <a:cs typeface="Arial" panose="020B0604020202020204" pitchFamily="34" charset="0"/>
              </a:rPr>
              <a:t>Crib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414592" cy="4403725"/>
          </a:xfrm>
        </p:spPr>
        <p:txBody>
          <a:bodyPr/>
          <a:lstStyle/>
          <a:p>
            <a:pPr marL="361950" indent="-361950">
              <a:lnSpc>
                <a:spcPct val="80000"/>
              </a:lnSpc>
              <a:defRPr/>
            </a:pPr>
            <a:r>
              <a:rPr lang="en-GB" altLang="en-US" sz="2800" dirty="0">
                <a:solidFill>
                  <a:schemeClr val="bg2"/>
                </a:solidFill>
              </a:rPr>
              <a:t>MEO responsible for content</a:t>
            </a:r>
          </a:p>
          <a:p>
            <a:pPr marL="361950" indent="-361950">
              <a:lnSpc>
                <a:spcPct val="80000"/>
              </a:lnSpc>
              <a:defRPr/>
            </a:pPr>
            <a:endParaRPr lang="en-GB" altLang="en-US" sz="1000" dirty="0">
              <a:solidFill>
                <a:schemeClr val="bg2"/>
              </a:solidFill>
            </a:endParaRPr>
          </a:p>
          <a:p>
            <a:pPr marL="361950" indent="-361950">
              <a:lnSpc>
                <a:spcPct val="80000"/>
              </a:lnSpc>
              <a:defRPr/>
            </a:pPr>
            <a:r>
              <a:rPr lang="en-GB" altLang="en-US" sz="2800" dirty="0">
                <a:solidFill>
                  <a:schemeClr val="bg2"/>
                </a:solidFill>
              </a:rPr>
              <a:t>Must be entered legibly in notebook</a:t>
            </a:r>
          </a:p>
          <a:p>
            <a:pPr marL="361950" indent="-361950">
              <a:lnSpc>
                <a:spcPct val="80000"/>
              </a:lnSpc>
              <a:defRPr/>
            </a:pPr>
            <a:endParaRPr lang="en-GB" altLang="en-US" sz="1000" dirty="0">
              <a:solidFill>
                <a:schemeClr val="bg2"/>
              </a:solidFill>
            </a:endParaRPr>
          </a:p>
          <a:p>
            <a:pPr marL="361950" indent="-361950">
              <a:lnSpc>
                <a:spcPct val="80000"/>
              </a:lnSpc>
              <a:defRPr/>
            </a:pPr>
            <a:r>
              <a:rPr lang="en-GB" altLang="en-US" sz="2800" dirty="0">
                <a:solidFill>
                  <a:schemeClr val="bg2"/>
                </a:solidFill>
              </a:rPr>
              <a:t>Must be accurate – Master/Owner name, address, DOB and Place of Birth</a:t>
            </a:r>
          </a:p>
          <a:p>
            <a:pPr marL="361950" indent="-361950">
              <a:lnSpc>
                <a:spcPct val="80000"/>
              </a:lnSpc>
              <a:defRPr/>
            </a:pPr>
            <a:endParaRPr lang="en-GB" altLang="en-US" sz="1000" dirty="0">
              <a:solidFill>
                <a:schemeClr val="bg2"/>
              </a:solidFill>
            </a:endParaRPr>
          </a:p>
          <a:p>
            <a:pPr marL="361950" indent="-361950">
              <a:lnSpc>
                <a:spcPct val="80000"/>
              </a:lnSpc>
              <a:defRPr/>
            </a:pPr>
            <a:r>
              <a:rPr lang="en-GB" altLang="en-US" sz="2800" dirty="0">
                <a:solidFill>
                  <a:schemeClr val="bg2"/>
                </a:solidFill>
              </a:rPr>
              <a:t>Required for data input to MCSS</a:t>
            </a:r>
          </a:p>
          <a:p>
            <a:pPr marL="827088" lvl="1">
              <a:lnSpc>
                <a:spcPct val="80000"/>
              </a:lnSpc>
              <a:buFontTx/>
              <a:buNone/>
              <a:defRPr/>
            </a:pPr>
            <a:endParaRPr lang="en-GB" altLang="en-US" sz="2400" dirty="0">
              <a:solidFill>
                <a:schemeClr val="bg2"/>
              </a:solidFill>
            </a:endParaRPr>
          </a:p>
          <a:p>
            <a:pPr marL="827088" lvl="1">
              <a:lnSpc>
                <a:spcPct val="80000"/>
              </a:lnSpc>
              <a:buFontTx/>
              <a:buNone/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You only get one chance at collecting this data!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893175" cy="1143000"/>
          </a:xfrm>
        </p:spPr>
        <p:txBody>
          <a:bodyPr/>
          <a:lstStyle/>
          <a:p>
            <a:r>
              <a:rPr lang="en-GB" altLang="en-US" sz="4000" b="1">
                <a:solidFill>
                  <a:srgbClr val="00B050"/>
                </a:solidFill>
                <a:cs typeface="Arial" panose="020B0604020202020204" pitchFamily="34" charset="0"/>
              </a:rPr>
              <a:t>Data Capture 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Seariding\2010\Mersey Sep 2010\Documents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4038"/>
            <a:ext cx="8434387" cy="63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8913"/>
            <a:ext cx="8893175" cy="1166812"/>
          </a:xfrm>
          <a:noFill/>
        </p:spPr>
        <p:txBody>
          <a:bodyPr lIns="90488" tIns="44450" rIns="90488" bIns="44450"/>
          <a:lstStyle/>
          <a:p>
            <a:r>
              <a:rPr lang="en-GB" altLang="en-US" sz="4000" b="1">
                <a:solidFill>
                  <a:srgbClr val="00B050"/>
                </a:solidFill>
                <a:cs typeface="Arial" panose="020B0604020202020204" pitchFamily="34" charset="0"/>
              </a:rPr>
              <a:t>Legislated Items (ABO)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1268413"/>
            <a:ext cx="8208962" cy="5214937"/>
          </a:xfrm>
        </p:spPr>
        <p:txBody>
          <a:bodyPr lIns="90488" tIns="44450" rIns="90488" bIns="44450"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Fishing Licence (</a:t>
            </a:r>
            <a:r>
              <a:rPr lang="en-GB" sz="2400" dirty="0" err="1">
                <a:solidFill>
                  <a:schemeClr val="bg2"/>
                </a:solidFill>
                <a:ea typeface="MS PGothic" charset="0"/>
              </a:rPr>
              <a:t>inc</a:t>
            </a: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 days at sea permits where appropriate) – Non UK only (UK vessels no longer need to carry on board)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Certificate of Registry (10m+ UK vessels only)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Stowage Plan if applicable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sz="2400" dirty="0" err="1">
                <a:solidFill>
                  <a:schemeClr val="bg2"/>
                </a:solidFill>
                <a:ea typeface="MS PGothic" charset="0"/>
              </a:rPr>
              <a:t>Fishroom</a:t>
            </a: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 Plan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Ullage Tables (17m+)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VMS (12m+)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AIS (15m+)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GB" sz="2400" dirty="0">
                <a:solidFill>
                  <a:schemeClr val="bg2"/>
                </a:solidFill>
                <a:ea typeface="MS PGothic" charset="0"/>
              </a:rPr>
              <a:t>NB: Paper Logbook (10m-12m), E-log (over 12m)</a:t>
            </a:r>
          </a:p>
          <a:p>
            <a:pPr marL="358775" indent="-358775">
              <a:spcBef>
                <a:spcPts val="1000"/>
              </a:spcBef>
              <a:spcAft>
                <a:spcPts val="600"/>
              </a:spcAft>
              <a:defRPr/>
            </a:pPr>
            <a:endParaRPr lang="en-GB" sz="2800" dirty="0">
              <a:solidFill>
                <a:schemeClr val="bg2"/>
              </a:solidFill>
              <a:ea typeface="MS PGothic" charset="0"/>
            </a:endParaRPr>
          </a:p>
          <a:p>
            <a:pPr marL="358775" indent="-358775">
              <a:lnSpc>
                <a:spcPct val="80000"/>
              </a:lnSpc>
              <a:defRPr/>
            </a:pPr>
            <a:endParaRPr lang="en-GB" sz="2800" dirty="0">
              <a:solidFill>
                <a:schemeClr val="bg2"/>
              </a:solidFill>
              <a:ea typeface="MS P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014413"/>
            <a:ext cx="7351713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4000" kern="0" dirty="0">
                <a:solidFill>
                  <a:srgbClr val="0070C0"/>
                </a:solidFill>
                <a:latin typeface="+mn-lt"/>
              </a:rPr>
              <a:t>Certificate of Registry (UK)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9A2BC-5937-4A12-9888-84A49ABCEF7A}"/>
              </a:ext>
            </a:extLst>
          </p:cNvPr>
          <p:cNvSpPr txBox="1"/>
          <p:nvPr/>
        </p:nvSpPr>
        <p:spPr>
          <a:xfrm>
            <a:off x="4283968" y="2986940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>
                <a:solidFill>
                  <a:schemeClr val="bg2"/>
                </a:solidFill>
                <a:latin typeface="+mn-lt"/>
              </a:rPr>
              <a:t>Make a note of the expiry date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35F02D-1DBA-4811-912B-6F2A864BF863}"/>
              </a:ext>
            </a:extLst>
          </p:cNvPr>
          <p:cNvCxnSpPr>
            <a:cxnSpLocks/>
          </p:cNvCxnSpPr>
          <p:nvPr/>
        </p:nvCxnSpPr>
        <p:spPr bwMode="auto">
          <a:xfrm flipH="1">
            <a:off x="2411760" y="3817937"/>
            <a:ext cx="2016224" cy="14832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PS TEMPLATE">
  <a:themeElements>
    <a:clrScheme name="FPS TEMPLAT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FP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P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P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P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Presentation_x0020_number xmlns="bab5f1f6-6f18-434e-82f4-4d9c415964a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EA9B063C44E943AFCED592B08CDA17" ma:contentTypeVersion="13" ma:contentTypeDescription="Create a new document." ma:contentTypeScope="" ma:versionID="a6410c6e6f4838897a8b0af49fe8cb3c">
  <xsd:schema xmlns:xsd="http://www.w3.org/2001/XMLSchema" xmlns:p="http://schemas.microsoft.com/office/2006/metadata/properties" xmlns:ns2="http://schemas.microsoft.com/sharepoint/v3/fields" xmlns:ns3="bab5f1f6-6f18-434e-82f4-4d9c415964a1" targetNamespace="http://schemas.microsoft.com/office/2006/metadata/properties" ma:root="true" ma:fieldsID="84bfcc90615985412bfe7576287bc1a3" ns2:_="" ns3:_="">
    <xsd:import namespace="http://schemas.microsoft.com/sharepoint/v3/fields"/>
    <xsd:import namespace="bab5f1f6-6f18-434e-82f4-4d9c415964a1"/>
    <xsd:element name="properties">
      <xsd:complexType>
        <xsd:sequence>
          <xsd:element name="documentManagement">
            <xsd:complexType>
              <xsd:all>
                <xsd:element ref="ns2:_Version" minOccurs="0"/>
                <xsd:element ref="ns3:Presentation_x0020_numb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Version" ma:index="8" nillable="true" ma:displayName="Version" ma:internalName="_Version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bab5f1f6-6f18-434e-82f4-4d9c415964a1" elementFormDefault="qualified">
    <xsd:import namespace="http://schemas.microsoft.com/office/2006/documentManagement/types"/>
    <xsd:element name="Presentation_x0020_number" ma:index="9" nillable="true" ma:displayName="Presentation number" ma:decimals="0" ma:internalName="Presentation_x0020_numbe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Compan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4ED27B-E8E0-4627-B765-31B4C9B140E2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B6C0C38-E8A9-4DF2-80FE-5ABA6C6BCEB2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sharepoint/v3/fields"/>
    <ds:schemaRef ds:uri="bab5f1f6-6f18-434e-82f4-4d9c415964a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982274-4B14-444D-9FA7-64C6CD7CC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bab5f1f6-6f18-434e-82f4-4d9c415964a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05E7B928-F0EF-4098-8392-66831216A6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3692</TotalTime>
  <Words>915</Words>
  <Application>Microsoft Office PowerPoint</Application>
  <PresentationFormat>On-screen Show (4:3)</PresentationFormat>
  <Paragraphs>169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Times New Roman</vt:lpstr>
      <vt:lpstr>FPS TEMPLATE</vt:lpstr>
      <vt:lpstr>Office Theme</vt:lpstr>
      <vt:lpstr>PowerPoint Presentation</vt:lpstr>
      <vt:lpstr>Scope</vt:lpstr>
      <vt:lpstr>Aims of Wheelhouse Inspection</vt:lpstr>
      <vt:lpstr>First Actions</vt:lpstr>
      <vt:lpstr>Data Capture Requirements</vt:lpstr>
      <vt:lpstr>Data Capture Requirements</vt:lpstr>
      <vt:lpstr>PowerPoint Presentation</vt:lpstr>
      <vt:lpstr>Legislated Items (ABO)</vt:lpstr>
      <vt:lpstr>PowerPoint Presentation</vt:lpstr>
      <vt:lpstr>Stowage Plan</vt:lpstr>
      <vt:lpstr>Stowage Plan – Example </vt:lpstr>
      <vt:lpstr>Fishroom Plan</vt:lpstr>
      <vt:lpstr>Fishroom Plans (17m+)  </vt:lpstr>
      <vt:lpstr>Ullage Tables for RSW Tanks </vt:lpstr>
      <vt:lpstr>PowerPoint Presentation</vt:lpstr>
      <vt:lpstr>PowerPoint Presentation</vt:lpstr>
      <vt:lpstr>PowerPoint Presentation</vt:lpstr>
      <vt:lpstr>VMS Terminal (12m+)</vt:lpstr>
      <vt:lpstr>Checking the logbook</vt:lpstr>
      <vt:lpstr>PowerPoint Presentation</vt:lpstr>
      <vt:lpstr>Documents inspected, now what?</vt:lpstr>
      <vt:lpstr>Prep for the fishroom inspection</vt:lpstr>
      <vt:lpstr>Infringements</vt:lpstr>
      <vt:lpstr>Summary</vt:lpstr>
    </vt:vector>
  </TitlesOfParts>
  <Company>MOD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CSV8</dc:creator>
  <cp:lastModifiedBy>Whitford, Annika</cp:lastModifiedBy>
  <cp:revision>229</cp:revision>
  <dcterms:created xsi:type="dcterms:W3CDTF">2003-02-11T16:02:25Z</dcterms:created>
  <dcterms:modified xsi:type="dcterms:W3CDTF">2021-02-18T14:57:35Z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KProtectiveMarking">
    <vt:lpwstr>NOT PROTECTIVELY MARKED</vt:lpwstr>
  </property>
  <property fmtid="{D5CDD505-2E9C-101B-9397-08002B2CF9AE}" pid="3" name="EIR Exception">
    <vt:lpwstr/>
  </property>
  <property fmtid="{D5CDD505-2E9C-101B-9397-08002B2CF9AE}" pid="4" name="ContentType">
    <vt:lpwstr>Document</vt:lpwstr>
  </property>
  <property fmtid="{D5CDD505-2E9C-101B-9397-08002B2CF9AE}" pid="5" name="DPADisclosabilityIndicator">
    <vt:lpwstr/>
  </property>
  <property fmtid="{D5CDD505-2E9C-101B-9397-08002B2CF9AE}" pid="6" name="PolicyIdentifier">
    <vt:lpwstr>UK</vt:lpwstr>
  </property>
  <property fmtid="{D5CDD505-2E9C-101B-9397-08002B2CF9AE}" pid="7" name="SecurityNonUKConstraints">
    <vt:lpwstr/>
  </property>
  <property fmtid="{D5CDD505-2E9C-101B-9397-08002B2CF9AE}" pid="8" name="Subject CategoryOOB">
    <vt:lpwstr>CINC FLEET</vt:lpwstr>
  </property>
  <property fmtid="{D5CDD505-2E9C-101B-9397-08002B2CF9AE}" pid="9" name="Subject KeywordsOOB">
    <vt:lpwstr>FWO Portsmouth</vt:lpwstr>
  </property>
  <property fmtid="{D5CDD505-2E9C-101B-9397-08002B2CF9AE}" pid="10" name="Local KeywordsOOB">
    <vt:lpwstr>PORFLOT</vt:lpwstr>
  </property>
  <property fmtid="{D5CDD505-2E9C-101B-9397-08002B2CF9AE}" pid="11" name="DocumentVersion">
    <vt:lpwstr/>
  </property>
  <property fmtid="{D5CDD505-2E9C-101B-9397-08002B2CF9AE}" pid="12" name="CreatedOriginated">
    <vt:lpwstr>2013-04-09T00:00:00Z</vt:lpwstr>
  </property>
  <property fmtid="{D5CDD505-2E9C-101B-9397-08002B2CF9AE}" pid="13" name="SecurityDescriptors">
    <vt:lpwstr>None</vt:lpwstr>
  </property>
  <property fmtid="{D5CDD505-2E9C-101B-9397-08002B2CF9AE}" pid="14" name="Status">
    <vt:lpwstr>Draft</vt:lpwstr>
  </property>
  <property fmtid="{D5CDD505-2E9C-101B-9397-08002B2CF9AE}" pid="15" name="Folder1">
    <vt:lpwstr/>
  </property>
  <property fmtid="{D5CDD505-2E9C-101B-9397-08002B2CF9AE}" pid="16" name="AuthorOriginator">
    <vt:lpwstr>Martin, Victoria Able Rate</vt:lpwstr>
  </property>
  <property fmtid="{D5CDD505-2E9C-101B-9397-08002B2CF9AE}" pid="17" name="Copyright">
    <vt:lpwstr/>
  </property>
  <property fmtid="{D5CDD505-2E9C-101B-9397-08002B2CF9AE}" pid="18" name="FOIExemption">
    <vt:lpwstr>No</vt:lpwstr>
  </property>
  <property fmtid="{D5CDD505-2E9C-101B-9397-08002B2CF9AE}" pid="19" name="Business OwnerOOB">
    <vt:lpwstr>Commodore Portsmouth Flotilla</vt:lpwstr>
  </property>
  <property fmtid="{D5CDD505-2E9C-101B-9397-08002B2CF9AE}" pid="20" name="fileplanIDOOB">
    <vt:lpwstr>02_Command</vt:lpwstr>
  </property>
  <property fmtid="{D5CDD505-2E9C-101B-9397-08002B2CF9AE}" pid="21" name="DPAExemption">
    <vt:lpwstr/>
  </property>
  <property fmtid="{D5CDD505-2E9C-101B-9397-08002B2CF9AE}" pid="22" name="EIRDisclosabilityIndicator">
    <vt:lpwstr/>
  </property>
  <property fmtid="{D5CDD505-2E9C-101B-9397-08002B2CF9AE}" pid="23" name="fileplanIDPTH">
    <vt:lpwstr>02_Command</vt:lpwstr>
  </property>
  <property fmtid="{D5CDD505-2E9C-101B-9397-08002B2CF9AE}" pid="24" name="FOIPublicationDate">
    <vt:lpwstr/>
  </property>
  <property fmtid="{D5CDD505-2E9C-101B-9397-08002B2CF9AE}" pid="25" name="FOIReleasedOnRequest">
    <vt:lpwstr/>
  </property>
  <property fmtid="{D5CDD505-2E9C-101B-9397-08002B2CF9AE}" pid="26" name="URL">
    <vt:lpwstr>, </vt:lpwstr>
  </property>
  <property fmtid="{D5CDD505-2E9C-101B-9397-08002B2CF9AE}" pid="27" name="From">
    <vt:lpwstr/>
  </property>
  <property fmtid="{D5CDD505-2E9C-101B-9397-08002B2CF9AE}" pid="28" name="Cc">
    <vt:lpwstr/>
  </property>
  <property fmtid="{D5CDD505-2E9C-101B-9397-08002B2CF9AE}" pid="29" name="Sent">
    <vt:lpwstr/>
  </property>
  <property fmtid="{D5CDD505-2E9C-101B-9397-08002B2CF9AE}" pid="30" name="MODSubject">
    <vt:lpwstr/>
  </property>
  <property fmtid="{D5CDD505-2E9C-101B-9397-08002B2CF9AE}" pid="31" name="To">
    <vt:lpwstr/>
  </property>
  <property fmtid="{D5CDD505-2E9C-101B-9397-08002B2CF9AE}" pid="32" name="DateScanned">
    <vt:lpwstr/>
  </property>
  <property fmtid="{D5CDD505-2E9C-101B-9397-08002B2CF9AE}" pid="33" name="ScannerOperator">
    <vt:lpwstr/>
  </property>
  <property fmtid="{D5CDD505-2E9C-101B-9397-08002B2CF9AE}" pid="34" name="ArticulateGUID">
    <vt:lpwstr>F78670D9-39D8-4EB7-A904-AA4F6D226812</vt:lpwstr>
  </property>
  <property fmtid="{D5CDD505-2E9C-101B-9397-08002B2CF9AE}" pid="35" name="ArticulatePath">
    <vt:lpwstr>25 Inspection Procedures - Wheelhouse May 17</vt:lpwstr>
  </property>
  <property fmtid="{D5CDD505-2E9C-101B-9397-08002B2CF9AE}" pid="36" name="ContentTypeId">
    <vt:lpwstr>0x01010081EA9B063C44E943AFCED592B08CDA17</vt:lpwstr>
  </property>
  <property fmtid="{D5CDD505-2E9C-101B-9397-08002B2CF9AE}" pid="37" name="LMS or course presentation">
    <vt:lpwstr/>
  </property>
  <property fmtid="{D5CDD505-2E9C-101B-9397-08002B2CF9AE}" pid="38" name="Subject number">
    <vt:lpwstr>Fish010</vt:lpwstr>
  </property>
  <property fmtid="{D5CDD505-2E9C-101B-9397-08002B2CF9AE}" pid="39" name="Changes will effect">
    <vt:lpwstr>Royal Navy</vt:lpwstr>
  </property>
  <property fmtid="{D5CDD505-2E9C-101B-9397-08002B2CF9AE}" pid="40" name="Last updated">
    <vt:lpwstr>2018-12-15T00:00:00+00:00</vt:lpwstr>
  </property>
  <property fmtid="{D5CDD505-2E9C-101B-9397-08002B2CF9AE}" pid="41" name="Updated by">
    <vt:lpwstr>Simon McCusker</vt:lpwstr>
  </property>
  <property fmtid="{D5CDD505-2E9C-101B-9397-08002B2CF9AE}" pid="42" name="Subject lead">
    <vt:lpwstr>James Windebank</vt:lpwstr>
  </property>
  <property fmtid="{D5CDD505-2E9C-101B-9397-08002B2CF9AE}" pid="43" name="Course used on">
    <vt:lpwstr>Royal Navy</vt:lpwstr>
  </property>
  <property fmtid="{D5CDD505-2E9C-101B-9397-08002B2CF9AE}" pid="44" name="Type of material">
    <vt:lpwstr>Presentation</vt:lpwstr>
  </property>
</Properties>
</file>