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8"/>
  </p:handoutMasterIdLst>
  <p:sldIdLst>
    <p:sldId id="256" r:id="rId5"/>
    <p:sldId id="258" r:id="rId6"/>
    <p:sldId id="257" r:id="rId7"/>
  </p:sldIdLst>
  <p:sldSz cx="12192000" cy="6858000"/>
  <p:notesSz cx="6858000" cy="9144000"/>
  <p:custDataLst>
    <p:tags r:id="rId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F41"/>
    <a:srgbClr val="878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96" y="54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204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3EAB845-0F6C-4B2E-B7AF-75758D5AE903}" type="datetimeFigureOut">
              <a:rPr lang="en-GB"/>
              <a:pPr>
                <a:defRPr/>
              </a:pPr>
              <a:t>13/12/2018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197CAA2-856B-4CFC-9456-3F648C32795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147567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311386\Desktop\MMO_582_AW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" y="260350"/>
            <a:ext cx="3359150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7382" y="4149081"/>
            <a:ext cx="11425269" cy="936104"/>
          </a:xfrm>
        </p:spPr>
        <p:txBody>
          <a:bodyPr/>
          <a:lstStyle>
            <a:lvl1pPr>
              <a:defRPr b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7382" y="5157192"/>
            <a:ext cx="11425269" cy="648072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2795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623392" y="260648"/>
            <a:ext cx="10753195" cy="648072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624418" y="981076"/>
            <a:ext cx="10655300" cy="5400675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73209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980728"/>
            <a:ext cx="5294379" cy="54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0" y="980728"/>
            <a:ext cx="5280587" cy="54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623392" y="260648"/>
            <a:ext cx="10753195" cy="648072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1098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980728"/>
            <a:ext cx="5294379" cy="639762"/>
          </a:xfrm>
        </p:spPr>
        <p:txBody>
          <a:bodyPr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1" y="980728"/>
            <a:ext cx="5183220" cy="639762"/>
          </a:xfrm>
        </p:spPr>
        <p:txBody>
          <a:bodyPr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half" idx="10"/>
          </p:nvPr>
        </p:nvSpPr>
        <p:spPr>
          <a:xfrm>
            <a:off x="609600" y="1772816"/>
            <a:ext cx="5294379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2"/>
          </p:nvPr>
        </p:nvSpPr>
        <p:spPr>
          <a:xfrm>
            <a:off x="6096000" y="1772816"/>
            <a:ext cx="5280587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623392" y="260648"/>
            <a:ext cx="10753195" cy="648072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4364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623392" y="260648"/>
            <a:ext cx="10753195" cy="648072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2026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6344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3888" y="260350"/>
            <a:ext cx="10753725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908050"/>
            <a:ext cx="10768013" cy="547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11857038" y="0"/>
            <a:ext cx="334962" cy="6858000"/>
          </a:xfrm>
          <a:prstGeom prst="rect">
            <a:avLst/>
          </a:prstGeom>
          <a:solidFill>
            <a:srgbClr val="007C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2" r:id="rId2"/>
    <p:sldLayoutId id="2147483693" r:id="rId3"/>
    <p:sldLayoutId id="2147483694" r:id="rId4"/>
    <p:sldLayoutId id="2147483695" r:id="rId5"/>
    <p:sldLayoutId id="2147483696" r:id="rId6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0" y="4076700"/>
            <a:ext cx="10668000" cy="18002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4099" name="Title 1"/>
          <p:cNvSpPr>
            <a:spLocks noGrp="1"/>
          </p:cNvSpPr>
          <p:nvPr>
            <p:ph type="ctrTitle"/>
          </p:nvPr>
        </p:nvSpPr>
        <p:spPr>
          <a:xfrm>
            <a:off x="1631950" y="4149725"/>
            <a:ext cx="9036050" cy="935038"/>
          </a:xfrm>
        </p:spPr>
        <p:txBody>
          <a:bodyPr/>
          <a:lstStyle/>
          <a:p>
            <a:pPr eaLnBrk="1" hangingPunct="1"/>
            <a:r>
              <a:rPr lang="en-GB" altLang="en-US" b="1" smtClean="0">
                <a:solidFill>
                  <a:srgbClr val="00AF41"/>
                </a:solidFill>
              </a:rPr>
              <a:t>ORGANISATIONAL ENFORCEMENT POLICY</a:t>
            </a:r>
          </a:p>
        </p:txBody>
      </p:sp>
      <p:grpSp>
        <p:nvGrpSpPr>
          <p:cNvPr id="4100" name="Group 5"/>
          <p:cNvGrpSpPr>
            <a:grpSpLocks/>
          </p:cNvGrpSpPr>
          <p:nvPr/>
        </p:nvGrpSpPr>
        <p:grpSpPr bwMode="auto">
          <a:xfrm>
            <a:off x="1631950" y="6308725"/>
            <a:ext cx="2898775" cy="490538"/>
            <a:chOff x="88985" y="6309320"/>
            <a:chExt cx="2898839" cy="489776"/>
          </a:xfrm>
        </p:grpSpPr>
        <p:pic>
          <p:nvPicPr>
            <p:cNvPr id="4101" name="Picture 6" descr="OCL_P07_F06_Ocean Logo EMS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8985" y="6309320"/>
              <a:ext cx="1428146" cy="4897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2" name="Picture 7" descr="OCL_P07_F05_Ocean Logo QMS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74385" y="6309320"/>
              <a:ext cx="1413439" cy="4838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40013" y="620713"/>
            <a:ext cx="7129462" cy="7921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>
                <a:solidFill>
                  <a:srgbClr val="00AF4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MARINE MANAGEMENT ORGANISATION and INSHORE FISHERIES AND CONSERVATION AUTHORITIES</a:t>
            </a:r>
          </a:p>
        </p:txBody>
      </p:sp>
      <p:sp>
        <p:nvSpPr>
          <p:cNvPr id="3" name="Rectangle 2"/>
          <p:cNvSpPr/>
          <p:nvPr/>
        </p:nvSpPr>
        <p:spPr>
          <a:xfrm>
            <a:off x="1919288" y="2205038"/>
            <a:ext cx="8424862" cy="36004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powers granted to a </a:t>
            </a:r>
            <a:r>
              <a:rPr lang="en-GB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Marine Enforcement Officer (MEO) </a:t>
            </a: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a </a:t>
            </a:r>
            <a:r>
              <a:rPr lang="en-GB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Inshore Fisheries and Conservation Officer (IFCO)</a:t>
            </a: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are wide ranging yet at the same time very powerful.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ensure the powers are used in the correct manner they need to be understood and used in conjunction with your organisations: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Compliance and Enforcement Policy / Strategy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Code of Conduct for MEO’s / IFCO’s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Within this module you will find documents relevant to your organisation which will need reading and understanding prior to attempting the assessment.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484438" y="620713"/>
            <a:ext cx="7129462" cy="7921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MARINE MANAGEMENT ORGANISATION and INSHORE FISHERIES AND CONSERVATION AUTHORITIES</a:t>
            </a:r>
          </a:p>
        </p:txBody>
      </p:sp>
      <p:sp>
        <p:nvSpPr>
          <p:cNvPr id="7" name="Rectangle 6"/>
          <p:cNvSpPr/>
          <p:nvPr/>
        </p:nvSpPr>
        <p:spPr>
          <a:xfrm>
            <a:off x="2208213" y="2492375"/>
            <a:ext cx="7775575" cy="1873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Should you need clarification on any part of your organisation’s policies / strategies you can get assistance from your colleagues and / or your Mentor.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should be familiar with your own organisation’s Code of Conduct for undertaking enforcement activities and the resources within this module will help to remind you of the main points.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Ownership xmlns="928e590f-9697-441d-95b7-4d4ce7c8b5fb">Simon McCusker</Ownership>
    <Changes_x0020_will_x0020_effect xmlns="928e590f-9697-441d-95b7-4d4ce7c8b5fb">
      <Value>Defra Fisheries</Value>
      <Value>Fisheries Enforcement</Value>
      <Value>Fisheries Management</Value>
      <Value>Investigations</Value>
      <Value>LMS specific</Value>
      <Value>Royal Navy</Value>
    </Changes_x0020_will_x0020_effect>
    <Subject_x0020_number xmlns="928e590f-9697-441d-95b7-4d4ce7c8b5fb">Powers080</Subject_x0020_number>
    <Description0 xmlns="928e590f-9697-441d-95b7-4d4ce7c8b5fb" xsi:nil="true"/>
    <Course_x0020_used_x0020_on xmlns="928e590f-9697-441d-95b7-4d4ce7c8b5fb">
      <Value>Defra Fisheries</Value>
      <Value>Fisheries Enforcement</Value>
      <Value>Fisheries Management</Value>
      <Value>Investigations</Value>
      <Value>LMS specific</Value>
      <Value>Royal Navy</Value>
    </Course_x0020_used_x0020_on>
    <Type_x0020_of_x0020_material xmlns="928e590f-9697-441d-95b7-4d4ce7c8b5fb">Presentation</Type_x0020_of_x0020_material>
    <Updated_x0020_by xmlns="928e590f-9697-441d-95b7-4d4ce7c8b5fb">Simon McCusker</Updated_x0020_by>
    <Subject_x0020_lead xmlns="928e590f-9697-441d-95b7-4d4ce7c8b5fb">Simon McCusker</Subject_x0020_lead>
    <LMS_x0020_updated xmlns="928e590f-9697-441d-95b7-4d4ce7c8b5fb">2018-12-13T00:00:00+00:00</LMS_x0020_updated>
    <Last_x0020_updated xmlns="928e590f-9697-441d-95b7-4d4ce7c8b5fb">2018-12-13T00:00:00+00:00</Last_x0020_update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4B164C3DF689C4086366DC293CA522A" ma:contentTypeVersion="11" ma:contentTypeDescription="Create a new document." ma:contentTypeScope="" ma:versionID="ed56ebad99cd9daa50c23128624535c8">
  <xsd:schema xmlns:xsd="http://www.w3.org/2001/XMLSchema" xmlns:p="http://schemas.microsoft.com/office/2006/metadata/properties" xmlns:ns2="928e590f-9697-441d-95b7-4d4ce7c8b5fb" targetNamespace="http://schemas.microsoft.com/office/2006/metadata/properties" ma:root="true" ma:fieldsID="9f07d258560ebd2f21e110481d5215bc" ns2:_="">
    <xsd:import namespace="928e590f-9697-441d-95b7-4d4ce7c8b5fb"/>
    <xsd:element name="properties">
      <xsd:complexType>
        <xsd:sequence>
          <xsd:element name="documentManagement">
            <xsd:complexType>
              <xsd:all>
                <xsd:element ref="ns2:Type_x0020_of_x0020_material" minOccurs="0"/>
                <xsd:element ref="ns2:LMS_x0020_updated" minOccurs="0"/>
                <xsd:element ref="ns2:Subject_x0020_number" minOccurs="0"/>
                <xsd:element ref="ns2:Description0" minOccurs="0"/>
                <xsd:element ref="ns2:Subject_x0020_lead" minOccurs="0"/>
                <xsd:element ref="ns2:Course_x0020_used_x0020_on" minOccurs="0"/>
                <xsd:element ref="ns2:Changes_x0020_will_x0020_effect" minOccurs="0"/>
                <xsd:element ref="ns2:Last_x0020_updated" minOccurs="0"/>
                <xsd:element ref="ns2:Updated_x0020_by" minOccurs="0"/>
                <xsd:element ref="ns2:Ownership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928e590f-9697-441d-95b7-4d4ce7c8b5fb" elementFormDefault="qualified">
    <xsd:import namespace="http://schemas.microsoft.com/office/2006/documentManagement/types"/>
    <xsd:element name="Type_x0020_of_x0020_material" ma:index="8" nillable="true" ma:displayName="Type of material" ma:default="Presentation" ma:format="Dropdown" ma:internalName="Type_x0020_of_x0020_material">
      <xsd:simpleType>
        <xsd:restriction base="dms:Choice">
          <xsd:enumeration value="Presentation"/>
          <xsd:enumeration value="Guidance"/>
          <xsd:enumeration value="Video"/>
          <xsd:enumeration value="LMS"/>
        </xsd:restriction>
      </xsd:simpleType>
    </xsd:element>
    <xsd:element name="LMS_x0020_updated" ma:index="9" nillable="true" ma:displayName="LMS updated" ma:format="DateOnly" ma:internalName="LMS_x0020_updated">
      <xsd:simpleType>
        <xsd:restriction base="dms:DateTime"/>
      </xsd:simpleType>
    </xsd:element>
    <xsd:element name="Subject_x0020_number" ma:index="10" nillable="true" ma:displayName="Subject number" ma:format="Dropdown" ma:internalName="Subject_x0020_number">
      <xsd:simpleType>
        <xsd:restriction base="dms:Choice">
          <xsd:enumeration value="Fish010"/>
          <xsd:enumeration value="MLic020"/>
          <xsd:enumeration value="MCon030"/>
          <xsd:enumeration value="GenLeg040"/>
          <xsd:enumeration value="Intel050"/>
          <xsd:enumeration value="Inves060"/>
          <xsd:enumeration value="Database070"/>
          <xsd:enumeration value="Powers080"/>
          <xsd:enumeration value="RIPA090"/>
          <xsd:enumeration value="IUU100"/>
          <xsd:enumeration value="Blue110"/>
          <xsd:enumeration value="HR120"/>
          <xsd:enumeration value="H&amp;S130"/>
          <xsd:enumeration value="MPlan140"/>
          <xsd:enumeration value="Fin150"/>
          <xsd:enumeration value="Stats160"/>
          <xsd:enumeration value="Other170"/>
        </xsd:restriction>
      </xsd:simpleType>
    </xsd:element>
    <xsd:element name="Description0" ma:index="11" nillable="true" ma:displayName="Description" ma:internalName="Description0">
      <xsd:simpleType>
        <xsd:restriction base="dms:Note"/>
      </xsd:simpleType>
    </xsd:element>
    <xsd:element name="Subject_x0020_lead" ma:index="12" nillable="true" ma:displayName="Subject lead" ma:format="Dropdown" ma:internalName="Subject_x0020_lead">
      <xsd:simpleType>
        <xsd:restriction base="dms:Choice">
          <xsd:enumeration value="James Windebank"/>
          <xsd:enumeration value="Simon McCusker"/>
          <xsd:enumeration value="Annika Whitford"/>
          <xsd:enumeration value="Rory Lane"/>
          <xsd:enumeration value="Gary Owen"/>
          <xsd:enumeration value="Steve Johnston"/>
          <xsd:enumeration value="Jane Wilson"/>
        </xsd:restriction>
      </xsd:simpleType>
    </xsd:element>
    <xsd:element name="Course_x0020_used_x0020_on" ma:index="13" nillable="true" ma:displayName="Course used on" ma:internalName="Course_x0020_used_x0020_on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ir Crew"/>
                    <xsd:enumeration value="Blue Belt"/>
                    <xsd:enumeration value="Boarding Officer"/>
                    <xsd:enumeration value="Defra Fisheries"/>
                    <xsd:enumeration value="Environmental Enforcement"/>
                    <xsd:enumeration value="Finance"/>
                    <xsd:enumeration value="Fisheries Enforcement"/>
                    <xsd:enumeration value="Fisheries Management"/>
                    <xsd:enumeration value="Health and Safety"/>
                    <xsd:enumeration value="HR"/>
                    <xsd:enumeration value="Intelligence"/>
                    <xsd:enumeration value="Investigations"/>
                    <xsd:enumeration value="IUU"/>
                    <xsd:enumeration value="LMS specific"/>
                    <xsd:enumeration value="Marine Conservation"/>
                    <xsd:enumeration value="Marine Planning"/>
                    <xsd:enumeration value="Marine Pollution"/>
                    <xsd:enumeration value="Royal Navy"/>
                    <xsd:enumeration value="Stats"/>
                  </xsd:restriction>
                </xsd:simpleType>
              </xsd:element>
            </xsd:sequence>
          </xsd:extension>
        </xsd:complexContent>
      </xsd:complexType>
    </xsd:element>
    <xsd:element name="Changes_x0020_will_x0020_effect" ma:index="14" nillable="true" ma:displayName="Changes will effect" ma:internalName="Changes_x0020_will_x0020_effect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ir Crew"/>
                    <xsd:enumeration value="Blue Belt"/>
                    <xsd:enumeration value="Boarding Officer"/>
                    <xsd:enumeration value="Defra Fisheries"/>
                    <xsd:enumeration value="Environmental Enforcement"/>
                    <xsd:enumeration value="Finance"/>
                    <xsd:enumeration value="Fisheries Enforcement"/>
                    <xsd:enumeration value="Fisheries Management"/>
                    <xsd:enumeration value="Health and Safety"/>
                    <xsd:enumeration value="HR"/>
                    <xsd:enumeration value="Intelligence"/>
                    <xsd:enumeration value="Investigations"/>
                    <xsd:enumeration value="IUU"/>
                    <xsd:enumeration value="LMS specific"/>
                    <xsd:enumeration value="Marine Conservation"/>
                    <xsd:enumeration value="Marine Planning"/>
                    <xsd:enumeration value="Marine Pollution"/>
                    <xsd:enumeration value="Royal Navy"/>
                    <xsd:enumeration value="Stats"/>
                  </xsd:restriction>
                </xsd:simpleType>
              </xsd:element>
            </xsd:sequence>
          </xsd:extension>
        </xsd:complexContent>
      </xsd:complexType>
    </xsd:element>
    <xsd:element name="Last_x0020_updated" ma:index="15" nillable="true" ma:displayName="Last updated" ma:format="DateOnly" ma:internalName="Last_x0020_updated">
      <xsd:simpleType>
        <xsd:restriction base="dms:DateTime"/>
      </xsd:simpleType>
    </xsd:element>
    <xsd:element name="Updated_x0020_by" ma:index="16" nillable="true" ma:displayName="Updated by" ma:format="Dropdown" ma:internalName="Updated_x0020_by">
      <xsd:simpleType>
        <xsd:restriction base="dms:Choice">
          <xsd:enumeration value="James Windebank"/>
          <xsd:enumeration value="Simon McCusker"/>
          <xsd:enumeration value="Annika Whitford"/>
          <xsd:enumeration value="Rory Lane"/>
          <xsd:enumeration value="Gary Owen"/>
          <xsd:enumeration value="Steve Johnston"/>
          <xsd:enumeration value="Jane Wilson"/>
        </xsd:restriction>
      </xsd:simpleType>
    </xsd:element>
    <xsd:element name="Ownership" ma:index="17" nillable="true" ma:displayName="Ownership" ma:format="Dropdown" ma:internalName="Ownership">
      <xsd:simpleType>
        <xsd:restriction base="dms:Choice">
          <xsd:enumeration value="James Windebank"/>
          <xsd:enumeration value="Simon McCusker"/>
          <xsd:enumeration value="Annika Whitford"/>
          <xsd:enumeration value="Rory Lane"/>
          <xsd:enumeration value="Gary Owen"/>
          <xsd:enumeration value="Steve Johnston"/>
          <xsd:enumeration value="Jane Wilson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CA91D6D7-26E6-4411-ABA5-BE58DD423258}">
  <ds:schemaRefs>
    <ds:schemaRef ds:uri="http://purl.org/dc/elements/1.1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928e590f-9697-441d-95b7-4d4ce7c8b5fb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002FDED-D157-48CC-B76A-75D693355DC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DE9D1FE-683F-4E33-9217-F0B74A46340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28e590f-9697-441d-95b7-4d4ce7c8b5fb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170</Words>
  <Application>Microsoft Office PowerPoint</Application>
  <PresentationFormat>Widescreen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ORGANISATIONAL ENFORCEMENT POLICY</vt:lpstr>
      <vt:lpstr>PowerPoint Presentation</vt:lpstr>
      <vt:lpstr>PowerPoint Presentation</vt:lpstr>
    </vt:vector>
  </TitlesOfParts>
  <Company>Defra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Steven Proctor</dc:creator>
  <cp:lastModifiedBy>McCusker, Simon (MMO)</cp:lastModifiedBy>
  <cp:revision>20</cp:revision>
  <dcterms:created xsi:type="dcterms:W3CDTF">2013-02-22T12:19:06Z</dcterms:created>
  <dcterms:modified xsi:type="dcterms:W3CDTF">2018-12-13T15:03:46Z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BF08DEFC-868A-426C-BACE-C9C3632B5BDB</vt:lpwstr>
  </property>
  <property fmtid="{D5CDD505-2E9C-101B-9397-08002B2CF9AE}" pid="3" name="ArticulatePath">
    <vt:lpwstr>Powers080_1002 Organisational Enforcement Policy</vt:lpwstr>
  </property>
  <property fmtid="{D5CDD505-2E9C-101B-9397-08002B2CF9AE}" pid="4" name="ContentTypeId">
    <vt:lpwstr>0x01010024B164C3DF689C4086366DC293CA522A</vt:lpwstr>
  </property>
  <property fmtid="{D5CDD505-2E9C-101B-9397-08002B2CF9AE}" pid="5" name="LMS or course presentation">
    <vt:lpwstr>LMS</vt:lpwstr>
  </property>
</Properties>
</file>