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custDataLst>
    <p:tags r:id="rId32"/>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50" y="18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82E5CD1-A300-4D14-92D4-A3FF4BAC1445}" type="datetimeFigureOut">
              <a:rPr lang="en-GB"/>
              <a:pPr>
                <a:defRPr/>
              </a:pPr>
              <a:t>09/01/2019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80DEAAB-C2F8-44C9-97CF-83CBD5E9D3F9}" type="slidenum">
              <a:rPr lang="en-GB" altLang="en-US"/>
              <a:pPr/>
              <a:t>‹#›</a:t>
            </a:fld>
            <a:endParaRPr lang="en-GB" altLang="en-US"/>
          </a:p>
        </p:txBody>
      </p:sp>
    </p:spTree>
    <p:extLst>
      <p:ext uri="{BB962C8B-B14F-4D97-AF65-F5344CB8AC3E}">
        <p14:creationId xmlns:p14="http://schemas.microsoft.com/office/powerpoint/2010/main" val="29257368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351954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241480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72153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6105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237553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335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0" r:id="rId1"/>
    <p:sldLayoutId id="2147483685" r:id="rId2"/>
    <p:sldLayoutId id="2147483686" r:id="rId3"/>
    <p:sldLayoutId id="2147483687" r:id="rId4"/>
    <p:sldLayoutId id="2147483688" r:id="rId5"/>
    <p:sldLayoutId id="2147483689" r:id="rId6"/>
  </p:sldLayoutIdLst>
  <p:timing>
    <p:tnLst>
      <p:par>
        <p:cTn id="1" dur="indefinite" restart="never" nodeType="tmRoot"/>
      </p:par>
    </p:tnLst>
  </p:timing>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4076701"/>
            <a:ext cx="10332640" cy="11524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983432" y="4151312"/>
            <a:ext cx="8569325" cy="935038"/>
          </a:xfrm>
        </p:spPr>
        <p:txBody>
          <a:bodyPr/>
          <a:lstStyle/>
          <a:p>
            <a:pPr eaLnBrk="1" hangingPunct="1"/>
            <a:r>
              <a:rPr lang="en-GB" altLang="en-US" b="1" dirty="0" smtClean="0">
                <a:solidFill>
                  <a:srgbClr val="00AF41"/>
                </a:solidFill>
              </a:rPr>
              <a:t>COMMON ENFORCEMENT POWERS</a:t>
            </a:r>
          </a:p>
        </p:txBody>
      </p:sp>
      <p:grpSp>
        <p:nvGrpSpPr>
          <p:cNvPr id="3077" name="Group 5"/>
          <p:cNvGrpSpPr>
            <a:grpSpLocks/>
          </p:cNvGrpSpPr>
          <p:nvPr/>
        </p:nvGrpSpPr>
        <p:grpSpPr bwMode="auto">
          <a:xfrm>
            <a:off x="1631951" y="6326188"/>
            <a:ext cx="2898775" cy="488950"/>
            <a:chOff x="88985" y="6309320"/>
            <a:chExt cx="2898839" cy="489776"/>
          </a:xfrm>
        </p:grpSpPr>
        <p:pic>
          <p:nvPicPr>
            <p:cNvPr id="3078" name="Picture 6" descr="OCL_P07_F06_Ocean Logo EM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476672"/>
            <a:ext cx="10080625" cy="556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250 Powers of search, examination, </a:t>
            </a:r>
            <a:r>
              <a:rPr lang="en-GB" altLang="en-US" sz="1800" b="1" dirty="0" err="1">
                <a:solidFill>
                  <a:srgbClr val="0070C0"/>
                </a:solidFill>
                <a:latin typeface="Arial" panose="020B0604020202020204" pitchFamily="34" charset="0"/>
              </a:rPr>
              <a:t>etc</a:t>
            </a: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Where an enforcement officer is exercising a power of inspection conferred by section 246, 247 or 248, the officer may-</a:t>
            </a:r>
          </a:p>
          <a:p>
            <a:pPr lvl="1">
              <a:buFont typeface="Arial" panose="020B0604020202020204" pitchFamily="34" charset="0"/>
              <a:buNone/>
            </a:pPr>
            <a:r>
              <a:rPr lang="en-GB" altLang="en-US" sz="1400" dirty="0">
                <a:latin typeface="Arial" panose="020B0604020202020204" pitchFamily="34" charset="0"/>
              </a:rPr>
              <a:t>(a) search the relevant premises for any item;</a:t>
            </a:r>
          </a:p>
          <a:p>
            <a:pPr lvl="1">
              <a:buFont typeface="Arial" panose="020B0604020202020204" pitchFamily="34" charset="0"/>
              <a:buNone/>
            </a:pPr>
            <a:r>
              <a:rPr lang="en-GB" altLang="en-US" sz="1400" dirty="0">
                <a:latin typeface="Arial" panose="020B0604020202020204" pitchFamily="34" charset="0"/>
              </a:rPr>
              <a:t>(b) examine anything that is in or on the relevant premises.</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Where an enforcement officer reasonably believes that a person is or has been carrying on a relevant activity, the officer may-</a:t>
            </a:r>
          </a:p>
          <a:p>
            <a:pPr lvl="1">
              <a:buFont typeface="Arial" panose="020B0604020202020204" pitchFamily="34" charset="0"/>
              <a:buNone/>
            </a:pPr>
            <a:r>
              <a:rPr lang="en-GB" altLang="en-US" sz="1400" dirty="0">
                <a:latin typeface="Arial" panose="020B0604020202020204" pitchFamily="34" charset="0"/>
              </a:rPr>
              <a:t>(a) search or examine anything which appears to be in the person's possession or control;</a:t>
            </a:r>
          </a:p>
          <a:p>
            <a:pPr lvl="1">
              <a:buFont typeface="Arial" panose="020B0604020202020204" pitchFamily="34" charset="0"/>
              <a:buNone/>
            </a:pPr>
            <a:r>
              <a:rPr lang="en-GB" altLang="en-US" sz="1400" dirty="0">
                <a:latin typeface="Arial" panose="020B0604020202020204" pitchFamily="34" charset="0"/>
              </a:rPr>
              <a:t>(b) stop and detain the person for the purposes of such a search or examination.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An enforcement officer may carry out any measurement or test of anything which the officer has power under this section to examine.</a:t>
            </a:r>
          </a:p>
          <a:p>
            <a:endParaRPr lang="en-GB" altLang="en-US" sz="1400" i="1"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The power conferred by subsection (3) includes power to take a sample from any live animal or plant.</a:t>
            </a:r>
          </a:p>
          <a:p>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(5) For the purpose of exercising any power conferred by this section, an enforcement officer may, so far as is reasonably necessary for that purpose, break open any container or other locked thing.</a:t>
            </a:r>
          </a:p>
          <a:p>
            <a:pPr>
              <a:buFont typeface="Arial" panose="020B0604020202020204" pitchFamily="34" charset="0"/>
              <a:buNone/>
            </a:pPr>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(6) Where an enforcement officer is exercising a power of inspection conferred by section 246, 247 or 248, the officer may require any person in or on the relevant premises to afford such facilities and assistance with respect to matters under that person's control as the officer considers would facilitate the exercise of any power conferred by this section.</a:t>
            </a:r>
          </a:p>
        </p:txBody>
      </p:sp>
    </p:spTree>
    <p:custDataLst>
      <p:tags r:id="rId1"/>
    </p:custDataLst>
    <p:extLst>
      <p:ext uri="{BB962C8B-B14F-4D97-AF65-F5344CB8AC3E}">
        <p14:creationId xmlns:p14="http://schemas.microsoft.com/office/powerpoint/2010/main" val="1031855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764704"/>
            <a:ext cx="10091738" cy="519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250 Powers of search, examination, </a:t>
            </a:r>
            <a:r>
              <a:rPr lang="en-GB" altLang="en-US" sz="1800" b="1" dirty="0" err="1">
                <a:solidFill>
                  <a:srgbClr val="0070C0"/>
                </a:solidFill>
                <a:latin typeface="Arial" panose="020B0604020202020204" pitchFamily="34" charset="0"/>
              </a:rPr>
              <a:t>etc</a:t>
            </a:r>
            <a:r>
              <a:rPr lang="en-GB" altLang="en-US" sz="1800" b="1" dirty="0">
                <a:solidFill>
                  <a:srgbClr val="0070C0"/>
                </a:solidFill>
                <a:latin typeface="Arial" panose="020B0604020202020204" pitchFamily="34" charset="0"/>
              </a:rPr>
              <a:t> (</a:t>
            </a:r>
            <a:r>
              <a:rPr lang="en-GB" altLang="en-US" sz="1800" b="1" dirty="0" err="1">
                <a:solidFill>
                  <a:srgbClr val="0070C0"/>
                </a:solidFill>
                <a:latin typeface="Arial" panose="020B0604020202020204" pitchFamily="34" charset="0"/>
              </a:rPr>
              <a:t>cont</a:t>
            </a:r>
            <a:r>
              <a:rPr lang="en-GB" altLang="en-US" sz="1800" b="1" dirty="0">
                <a:solidFill>
                  <a:srgbClr val="0070C0"/>
                </a:solidFill>
                <a:latin typeface="Arial" panose="020B0604020202020204" pitchFamily="34" charset="0"/>
              </a:rPr>
              <a:t>)</a:t>
            </a:r>
          </a:p>
          <a:p>
            <a:pPr eaLnBrk="1" hangingPunct="1">
              <a:spcBef>
                <a:spcPct val="0"/>
              </a:spcBef>
              <a:buFontTx/>
              <a:buNone/>
            </a:pPr>
            <a:endParaRPr lang="en-GB" altLang="en-US" sz="1800" b="1" dirty="0">
              <a:solidFill>
                <a:srgbClr val="0070C0"/>
              </a:solidFill>
              <a:latin typeface="Arial" panose="020B0604020202020204" pitchFamily="34" charset="0"/>
            </a:endParaRPr>
          </a:p>
          <a:p>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(7) Where an enforcement officer reasonably believes that a person is or has been carrying on a relevant activity, the officer may require that person to afford such facilities and assistance with respect to matters under that person's control as the officer considers would facilitate the exercise in relation to that person of any power conferred by this section.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(8) Nothing in this section confers any power to search a person.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(9) The reference in subsection (1) to anything that is in or on the relevant premises includes a reference to-</a:t>
            </a:r>
          </a:p>
          <a:p>
            <a:pPr lvl="1">
              <a:buFont typeface="Arial" panose="020B0604020202020204" pitchFamily="34" charset="0"/>
              <a:buNone/>
            </a:pPr>
            <a:r>
              <a:rPr lang="en-GB" altLang="en-US" sz="1400" dirty="0">
                <a:latin typeface="Arial" panose="020B0604020202020204" pitchFamily="34" charset="0"/>
              </a:rPr>
              <a:t>(a) anything that is attached to or otherwise forms part of the relevant premises, and</a:t>
            </a:r>
          </a:p>
          <a:p>
            <a:pPr lvl="1">
              <a:buFont typeface="Arial" panose="020B0604020202020204" pitchFamily="34" charset="0"/>
              <a:buNone/>
            </a:pPr>
            <a:r>
              <a:rPr lang="en-GB" altLang="en-US" sz="1400" dirty="0">
                <a:latin typeface="Arial" panose="020B0604020202020204" pitchFamily="34" charset="0"/>
              </a:rPr>
              <a:t>(b) anything that is controlled from the relevant premises.</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(10) In this section-</a:t>
            </a:r>
          </a:p>
          <a:p>
            <a:pPr>
              <a:buFont typeface="Arial" panose="020B0604020202020204" pitchFamily="34" charset="0"/>
              <a:buNone/>
            </a:pPr>
            <a:r>
              <a:rPr lang="en-GB" altLang="en-US" sz="1400" dirty="0">
                <a:latin typeface="Arial" panose="020B0604020202020204" pitchFamily="34" charset="0"/>
              </a:rPr>
              <a:t>“</a:t>
            </a:r>
            <a:r>
              <a:rPr lang="en-GB" altLang="en-US" sz="1400" dirty="0" err="1">
                <a:latin typeface="Arial" panose="020B0604020202020204" pitchFamily="34" charset="0"/>
              </a:rPr>
              <a:t>animal”includes</a:t>
            </a:r>
            <a:r>
              <a:rPr lang="en-GB" altLang="en-US" sz="1400" dirty="0">
                <a:latin typeface="Arial" panose="020B0604020202020204" pitchFamily="34" charset="0"/>
              </a:rPr>
              <a:t> any egg, larva, pupa, or other immature stage of an animal;</a:t>
            </a:r>
          </a:p>
          <a:p>
            <a:pPr>
              <a:buFont typeface="Arial" panose="020B0604020202020204" pitchFamily="34" charset="0"/>
              <a:buNone/>
            </a:pPr>
            <a:r>
              <a:rPr lang="en-GB" altLang="en-US" sz="1400" dirty="0">
                <a:latin typeface="Arial" panose="020B0604020202020204" pitchFamily="34" charset="0"/>
              </a:rPr>
              <a:t>“</a:t>
            </a:r>
            <a:r>
              <a:rPr lang="en-GB" altLang="en-US" sz="1400" dirty="0" err="1">
                <a:latin typeface="Arial" panose="020B0604020202020204" pitchFamily="34" charset="0"/>
              </a:rPr>
              <a:t>item”includes</a:t>
            </a:r>
            <a:r>
              <a:rPr lang="en-GB" altLang="en-US" sz="1400" dirty="0">
                <a:latin typeface="Arial" panose="020B0604020202020204" pitchFamily="34" charset="0"/>
              </a:rPr>
              <a:t>-</a:t>
            </a:r>
          </a:p>
          <a:p>
            <a:pPr lvl="1">
              <a:buFont typeface="Arial" panose="020B0604020202020204" pitchFamily="34" charset="0"/>
              <a:buNone/>
            </a:pPr>
            <a:r>
              <a:rPr lang="en-GB" altLang="en-US" sz="1400" dirty="0">
                <a:latin typeface="Arial" panose="020B0604020202020204" pitchFamily="34" charset="0"/>
              </a:rPr>
              <a:t>(a) any document or record (in whatever form it is held);</a:t>
            </a:r>
          </a:p>
          <a:p>
            <a:pPr lvl="1">
              <a:buFont typeface="Arial" panose="020B0604020202020204" pitchFamily="34" charset="0"/>
              <a:buNone/>
            </a:pPr>
            <a:r>
              <a:rPr lang="en-GB" altLang="en-US" sz="1400" dirty="0">
                <a:latin typeface="Arial" panose="020B0604020202020204" pitchFamily="34" charset="0"/>
              </a:rPr>
              <a:t>(b) any animal or plant;</a:t>
            </a:r>
          </a:p>
          <a:p>
            <a:pPr>
              <a:buFont typeface="Arial" panose="020B0604020202020204" pitchFamily="34" charset="0"/>
              <a:buNone/>
            </a:pPr>
            <a:r>
              <a:rPr lang="en-GB" altLang="en-US" sz="1400" dirty="0">
                <a:latin typeface="Arial" panose="020B0604020202020204" pitchFamily="34" charset="0"/>
              </a:rPr>
              <a:t>“sample” means a sample of blood, tissue or other biological material.</a:t>
            </a:r>
          </a:p>
          <a:p>
            <a:pPr eaLnBrk="1" hangingPunct="1">
              <a:spcBef>
                <a:spcPct val="0"/>
              </a:spcBef>
              <a:buFontTx/>
              <a:buNone/>
            </a:pP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329806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8680"/>
            <a:ext cx="10080625" cy="52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251 Power to require production of documents, </a:t>
            </a:r>
            <a:r>
              <a:rPr lang="en-GB" altLang="en-US" sz="1800" b="1" dirty="0" err="1">
                <a:solidFill>
                  <a:srgbClr val="0070C0"/>
                </a:solidFill>
                <a:latin typeface="Arial" panose="020B0604020202020204" pitchFamily="34" charset="0"/>
              </a:rPr>
              <a:t>etc</a:t>
            </a:r>
            <a:endParaRPr lang="en-GB" altLang="en-US" sz="1800" b="1" dirty="0">
              <a:solidFill>
                <a:srgbClr val="0070C0"/>
              </a:solidFill>
              <a:latin typeface="Arial" panose="020B0604020202020204" pitchFamily="34" charset="0"/>
            </a:endParaRPr>
          </a:p>
          <a:p>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This section applies where an enforcement officer is exercising a power of inspection conferred</a:t>
            </a:r>
          </a:p>
          <a:p>
            <a:pPr>
              <a:buFont typeface="Arial" panose="020B0604020202020204" pitchFamily="34" charset="0"/>
              <a:buNone/>
            </a:pPr>
            <a:r>
              <a:rPr lang="en-GB" altLang="en-US" sz="1400" dirty="0">
                <a:latin typeface="Arial" panose="020B0604020202020204" pitchFamily="34" charset="0"/>
              </a:rPr>
              <a:t>by section 246, 247 or 248.</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The officer may require any person in or on the relevant premises to produce any document or</a:t>
            </a:r>
          </a:p>
          <a:p>
            <a:pPr>
              <a:buFont typeface="Arial" panose="020B0604020202020204" pitchFamily="34" charset="0"/>
              <a:buNone/>
            </a:pPr>
            <a:r>
              <a:rPr lang="en-GB" altLang="en-US" sz="1400" dirty="0">
                <a:latin typeface="Arial" panose="020B0604020202020204" pitchFamily="34" charset="0"/>
              </a:rPr>
              <a:t>record that is in the person's possession or control.</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A reference in this section to the production of a document includes a reference to the production</a:t>
            </a:r>
          </a:p>
          <a:p>
            <a:pPr>
              <a:buFont typeface="Arial" panose="020B0604020202020204" pitchFamily="34" charset="0"/>
              <a:buNone/>
            </a:pPr>
            <a:r>
              <a:rPr lang="en-GB" altLang="en-US" sz="1400" dirty="0">
                <a:latin typeface="Arial" panose="020B0604020202020204" pitchFamily="34" charset="0"/>
              </a:rPr>
              <a:t>of-</a:t>
            </a:r>
          </a:p>
          <a:p>
            <a:pPr lvl="1">
              <a:buFont typeface="Arial" panose="020B0604020202020204" pitchFamily="34" charset="0"/>
              <a:buNone/>
            </a:pPr>
            <a:r>
              <a:rPr lang="en-GB" altLang="en-US" sz="1400" dirty="0">
                <a:latin typeface="Arial" panose="020B0604020202020204" pitchFamily="34" charset="0"/>
              </a:rPr>
              <a:t>(a) a hard copy of information recorded otherwise than in hard copy form, or</a:t>
            </a:r>
          </a:p>
          <a:p>
            <a:pPr lvl="1">
              <a:buFont typeface="Arial" panose="020B0604020202020204" pitchFamily="34" charset="0"/>
              <a:buNone/>
            </a:pPr>
            <a:r>
              <a:rPr lang="en-GB" altLang="en-US" sz="1400" dirty="0">
                <a:latin typeface="Arial" panose="020B0604020202020204" pitchFamily="34" charset="0"/>
              </a:rPr>
              <a:t>(b) information in a form from which a hard copy can be readily obtained.</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For the purposes of this section-</a:t>
            </a:r>
          </a:p>
          <a:p>
            <a:pPr lvl="1">
              <a:buFont typeface="Arial" panose="020B0604020202020204" pitchFamily="34" charset="0"/>
              <a:buNone/>
            </a:pPr>
            <a:r>
              <a:rPr lang="en-GB" altLang="en-US" sz="1400" dirty="0">
                <a:latin typeface="Arial" panose="020B0604020202020204" pitchFamily="34" charset="0"/>
              </a:rPr>
              <a:t>(a) information is recorded in hard copy form if it is recorded in a paper copy or similar</a:t>
            </a:r>
          </a:p>
          <a:p>
            <a:pPr lvl="1">
              <a:buFont typeface="Arial" panose="020B0604020202020204" pitchFamily="34" charset="0"/>
              <a:buNone/>
            </a:pPr>
            <a:r>
              <a:rPr lang="en-GB" altLang="en-US" sz="1400" dirty="0">
                <a:latin typeface="Arial" panose="020B0604020202020204" pitchFamily="34" charset="0"/>
              </a:rPr>
              <a:t>form capable of being read (and references to hard copy have a corresponding meaning);</a:t>
            </a:r>
          </a:p>
          <a:p>
            <a:pPr lvl="1">
              <a:buFont typeface="Arial" panose="020B0604020202020204" pitchFamily="34" charset="0"/>
              <a:buNone/>
            </a:pPr>
            <a:r>
              <a:rPr lang="en-GB" altLang="en-US" sz="1400" dirty="0">
                <a:latin typeface="Arial" panose="020B0604020202020204" pitchFamily="34" charset="0"/>
              </a:rPr>
              <a:t>(b) information can be read only if-</a:t>
            </a:r>
          </a:p>
          <a:p>
            <a:pPr lvl="2">
              <a:buFont typeface="Arial" panose="020B0604020202020204" pitchFamily="34" charset="0"/>
              <a:buNone/>
            </a:pPr>
            <a:r>
              <a:rPr lang="en-GB" altLang="en-US" sz="1400" dirty="0">
                <a:latin typeface="Arial" panose="020B0604020202020204" pitchFamily="34" charset="0"/>
              </a:rPr>
              <a:t>(</a:t>
            </a:r>
            <a:r>
              <a:rPr lang="en-GB" altLang="en-US" sz="1400" dirty="0" err="1">
                <a:latin typeface="Arial" panose="020B0604020202020204" pitchFamily="34" charset="0"/>
              </a:rPr>
              <a:t>i</a:t>
            </a:r>
            <a:r>
              <a:rPr lang="en-GB" altLang="en-US" sz="1400" dirty="0">
                <a:latin typeface="Arial" panose="020B0604020202020204" pitchFamily="34" charset="0"/>
              </a:rPr>
              <a:t>) it can be read with the naked eye, or</a:t>
            </a:r>
          </a:p>
          <a:p>
            <a:pPr lvl="2">
              <a:buFont typeface="Arial" panose="020B0604020202020204" pitchFamily="34" charset="0"/>
              <a:buNone/>
            </a:pPr>
            <a:r>
              <a:rPr lang="en-GB" altLang="en-US" sz="1400" dirty="0">
                <a:latin typeface="Arial" panose="020B0604020202020204" pitchFamily="34" charset="0"/>
              </a:rPr>
              <a:t>(ii) to the extent that it consists of images (for example photographs, pictures, maps,</a:t>
            </a:r>
          </a:p>
          <a:p>
            <a:pPr lvl="2">
              <a:buFont typeface="Arial" panose="020B0604020202020204" pitchFamily="34" charset="0"/>
              <a:buNone/>
            </a:pPr>
            <a:r>
              <a:rPr lang="en-GB" altLang="en-US" sz="1400" dirty="0">
                <a:latin typeface="Arial" panose="020B0604020202020204" pitchFamily="34" charset="0"/>
              </a:rPr>
              <a:t>plans or drawings), it can be seen with the naked eye.</a:t>
            </a:r>
            <a:endParaRPr lang="en-GB" altLang="en-US" sz="14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96802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764704"/>
            <a:ext cx="10080625" cy="5176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252 Powers of seizure, </a:t>
            </a:r>
            <a:r>
              <a:rPr lang="en-GB" altLang="en-US" sz="1800" b="1" dirty="0" err="1">
                <a:solidFill>
                  <a:srgbClr val="0070C0"/>
                </a:solidFill>
                <a:latin typeface="Arial" panose="020B0604020202020204" pitchFamily="34" charset="0"/>
              </a:rPr>
              <a:t>etc</a:t>
            </a: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An enforcement officer who is exercising a power of inspection conferred by section 246, 247 or 248 may-</a:t>
            </a:r>
          </a:p>
          <a:p>
            <a:pPr lvl="1">
              <a:buFont typeface="Arial" panose="020B0604020202020204" pitchFamily="34" charset="0"/>
              <a:buNone/>
            </a:pPr>
            <a:r>
              <a:rPr lang="en-GB" altLang="en-US" sz="1400" dirty="0">
                <a:latin typeface="Arial" panose="020B0604020202020204" pitchFamily="34" charset="0"/>
              </a:rPr>
              <a:t>(a) seize and detain or remove any item found on the relevant premises;</a:t>
            </a:r>
          </a:p>
          <a:p>
            <a:pPr lvl="1">
              <a:buFont typeface="Arial" panose="020B0604020202020204" pitchFamily="34" charset="0"/>
              <a:buNone/>
            </a:pPr>
            <a:r>
              <a:rPr lang="en-GB" altLang="en-US" sz="1400" dirty="0">
                <a:latin typeface="Arial" panose="020B0604020202020204" pitchFamily="34" charset="0"/>
              </a:rPr>
              <a:t>(b) take copies of or extracts from any document or record found on the relevant premises.</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Where an enforcement officer reasonably believes that a person is or has been carrying on a relevant activity, the officer may seize and detain or remove any item which appears to be in the person's possession or control.</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An enforcement officer to whom any document or record has been produced in accordance with</a:t>
            </a:r>
          </a:p>
          <a:p>
            <a:pPr>
              <a:buFont typeface="Arial" panose="020B0604020202020204" pitchFamily="34" charset="0"/>
              <a:buNone/>
            </a:pPr>
            <a:r>
              <a:rPr lang="en-GB" altLang="en-US" sz="1400" dirty="0">
                <a:latin typeface="Arial" panose="020B0604020202020204" pitchFamily="34" charset="0"/>
              </a:rPr>
              <a:t>a requirement imposed under section 251 may-</a:t>
            </a:r>
          </a:p>
          <a:p>
            <a:pPr lvl="1">
              <a:buFont typeface="Arial" panose="020B0604020202020204" pitchFamily="34" charset="0"/>
              <a:buNone/>
            </a:pPr>
            <a:r>
              <a:rPr lang="en-GB" altLang="en-US" sz="1400" dirty="0">
                <a:latin typeface="Arial" panose="020B0604020202020204" pitchFamily="34" charset="0"/>
              </a:rPr>
              <a:t>(a) seize and detain or remove that document or record;</a:t>
            </a:r>
          </a:p>
          <a:p>
            <a:pPr lvl="1">
              <a:buFont typeface="Arial" panose="020B0604020202020204" pitchFamily="34" charset="0"/>
              <a:buNone/>
            </a:pPr>
            <a:r>
              <a:rPr lang="en-GB" altLang="en-US" sz="1400" dirty="0">
                <a:latin typeface="Arial" panose="020B0604020202020204" pitchFamily="34" charset="0"/>
              </a:rPr>
              <a:t>(b) take copies of or extracts from that document or record.</a:t>
            </a:r>
          </a:p>
          <a:p>
            <a:pPr lvl="1">
              <a:buFont typeface="Arial" panose="020B0604020202020204" pitchFamily="34" charset="0"/>
              <a:buNone/>
            </a:pPr>
            <a:r>
              <a:rPr lang="en-GB" altLang="en-US" sz="1400" dirty="0">
                <a:latin typeface="Arial" panose="020B0604020202020204" pitchFamily="34" charset="0"/>
              </a:rPr>
              <a:t>In this subsection “document” includes anything falling within paragraph (a) or (b) of section 251(3).</a:t>
            </a:r>
          </a:p>
          <a:p>
            <a:endParaRPr lang="en-US"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The powers conferred by this section may only be exercised-</a:t>
            </a:r>
          </a:p>
          <a:p>
            <a:pPr lvl="1">
              <a:buFont typeface="Arial" panose="020B0604020202020204" pitchFamily="34" charset="0"/>
              <a:buNone/>
            </a:pPr>
            <a:r>
              <a:rPr lang="en-GB" altLang="en-US" sz="1400" dirty="0">
                <a:latin typeface="Arial" panose="020B0604020202020204" pitchFamily="34" charset="0"/>
              </a:rPr>
              <a:t>(a) for the purposes of determining whether a relevant offence has been committed, or</a:t>
            </a:r>
          </a:p>
          <a:p>
            <a:pPr lvl="1">
              <a:buFont typeface="Arial" panose="020B0604020202020204" pitchFamily="34" charset="0"/>
              <a:buNone/>
            </a:pPr>
            <a:r>
              <a:rPr lang="en-GB" altLang="en-US" sz="1400" dirty="0">
                <a:latin typeface="Arial" panose="020B0604020202020204" pitchFamily="34" charset="0"/>
              </a:rPr>
              <a:t>(b) in relation to an item which an enforcement officer reasonably believes to be evidence of the  commission of a relevant offence.</a:t>
            </a:r>
          </a:p>
          <a:p>
            <a:pPr>
              <a:buFont typeface="Arial" panose="020B0604020202020204" pitchFamily="34" charset="0"/>
              <a:buNone/>
            </a:pPr>
            <a:endParaRPr lang="en-GB" altLang="en-US" sz="1200" dirty="0">
              <a:latin typeface="Arial" panose="020B0604020202020204" pitchFamily="34" charset="0"/>
            </a:endParaRPr>
          </a:p>
        </p:txBody>
      </p:sp>
    </p:spTree>
    <p:custDataLst>
      <p:tags r:id="rId1"/>
    </p:custDataLst>
    <p:extLst>
      <p:ext uri="{BB962C8B-B14F-4D97-AF65-F5344CB8AC3E}">
        <p14:creationId xmlns:p14="http://schemas.microsoft.com/office/powerpoint/2010/main" val="3943346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1268760"/>
            <a:ext cx="10080625"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252 Powers of seizure, </a:t>
            </a:r>
            <a:r>
              <a:rPr lang="en-GB" altLang="en-US" sz="1800" b="1" dirty="0" err="1">
                <a:solidFill>
                  <a:srgbClr val="0070C0"/>
                </a:solidFill>
                <a:latin typeface="Arial" panose="020B0604020202020204" pitchFamily="34" charset="0"/>
              </a:rPr>
              <a:t>etc</a:t>
            </a:r>
            <a:r>
              <a:rPr lang="en-GB" altLang="en-US" sz="1800" b="1" dirty="0">
                <a:solidFill>
                  <a:srgbClr val="0070C0"/>
                </a:solidFill>
                <a:latin typeface="Arial" panose="020B0604020202020204" pitchFamily="34" charset="0"/>
              </a:rPr>
              <a:t> (</a:t>
            </a:r>
            <a:r>
              <a:rPr lang="en-GB" altLang="en-US" sz="1800" b="1" dirty="0" err="1">
                <a:solidFill>
                  <a:srgbClr val="0070C0"/>
                </a:solidFill>
                <a:latin typeface="Arial" panose="020B0604020202020204" pitchFamily="34" charset="0"/>
              </a:rPr>
              <a:t>cont</a:t>
            </a:r>
            <a:r>
              <a:rPr lang="en-GB" altLang="en-US" sz="1800" b="1" dirty="0">
                <a:solidFill>
                  <a:srgbClr val="0070C0"/>
                </a:solidFill>
                <a:latin typeface="Arial" panose="020B0604020202020204" pitchFamily="34" charset="0"/>
              </a:rPr>
              <a:t>)</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(5) Subject to subsection (6), an enforcement officer who is exercising a power of inspection conferred by section 246, 247 or 248 may not remove from the relevant premises any item which is required by law to be kept on the relevant premises.</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(6) An enforcement officer may remove such an item from a vessel while it is being detained in a port.</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(7) Nothing in this section confers power on an enforcement officer to seize an item which the officer has reasonable grounds for believing to be-</a:t>
            </a:r>
          </a:p>
          <a:p>
            <a:pPr lvl="1">
              <a:buFont typeface="Arial" panose="020B0604020202020204" pitchFamily="34" charset="0"/>
              <a:buNone/>
            </a:pPr>
            <a:r>
              <a:rPr lang="en-GB" altLang="en-US" sz="1400" dirty="0">
                <a:latin typeface="Arial" panose="020B0604020202020204" pitchFamily="34" charset="0"/>
              </a:rPr>
              <a:t>(a) an item subject to legal privilege (within the meaning of the Police and Criminal Evidence</a:t>
            </a:r>
          </a:p>
          <a:p>
            <a:pPr lvl="1">
              <a:buFont typeface="Arial" panose="020B0604020202020204" pitchFamily="34" charset="0"/>
              <a:buNone/>
            </a:pPr>
            <a:r>
              <a:rPr lang="en-GB" altLang="en-US" sz="1400" dirty="0">
                <a:latin typeface="Arial" panose="020B0604020202020204" pitchFamily="34" charset="0"/>
              </a:rPr>
              <a:t>Act 1984 (c. 60)), or</a:t>
            </a:r>
          </a:p>
          <a:p>
            <a:pPr lvl="1">
              <a:buFont typeface="Arial" panose="020B0604020202020204" pitchFamily="34" charset="0"/>
              <a:buNone/>
            </a:pPr>
            <a:r>
              <a:rPr lang="en-GB" altLang="en-US" sz="1400" dirty="0">
                <a:latin typeface="Arial" panose="020B0604020202020204" pitchFamily="34" charset="0"/>
              </a:rPr>
              <a:t>(b) an item in respect of which a claim to confidentiality of communications could be</a:t>
            </a:r>
          </a:p>
          <a:p>
            <a:pPr lvl="1">
              <a:buFont typeface="Arial" panose="020B0604020202020204" pitchFamily="34" charset="0"/>
              <a:buNone/>
            </a:pPr>
            <a:r>
              <a:rPr lang="en-GB" altLang="en-US" sz="1400" dirty="0">
                <a:latin typeface="Arial" panose="020B0604020202020204" pitchFamily="34" charset="0"/>
              </a:rPr>
              <a:t>maintained in legal proceedings in Scotland.</a:t>
            </a:r>
          </a:p>
          <a:p>
            <a:pPr>
              <a:buFont typeface="Arial" panose="020B0604020202020204" pitchFamily="34" charset="0"/>
              <a:buNone/>
            </a:pPr>
            <a:endParaRPr lang="en-GB" altLang="en-US" sz="1200" dirty="0">
              <a:latin typeface="Arial" panose="020B0604020202020204" pitchFamily="34" charset="0"/>
            </a:endParaRPr>
          </a:p>
        </p:txBody>
      </p:sp>
    </p:spTree>
    <p:custDataLst>
      <p:tags r:id="rId1"/>
    </p:custDataLst>
    <p:extLst>
      <p:ext uri="{BB962C8B-B14F-4D97-AF65-F5344CB8AC3E}">
        <p14:creationId xmlns:p14="http://schemas.microsoft.com/office/powerpoint/2010/main" val="1985356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476672"/>
            <a:ext cx="10080625"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253 Further provision about seizure</a:t>
            </a:r>
          </a:p>
          <a:p>
            <a:pPr>
              <a:buFont typeface="Arial" panose="020B0604020202020204" pitchFamily="34" charset="0"/>
              <a:buNone/>
            </a:pPr>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Where-</a:t>
            </a:r>
          </a:p>
          <a:p>
            <a:pPr lvl="1">
              <a:buFont typeface="Arial" panose="020B0604020202020204" pitchFamily="34" charset="0"/>
              <a:buNone/>
            </a:pPr>
            <a:r>
              <a:rPr lang="en-GB" altLang="en-US" sz="1400" dirty="0">
                <a:latin typeface="Arial" panose="020B0604020202020204" pitchFamily="34" charset="0"/>
              </a:rPr>
              <a:t>(a) any items which an enforcement officer wishes to seize and remove are in a container,  and</a:t>
            </a:r>
          </a:p>
          <a:p>
            <a:pPr lvl="1">
              <a:buFont typeface="Arial" panose="020B0604020202020204" pitchFamily="34" charset="0"/>
              <a:buNone/>
            </a:pPr>
            <a:r>
              <a:rPr lang="en-GB" altLang="en-US" sz="1400" dirty="0">
                <a:latin typeface="Arial" panose="020B0604020202020204" pitchFamily="34" charset="0"/>
              </a:rPr>
              <a:t>(b) the officer reasonably considers that it would facilitate the seizure and removal of the items if they remained in the container for that purpose, any power to seize and remove the items conferred by section 252 includes power to seize and remove the container.</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Where-</a:t>
            </a:r>
          </a:p>
          <a:p>
            <a:pPr lvl="1">
              <a:buFont typeface="Arial" panose="020B0604020202020204" pitchFamily="34" charset="0"/>
              <a:buNone/>
            </a:pPr>
            <a:r>
              <a:rPr lang="en-GB" altLang="en-US" sz="1400" dirty="0">
                <a:latin typeface="Arial" panose="020B0604020202020204" pitchFamily="34" charset="0"/>
              </a:rPr>
              <a:t>(a) any items which an enforcement officer wishes to seize and remove are not in a container, and</a:t>
            </a:r>
          </a:p>
          <a:p>
            <a:pPr lvl="1">
              <a:buFont typeface="Arial" panose="020B0604020202020204" pitchFamily="34" charset="0"/>
              <a:buNone/>
            </a:pPr>
            <a:r>
              <a:rPr lang="en-GB" altLang="en-US" sz="1400" dirty="0">
                <a:latin typeface="Arial" panose="020B0604020202020204" pitchFamily="34" charset="0"/>
              </a:rPr>
              <a:t>(b) the officer reasonably considers that it would facilitate the seizure and removal of the items if they were placed in a container suitable for that purpose, the officer may require the items to be placed into such a container.</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If, in the opinion of an enforcement officer, it is not for the time being practicable for the officer to seize and remove any item, the officer may require-</a:t>
            </a:r>
          </a:p>
          <a:p>
            <a:pPr lvl="1">
              <a:buFont typeface="Arial" panose="020B0604020202020204" pitchFamily="34" charset="0"/>
              <a:buNone/>
            </a:pPr>
            <a:r>
              <a:rPr lang="en-GB" altLang="en-US" sz="1400" dirty="0">
                <a:latin typeface="Arial" panose="020B0604020202020204" pitchFamily="34" charset="0"/>
              </a:rPr>
              <a:t>(a) the person from whom the item is being seized, or</a:t>
            </a:r>
          </a:p>
          <a:p>
            <a:pPr lvl="1">
              <a:buFont typeface="Arial" panose="020B0604020202020204" pitchFamily="34" charset="0"/>
              <a:buNone/>
            </a:pPr>
            <a:r>
              <a:rPr lang="en-GB" altLang="en-US" sz="1400" dirty="0">
                <a:latin typeface="Arial" panose="020B0604020202020204" pitchFamily="34" charset="0"/>
              </a:rPr>
              <a:t>(b) where the officer is exercising a power of inspection conferred by section 246, 247 </a:t>
            </a:r>
            <a:r>
              <a:rPr lang="en-GB" altLang="en-US" sz="1400" dirty="0" smtClean="0">
                <a:latin typeface="Arial" panose="020B0604020202020204" pitchFamily="34" charset="0"/>
              </a:rPr>
              <a:t>or 248</a:t>
            </a:r>
            <a:r>
              <a:rPr lang="en-GB" altLang="en-US" sz="1400" dirty="0">
                <a:latin typeface="Arial" panose="020B0604020202020204" pitchFamily="34" charset="0"/>
              </a:rPr>
              <a:t>, any person in or on the relevant premises, to secure that the item is not removed or otherwise interfered with until such time as the officer may seize and remove it.</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Where an enforcement officer is exercising a power of inspection conferred by section 246, 247 or 248, the officer may require any person in or on the relevant premises to afford such facilities and assistance with respect to matters under that person's control as the officer considers would facilitate the exercise of any power conferred by section 252 or this section.</a:t>
            </a:r>
          </a:p>
          <a:p>
            <a:pPr>
              <a:buFont typeface="Arial" panose="020B0604020202020204" pitchFamily="34" charset="0"/>
              <a:buNone/>
            </a:pPr>
            <a:endParaRPr lang="en-US" altLang="en-US" sz="1200" dirty="0"/>
          </a:p>
        </p:txBody>
      </p:sp>
    </p:spTree>
    <p:custDataLst>
      <p:tags r:id="rId1"/>
    </p:custDataLst>
    <p:extLst>
      <p:ext uri="{BB962C8B-B14F-4D97-AF65-F5344CB8AC3E}">
        <p14:creationId xmlns:p14="http://schemas.microsoft.com/office/powerpoint/2010/main" val="199060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1268760"/>
            <a:ext cx="10080625" cy="3865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253 Further provision about seizure (</a:t>
            </a:r>
            <a:r>
              <a:rPr lang="en-GB" altLang="en-US" sz="1800" b="1" dirty="0" err="1">
                <a:solidFill>
                  <a:srgbClr val="0070C0"/>
                </a:solidFill>
                <a:latin typeface="Arial" panose="020B0604020202020204" pitchFamily="34" charset="0"/>
              </a:rPr>
              <a:t>cont</a:t>
            </a:r>
            <a:r>
              <a:rPr lang="en-GB" altLang="en-US" sz="1800" b="1" dirty="0">
                <a:solidFill>
                  <a:srgbClr val="0070C0"/>
                </a:solidFill>
                <a:latin typeface="Arial" panose="020B0604020202020204" pitchFamily="34" charset="0"/>
              </a:rPr>
              <a:t>)</a:t>
            </a:r>
          </a:p>
          <a:p>
            <a:pPr>
              <a:buFont typeface="Arial" panose="020B0604020202020204" pitchFamily="34" charset="0"/>
              <a:buNone/>
            </a:pPr>
            <a:endParaRPr lang="en-GB" altLang="en-US" sz="12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(5) Where an enforcement officer reasonably believes that a person is or has been carrying on a relevant activity, the officer may require that person to afford such facilities and assistance with respect to matters under that person's control as the officer considers would facilitate the exercise in relation to that person of any power conferred by section 252 or this section.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(6) In section 66 of the Criminal Justice and Police Act 2001 (c. 16) (general interpretation of Part 2) in subsection (1)-</a:t>
            </a:r>
          </a:p>
          <a:p>
            <a:pPr lvl="1">
              <a:buFont typeface="Arial" panose="020B0604020202020204" pitchFamily="34" charset="0"/>
              <a:buNone/>
            </a:pPr>
            <a:r>
              <a:rPr lang="en-GB" altLang="en-US" sz="1400" dirty="0">
                <a:latin typeface="Arial" panose="020B0604020202020204" pitchFamily="34" charset="0"/>
              </a:rPr>
              <a:t>(a) before the definition of “premises” insert-</a:t>
            </a:r>
          </a:p>
          <a:p>
            <a:pPr lvl="1">
              <a:buFont typeface="Arial" panose="020B0604020202020204" pitchFamily="34" charset="0"/>
              <a:buNone/>
            </a:pPr>
            <a:r>
              <a:rPr lang="en-GB" altLang="en-US" sz="1400" dirty="0">
                <a:latin typeface="Arial" panose="020B0604020202020204" pitchFamily="34" charset="0"/>
              </a:rPr>
              <a:t>““marine installation” has the meaning given by section 262 of the Marine and Coastal Access Act 2009;”;</a:t>
            </a:r>
          </a:p>
          <a:p>
            <a:pPr lvl="1">
              <a:buFont typeface="Arial" panose="020B0604020202020204" pitchFamily="34" charset="0"/>
              <a:buNone/>
            </a:pPr>
            <a:r>
              <a:rPr lang="en-GB" altLang="en-US" sz="1400" dirty="0">
                <a:latin typeface="Arial" panose="020B0604020202020204" pitchFamily="34" charset="0"/>
              </a:rPr>
              <a:t>(b) in the definition of “premises”, after “offshore installation” insert “or other marine</a:t>
            </a:r>
          </a:p>
          <a:p>
            <a:pPr lvl="1">
              <a:buFont typeface="Arial" panose="020B0604020202020204" pitchFamily="34" charset="0"/>
              <a:buNone/>
            </a:pPr>
            <a:r>
              <a:rPr lang="en-GB" altLang="en-US" sz="1400" dirty="0">
                <a:latin typeface="Arial" panose="020B0604020202020204" pitchFamily="34" charset="0"/>
              </a:rPr>
              <a:t>installation”.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(7) In Part 1 of Schedule 1 to that Act (powers of seizure to which section 50 applies), after paragraph 73K insert-</a:t>
            </a:r>
          </a:p>
          <a:p>
            <a:pPr>
              <a:buFont typeface="Arial" panose="020B0604020202020204" pitchFamily="34" charset="0"/>
              <a:buNone/>
            </a:pPr>
            <a:r>
              <a:rPr lang="en-GB" altLang="en-US" sz="1400" b="1" dirty="0">
                <a:latin typeface="Arial" panose="020B0604020202020204" pitchFamily="34" charset="0"/>
              </a:rPr>
              <a:t>“73L Marine and Coastal Access Act 2009 (c. 23)</a:t>
            </a:r>
          </a:p>
          <a:p>
            <a:pPr>
              <a:buFont typeface="Arial" panose="020B0604020202020204" pitchFamily="34" charset="0"/>
              <a:buNone/>
            </a:pPr>
            <a:r>
              <a:rPr lang="en-GB" altLang="en-US" sz="1400" dirty="0">
                <a:latin typeface="Arial" panose="020B0604020202020204" pitchFamily="34" charset="0"/>
              </a:rPr>
              <a:t>Each of the powers of seizure conferred by section 252(1) and (3) of the Marine and Coastal Access Act 2009</a:t>
            </a:r>
          </a:p>
        </p:txBody>
      </p:sp>
    </p:spTree>
    <p:custDataLst>
      <p:tags r:id="rId1"/>
    </p:custDataLst>
    <p:extLst>
      <p:ext uri="{BB962C8B-B14F-4D97-AF65-F5344CB8AC3E}">
        <p14:creationId xmlns:p14="http://schemas.microsoft.com/office/powerpoint/2010/main" val="3563593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1700808"/>
            <a:ext cx="10080625" cy="2960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254 Retention of seized items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(1) This section applies to any item seized in the exercise of a power conferred by section 252.</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(2) The item may be retained so long as is necessary in all the circumstances and in particular-</a:t>
            </a:r>
          </a:p>
          <a:p>
            <a:pPr lvl="1">
              <a:buFont typeface="Arial" panose="020B0604020202020204" pitchFamily="34" charset="0"/>
              <a:buNone/>
            </a:pPr>
            <a:r>
              <a:rPr lang="en-GB" altLang="en-US" sz="1600" dirty="0">
                <a:latin typeface="Arial" panose="020B0604020202020204" pitchFamily="34" charset="0"/>
              </a:rPr>
              <a:t>(a) for use as evidence at a trial for a relevant offence, or</a:t>
            </a:r>
          </a:p>
          <a:p>
            <a:pPr lvl="1">
              <a:buFont typeface="Arial" panose="020B0604020202020204" pitchFamily="34" charset="0"/>
              <a:buNone/>
            </a:pPr>
            <a:r>
              <a:rPr lang="en-GB" altLang="en-US" sz="1600" dirty="0">
                <a:latin typeface="Arial" panose="020B0604020202020204" pitchFamily="34" charset="0"/>
              </a:rPr>
              <a:t>(b) for forensic examination or for investigation in connection with a relevant offence.</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(3) No item may be retained for either of the purposes mentioned in subsection (2) if a photograph or a copy would be sufficient for that purpose.</a:t>
            </a:r>
          </a:p>
        </p:txBody>
      </p:sp>
    </p:spTree>
    <p:custDataLst>
      <p:tags r:id="rId1"/>
    </p:custDataLst>
    <p:extLst>
      <p:ext uri="{BB962C8B-B14F-4D97-AF65-F5344CB8AC3E}">
        <p14:creationId xmlns:p14="http://schemas.microsoft.com/office/powerpoint/2010/main" val="1857860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2495550" y="2133600"/>
            <a:ext cx="7129463"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400" b="1" dirty="0">
                <a:solidFill>
                  <a:srgbClr val="007CBA"/>
                </a:solidFill>
                <a:latin typeface="Arial" panose="020B0604020202020204" pitchFamily="34" charset="0"/>
              </a:rPr>
              <a:t>We will now look at the common enforcement powers that are</a:t>
            </a:r>
          </a:p>
          <a:p>
            <a:pPr algn="ctr" eaLnBrk="1" hangingPunct="1">
              <a:spcBef>
                <a:spcPct val="0"/>
              </a:spcBef>
              <a:buFontTx/>
              <a:buNone/>
            </a:pPr>
            <a:endParaRPr lang="en-GB" altLang="en-US" sz="2400" b="1" dirty="0">
              <a:solidFill>
                <a:srgbClr val="007CBA"/>
              </a:solidFill>
              <a:latin typeface="Arial" panose="020B0604020202020204" pitchFamily="34" charset="0"/>
            </a:endParaRPr>
          </a:p>
          <a:p>
            <a:pPr algn="ctr" eaLnBrk="1" hangingPunct="1">
              <a:spcBef>
                <a:spcPct val="0"/>
              </a:spcBef>
              <a:buFontTx/>
              <a:buNone/>
            </a:pPr>
            <a:endParaRPr lang="en-GB" altLang="en-US" sz="2400" b="1" dirty="0">
              <a:solidFill>
                <a:srgbClr val="007CBA"/>
              </a:solidFill>
              <a:latin typeface="Arial" panose="020B0604020202020204" pitchFamily="34" charset="0"/>
            </a:endParaRPr>
          </a:p>
          <a:p>
            <a:pPr algn="ctr" eaLnBrk="1" hangingPunct="1">
              <a:spcBef>
                <a:spcPct val="0"/>
              </a:spcBef>
              <a:buFontTx/>
              <a:buNone/>
            </a:pPr>
            <a:r>
              <a:rPr lang="en-GB" altLang="en-US" sz="2400" b="1" dirty="0">
                <a:solidFill>
                  <a:srgbClr val="007CBA"/>
                </a:solidFill>
                <a:latin typeface="Arial" panose="020B0604020202020204" pitchFamily="34" charset="0"/>
              </a:rPr>
              <a:t>MISCELLANEOUS and ANCILLARY</a:t>
            </a:r>
          </a:p>
        </p:txBody>
      </p:sp>
    </p:spTree>
    <p:custDataLst>
      <p:tags r:id="rId1"/>
    </p:custDataLst>
    <p:extLst>
      <p:ext uri="{BB962C8B-B14F-4D97-AF65-F5344CB8AC3E}">
        <p14:creationId xmlns:p14="http://schemas.microsoft.com/office/powerpoint/2010/main" val="2469837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1196752"/>
            <a:ext cx="10080625" cy="374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255 Power to record evidence of offences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(1) An enforcement officer may use any device for the purpose of taking visual images of anything which the officer believes is evidence of the commission of a relevant offence.</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(2) The power conferred by this section is exercisable in relation to-</a:t>
            </a:r>
          </a:p>
          <a:p>
            <a:pPr lvl="1">
              <a:buFont typeface="Arial" panose="020B0604020202020204" pitchFamily="34" charset="0"/>
              <a:buNone/>
            </a:pPr>
            <a:r>
              <a:rPr lang="en-GB" altLang="en-US" sz="1600" dirty="0">
                <a:latin typeface="Arial" panose="020B0604020202020204" pitchFamily="34" charset="0"/>
              </a:rPr>
              <a:t>(a) anything that is in or on,</a:t>
            </a:r>
          </a:p>
          <a:p>
            <a:pPr lvl="1">
              <a:buFont typeface="Arial" panose="020B0604020202020204" pitchFamily="34" charset="0"/>
              <a:buNone/>
            </a:pPr>
            <a:r>
              <a:rPr lang="en-GB" altLang="en-US" sz="1600" dirty="0">
                <a:latin typeface="Arial" panose="020B0604020202020204" pitchFamily="34" charset="0"/>
              </a:rPr>
              <a:t>(b) anything that is attached to or otherwise forms part of, or</a:t>
            </a:r>
          </a:p>
          <a:p>
            <a:pPr lvl="1">
              <a:buFont typeface="Arial" panose="020B0604020202020204" pitchFamily="34" charset="0"/>
              <a:buNone/>
            </a:pPr>
            <a:r>
              <a:rPr lang="en-GB" altLang="en-US" sz="1600" dirty="0">
                <a:latin typeface="Arial" panose="020B0604020202020204" pitchFamily="34" charset="0"/>
              </a:rPr>
              <a:t>(c) anything that is controlled from, any vessel, marine installation, premises or vehicle.</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(3) The officer may require any person in or on the vessel, marine installation, premises or vehicle to afford such facilities and assistance with respect to matters under that person's control as the officer considers would facilitate the exercise of the power conferred by this section.</a:t>
            </a:r>
            <a:endParaRPr lang="en-GB" altLang="en-US" sz="16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85723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35188" y="404813"/>
            <a:ext cx="8208962" cy="14398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COMMON POWERS</a:t>
            </a:r>
          </a:p>
        </p:txBody>
      </p:sp>
      <p:sp>
        <p:nvSpPr>
          <p:cNvPr id="7" name="Rectangle 6"/>
          <p:cNvSpPr/>
          <p:nvPr/>
        </p:nvSpPr>
        <p:spPr>
          <a:xfrm>
            <a:off x="1055688" y="2147888"/>
            <a:ext cx="10080625" cy="41767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 powers granted to a</a:t>
            </a:r>
          </a:p>
          <a:p>
            <a:pPr lvl="1" fontAlgn="auto">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(a) Marine Enforcement Officer (MEO) </a:t>
            </a:r>
            <a:r>
              <a:rPr lang="en-GB" sz="1600" dirty="0">
                <a:solidFill>
                  <a:schemeClr val="tx1"/>
                </a:solidFill>
                <a:latin typeface="Arial" panose="020B0604020202020204" pitchFamily="34" charset="0"/>
                <a:cs typeface="Arial" panose="020B0604020202020204" pitchFamily="34" charset="0"/>
              </a:rPr>
              <a:t>and a</a:t>
            </a:r>
          </a:p>
          <a:p>
            <a:pPr lvl="1" fontAlgn="auto">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(b) Inshore Fisheries and Conservation Officer (IFCO)</a:t>
            </a:r>
            <a:r>
              <a:rPr lang="en-GB" sz="1600" dirty="0">
                <a:solidFill>
                  <a:schemeClr val="tx1"/>
                </a:solidFill>
                <a:latin typeface="Arial" panose="020B0604020202020204" pitchFamily="34" charset="0"/>
                <a:cs typeface="Arial" panose="020B0604020202020204" pitchFamily="34" charset="0"/>
              </a:rPr>
              <a:t> are wide ranging yet at the same time very powerful.</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Within this module we will be looking at the </a:t>
            </a:r>
            <a:r>
              <a:rPr lang="en-GB" sz="1600" b="1" dirty="0">
                <a:solidFill>
                  <a:schemeClr val="tx1"/>
                </a:solidFill>
                <a:latin typeface="Arial" panose="020B0604020202020204" pitchFamily="34" charset="0"/>
                <a:cs typeface="Arial" panose="020B0604020202020204" pitchFamily="34" charset="0"/>
              </a:rPr>
              <a:t>Common Enforcement Powers </a:t>
            </a:r>
            <a:r>
              <a:rPr lang="en-GB" sz="1600" dirty="0">
                <a:solidFill>
                  <a:schemeClr val="tx1"/>
                </a:solidFill>
                <a:latin typeface="Arial" panose="020B0604020202020204" pitchFamily="34" charset="0"/>
                <a:cs typeface="Arial" panose="020B0604020202020204" pitchFamily="34" charset="0"/>
              </a:rPr>
              <a:t>granted to MEO’s and IFCO’s by virtue of the Marine and Coastal Access Act 2009.</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To assist you in understanding the module there are support materials attached which will need to be read in conjunction with the module.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pause this module at any time and consult the support material and 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919536" y="2348880"/>
            <a:ext cx="8351838" cy="214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256 Power to require name and address</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800" dirty="0"/>
              <a:t>Where an enforcement officer reasonably believes that a person has committed a relevant offence, the officer may require the person to provide the person's name and address.</a:t>
            </a: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943297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83432" y="1700808"/>
            <a:ext cx="10080625"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257 Power to require production of licence, </a:t>
            </a:r>
            <a:r>
              <a:rPr lang="en-GB" altLang="en-US" sz="1800" b="1" dirty="0" err="1">
                <a:solidFill>
                  <a:srgbClr val="0070C0"/>
                </a:solidFill>
                <a:latin typeface="Arial" panose="020B0604020202020204" pitchFamily="34" charset="0"/>
              </a:rPr>
              <a:t>etc</a:t>
            </a: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(1) Where an enforcement officer reasonably believes-</a:t>
            </a:r>
          </a:p>
          <a:p>
            <a:pPr lvl="1">
              <a:buFont typeface="Arial" panose="020B0604020202020204" pitchFamily="34" charset="0"/>
              <a:buNone/>
            </a:pPr>
            <a:r>
              <a:rPr lang="en-GB" altLang="en-US" sz="1800" dirty="0">
                <a:latin typeface="Arial" panose="020B0604020202020204" pitchFamily="34" charset="0"/>
              </a:rPr>
              <a:t>(a) that a person is or has been carrying on a relevant activity, and</a:t>
            </a:r>
          </a:p>
          <a:p>
            <a:pPr lvl="1">
              <a:buFont typeface="Arial" panose="020B0604020202020204" pitchFamily="34" charset="0"/>
              <a:buNone/>
            </a:pPr>
            <a:r>
              <a:rPr lang="en-GB" altLang="en-US" sz="1800" dirty="0">
                <a:latin typeface="Arial" panose="020B0604020202020204" pitchFamily="34" charset="0"/>
              </a:rPr>
              <a:t>(b) that the person requires a licence or other authority to carry on that activity,</a:t>
            </a:r>
          </a:p>
          <a:p>
            <a:pPr lvl="1">
              <a:buFont typeface="Arial" panose="020B0604020202020204" pitchFamily="34" charset="0"/>
              <a:buNone/>
            </a:pPr>
            <a:r>
              <a:rPr lang="en-GB" altLang="en-US" sz="1800" dirty="0">
                <a:latin typeface="Arial" panose="020B0604020202020204" pitchFamily="34" charset="0"/>
              </a:rPr>
              <a:t>the officer may require the person to produce that licence or other authority.</a:t>
            </a:r>
          </a:p>
          <a:p>
            <a:endParaRPr lang="en-GB" altLang="en-US" sz="1800" dirty="0">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(2) If the person is unable to produce the licence or other authority when required to do so, the person must produce it at such place, and within such period of time, as the officer may specify.</a:t>
            </a: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4191160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39416" y="1340768"/>
            <a:ext cx="10080625"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258 Power to require attendance of certain persons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(1) This section applies where an enforcement officer has-</a:t>
            </a:r>
          </a:p>
          <a:p>
            <a:pPr>
              <a:buFont typeface="Arial" panose="020B0604020202020204" pitchFamily="34" charset="0"/>
              <a:buNone/>
            </a:pPr>
            <a:r>
              <a:rPr lang="en-GB" altLang="en-US" sz="1800" i="1" dirty="0">
                <a:latin typeface="Arial" panose="020B0604020202020204" pitchFamily="34" charset="0"/>
              </a:rPr>
              <a:t>Marine and Coastal Access Act 2009 Page 212</a:t>
            </a:r>
          </a:p>
          <a:p>
            <a:pPr lvl="1">
              <a:buFont typeface="Arial" panose="020B0604020202020204" pitchFamily="34" charset="0"/>
              <a:buNone/>
            </a:pPr>
            <a:r>
              <a:rPr lang="en-GB" altLang="en-US" sz="1800" dirty="0">
                <a:latin typeface="Arial" panose="020B0604020202020204" pitchFamily="34" charset="0"/>
              </a:rPr>
              <a:t>(a) boarded a vessel or marine installation, or</a:t>
            </a:r>
          </a:p>
          <a:p>
            <a:pPr lvl="1">
              <a:buFont typeface="Arial" panose="020B0604020202020204" pitchFamily="34" charset="0"/>
              <a:buNone/>
            </a:pPr>
            <a:r>
              <a:rPr lang="en-GB" altLang="en-US" sz="1800" dirty="0">
                <a:latin typeface="Arial" panose="020B0604020202020204" pitchFamily="34" charset="0"/>
              </a:rPr>
              <a:t>(b) entered any premises.</a:t>
            </a:r>
          </a:p>
          <a:p>
            <a:endParaRPr lang="en-GB" altLang="en-US" sz="1800" dirty="0">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(2) For the purposes of carrying out any relevant functions, the officer may require the attendance of-</a:t>
            </a:r>
          </a:p>
          <a:p>
            <a:pPr lvl="1">
              <a:buFont typeface="Arial" panose="020B0604020202020204" pitchFamily="34" charset="0"/>
              <a:buNone/>
            </a:pPr>
            <a:r>
              <a:rPr lang="en-GB" altLang="en-US" sz="1800" dirty="0">
                <a:latin typeface="Arial" panose="020B0604020202020204" pitchFamily="34" charset="0"/>
              </a:rPr>
              <a:t>(a) the person who is for the time being in charge of the vessel or marine installation;</a:t>
            </a:r>
          </a:p>
          <a:p>
            <a:pPr lvl="1">
              <a:buFont typeface="Arial" panose="020B0604020202020204" pitchFamily="34" charset="0"/>
              <a:buNone/>
            </a:pPr>
            <a:r>
              <a:rPr lang="en-GB" altLang="en-US" sz="1800" dirty="0">
                <a:latin typeface="Arial" panose="020B0604020202020204" pitchFamily="34" charset="0"/>
              </a:rPr>
              <a:t>(b) any other person who is on board the vessel or marine installation;</a:t>
            </a:r>
          </a:p>
          <a:p>
            <a:pPr lvl="1">
              <a:buFont typeface="Arial" panose="020B0604020202020204" pitchFamily="34" charset="0"/>
              <a:buNone/>
            </a:pPr>
            <a:r>
              <a:rPr lang="en-GB" altLang="en-US" sz="1800" dirty="0">
                <a:latin typeface="Arial" panose="020B0604020202020204" pitchFamily="34" charset="0"/>
              </a:rPr>
              <a:t>(c) the owner or occupier of the premises;</a:t>
            </a:r>
          </a:p>
          <a:p>
            <a:pPr lvl="1">
              <a:buFont typeface="Arial" panose="020B0604020202020204" pitchFamily="34" charset="0"/>
              <a:buNone/>
            </a:pPr>
            <a:r>
              <a:rPr lang="en-GB" altLang="en-US" sz="1800" dirty="0">
                <a:latin typeface="Arial" panose="020B0604020202020204" pitchFamily="34" charset="0"/>
              </a:rPr>
              <a:t>(d) any person who is on the premises.</a:t>
            </a: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623923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476672"/>
            <a:ext cx="10080625" cy="5718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259 Power to direct vessel or marine installation to port</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(1) This section applies where-</a:t>
            </a:r>
          </a:p>
          <a:p>
            <a:pPr lvl="1">
              <a:buFont typeface="Arial" panose="020B0604020202020204" pitchFamily="34" charset="0"/>
              <a:buNone/>
            </a:pPr>
            <a:r>
              <a:rPr lang="en-GB" altLang="en-US" sz="1600" dirty="0">
                <a:latin typeface="Arial" panose="020B0604020202020204" pitchFamily="34" charset="0"/>
              </a:rPr>
              <a:t>(a) an enforcement officer considers that it would not be reasonably practicable for the officer to exercise a power which the officer wishes to exercise in relation to a vessel or marine installation without detaining the vessel or marine installation in a port, or</a:t>
            </a:r>
          </a:p>
          <a:p>
            <a:pPr lvl="1">
              <a:buFont typeface="Arial" panose="020B0604020202020204" pitchFamily="34" charset="0"/>
              <a:buNone/>
            </a:pPr>
            <a:r>
              <a:rPr lang="en-GB" altLang="en-US" sz="1600" dirty="0">
                <a:latin typeface="Arial" panose="020B0604020202020204" pitchFamily="34" charset="0"/>
              </a:rPr>
              <a:t>(b) an enforcement officer reasonably believes that-</a:t>
            </a:r>
          </a:p>
          <a:p>
            <a:pPr lvl="2">
              <a:buFont typeface="Arial" panose="020B0604020202020204" pitchFamily="34" charset="0"/>
              <a:buNone/>
            </a:pPr>
            <a:r>
              <a:rPr lang="en-GB" altLang="en-US" sz="1600" dirty="0">
                <a:latin typeface="Arial" panose="020B0604020202020204" pitchFamily="34" charset="0"/>
              </a:rPr>
              <a:t>(</a:t>
            </a:r>
            <a:r>
              <a:rPr lang="en-GB" altLang="en-US" sz="1600" dirty="0" err="1">
                <a:latin typeface="Arial" panose="020B0604020202020204" pitchFamily="34" charset="0"/>
              </a:rPr>
              <a:t>i</a:t>
            </a:r>
            <a:r>
              <a:rPr lang="en-GB" altLang="en-US" sz="1600" dirty="0">
                <a:latin typeface="Arial" panose="020B0604020202020204" pitchFamily="34" charset="0"/>
              </a:rPr>
              <a:t>) a vessel or marine installation is itself evidence of the commission of a relevant offence, and</a:t>
            </a:r>
          </a:p>
          <a:p>
            <a:pPr lvl="2">
              <a:buFont typeface="Arial" panose="020B0604020202020204" pitchFamily="34" charset="0"/>
              <a:buNone/>
            </a:pPr>
            <a:r>
              <a:rPr lang="en-GB" altLang="en-US" sz="1600" dirty="0">
                <a:latin typeface="Arial" panose="020B0604020202020204" pitchFamily="34" charset="0"/>
              </a:rPr>
              <a:t>(ii) the only reasonably practicable way to preserve that evidence is to detain the vessel or marine installation in a port.</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(2) The officer may-</a:t>
            </a:r>
          </a:p>
          <a:p>
            <a:pPr lvl="1">
              <a:buFont typeface="Arial" panose="020B0604020202020204" pitchFamily="34" charset="0"/>
              <a:buNone/>
            </a:pPr>
            <a:r>
              <a:rPr lang="en-GB" altLang="en-US" sz="1600" dirty="0">
                <a:latin typeface="Arial" panose="020B0604020202020204" pitchFamily="34" charset="0"/>
              </a:rPr>
              <a:t>(a) take, or arrange for another person to take, the vessel or marine installation and its crew to the port which appears to the officer to be the nearest convenient port, or</a:t>
            </a:r>
          </a:p>
          <a:p>
            <a:pPr lvl="1">
              <a:buFont typeface="Arial" panose="020B0604020202020204" pitchFamily="34" charset="0"/>
              <a:buNone/>
            </a:pPr>
            <a:r>
              <a:rPr lang="en-GB" altLang="en-US" sz="1600" dirty="0">
                <a:latin typeface="Arial" panose="020B0604020202020204" pitchFamily="34" charset="0"/>
              </a:rPr>
              <a:t>(b) require the person who is for the time being in charge of the vessel or marine installation to take it and its crew to that port.</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(3) When the vessel or marine installation has been taken to a port, the officer may-</a:t>
            </a:r>
          </a:p>
          <a:p>
            <a:pPr lvl="1">
              <a:buFont typeface="Arial" panose="020B0604020202020204" pitchFamily="34" charset="0"/>
              <a:buNone/>
            </a:pPr>
            <a:r>
              <a:rPr lang="en-GB" altLang="en-US" sz="1600" dirty="0">
                <a:latin typeface="Arial" panose="020B0604020202020204" pitchFamily="34" charset="0"/>
              </a:rPr>
              <a:t>(a) detain it there, or</a:t>
            </a:r>
          </a:p>
          <a:p>
            <a:pPr lvl="1">
              <a:buFont typeface="Arial" panose="020B0604020202020204" pitchFamily="34" charset="0"/>
              <a:buNone/>
            </a:pPr>
            <a:r>
              <a:rPr lang="en-GB" altLang="en-US" sz="1600" dirty="0">
                <a:latin typeface="Arial" panose="020B0604020202020204" pitchFamily="34" charset="0"/>
              </a:rPr>
              <a:t>(b) require the person for the time being in charge of it to do so.</a:t>
            </a:r>
          </a:p>
        </p:txBody>
      </p:sp>
    </p:spTree>
    <p:custDataLst>
      <p:tags r:id="rId1"/>
    </p:custDataLst>
    <p:extLst>
      <p:ext uri="{BB962C8B-B14F-4D97-AF65-F5344CB8AC3E}">
        <p14:creationId xmlns:p14="http://schemas.microsoft.com/office/powerpoint/2010/main" val="3336975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1484784"/>
            <a:ext cx="10080625"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259 Power to direct vessel or marine installation to port (</a:t>
            </a:r>
            <a:r>
              <a:rPr lang="en-GB" altLang="en-US" sz="1800" b="1" dirty="0" err="1">
                <a:solidFill>
                  <a:srgbClr val="0070C0"/>
                </a:solidFill>
                <a:latin typeface="Arial" panose="020B0604020202020204" pitchFamily="34" charset="0"/>
              </a:rPr>
              <a:t>cont</a:t>
            </a:r>
            <a:r>
              <a:rPr lang="en-GB" altLang="en-US" sz="1800" b="1" dirty="0">
                <a:solidFill>
                  <a:srgbClr val="0070C0"/>
                </a:solidFill>
                <a:latin typeface="Arial" panose="020B0604020202020204" pitchFamily="34" charset="0"/>
              </a:rPr>
              <a:t>)</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(4) An enforcement officer who detains any vessel or marine installation under this section must serve a notice on the person who is for the time being in charge of it.</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(5) The notice must state that the vessel or marine installation is to be detained until the notice is withdrawn.</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(6) A notice served under subsection (4) may be withdrawn by service of a further notice signed by an appropriate enforcement officer.</a:t>
            </a:r>
          </a:p>
          <a:p>
            <a:endParaRPr lang="en-GB" altLang="en-US" sz="1600" i="1"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(7) In subsection (6) the reference to an appropriate enforcement officer is a reference to any enforcement officer acting on behalf of the same relevant authority as the enforcement officer who served the notice under subsection (4), and includes a reference to that officer. “Relevant authority” means the person or body on whose behalf the officer who detained the vessel or marine installation was acting.</a:t>
            </a:r>
            <a:endParaRPr lang="en-GB" altLang="en-US" sz="16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806619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27448" y="1988840"/>
            <a:ext cx="9936163"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000" b="1" dirty="0">
                <a:solidFill>
                  <a:srgbClr val="0070C0"/>
                </a:solidFill>
                <a:latin typeface="Arial" panose="020B0604020202020204" pitchFamily="34" charset="0"/>
              </a:rPr>
              <a:t>260 Assistance </a:t>
            </a:r>
            <a:r>
              <a:rPr lang="en-GB" altLang="en-US" sz="2000" b="1" dirty="0" err="1">
                <a:solidFill>
                  <a:srgbClr val="0070C0"/>
                </a:solidFill>
                <a:latin typeface="Arial" panose="020B0604020202020204" pitchFamily="34" charset="0"/>
              </a:rPr>
              <a:t>etc</a:t>
            </a:r>
            <a:endParaRPr lang="en-GB" altLang="en-US" sz="20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(1) To assist in carrying out any relevant functions, an enforcement officer may bring-</a:t>
            </a:r>
          </a:p>
          <a:p>
            <a:pPr lvl="1">
              <a:buFont typeface="Arial" panose="020B0604020202020204" pitchFamily="34" charset="0"/>
              <a:buNone/>
            </a:pPr>
            <a:r>
              <a:rPr lang="en-GB" altLang="en-US" sz="1800" dirty="0">
                <a:latin typeface="Arial" panose="020B0604020202020204" pitchFamily="34" charset="0"/>
              </a:rPr>
              <a:t>(a) any other person;</a:t>
            </a:r>
          </a:p>
          <a:p>
            <a:pPr lvl="1">
              <a:buFont typeface="Arial" panose="020B0604020202020204" pitchFamily="34" charset="0"/>
              <a:buNone/>
            </a:pPr>
            <a:r>
              <a:rPr lang="en-GB" altLang="en-US" sz="1800" dirty="0">
                <a:latin typeface="Arial" panose="020B0604020202020204" pitchFamily="34" charset="0"/>
              </a:rPr>
              <a:t>(b) any equipment or materials.</a:t>
            </a:r>
          </a:p>
          <a:p>
            <a:endParaRPr lang="en-GB" altLang="en-US" sz="1800" dirty="0">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(2) A person who is brought by an enforcement officer to provide assistance may exercise any powers conferred by this Act which the officer may exercise, but only under the supervision or direction of the officer.</a:t>
            </a: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4128950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87488" y="1916832"/>
            <a:ext cx="8351838" cy="278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000" b="1" dirty="0">
                <a:solidFill>
                  <a:srgbClr val="0070C0"/>
                </a:solidFill>
                <a:latin typeface="Arial" panose="020B0604020202020204" pitchFamily="34" charset="0"/>
              </a:rPr>
              <a:t>261 Power to use reasonable force</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(1) An enforcement officer may use reasonable force, if necessary, in the exercise of any power conferred by this Act.</a:t>
            </a:r>
          </a:p>
          <a:p>
            <a:endParaRPr lang="en-GB" altLang="en-US" sz="1800" dirty="0">
              <a:latin typeface="Arial" panose="020B0604020202020204" pitchFamily="34" charset="0"/>
            </a:endParaRPr>
          </a:p>
          <a:p>
            <a:pPr>
              <a:buFont typeface="Arial" panose="020B0604020202020204" pitchFamily="34" charset="0"/>
              <a:buNone/>
            </a:pPr>
            <a:r>
              <a:rPr lang="en-GB" altLang="en-US" sz="1800" dirty="0">
                <a:latin typeface="Arial" panose="020B0604020202020204" pitchFamily="34" charset="0"/>
              </a:rPr>
              <a:t>(2) A person assisting an enforcement officer under section 260 may use reasonable force, if necessary, in the exercise of any power conferred by this Act.</a:t>
            </a:r>
            <a:endParaRPr lang="en-GB" altLang="en-US" sz="18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306869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4008438" y="1971675"/>
            <a:ext cx="41671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INTERPRETATION</a:t>
            </a:r>
          </a:p>
        </p:txBody>
      </p:sp>
    </p:spTree>
    <p:custDataLst>
      <p:tags r:id="rId1"/>
    </p:custDataLst>
    <p:extLst>
      <p:ext uri="{BB962C8B-B14F-4D97-AF65-F5344CB8AC3E}">
        <p14:creationId xmlns:p14="http://schemas.microsoft.com/office/powerpoint/2010/main" val="3117688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83432" y="980728"/>
            <a:ext cx="10080625"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262 Interpretation of this Chapter</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(1) In this Chapter—</a:t>
            </a:r>
          </a:p>
          <a:p>
            <a:pPr lvl="1">
              <a:spcBef>
                <a:spcPct val="0"/>
              </a:spcBef>
              <a:buFontTx/>
              <a:buNone/>
            </a:pPr>
            <a:r>
              <a:rPr lang="en-GB" altLang="en-US" sz="1400" dirty="0">
                <a:solidFill>
                  <a:srgbClr val="0070C0"/>
                </a:solidFill>
                <a:latin typeface="Arial" panose="020B0604020202020204" pitchFamily="34" charset="0"/>
              </a:rPr>
              <a:t>“common enforcement power” </a:t>
            </a:r>
            <a:r>
              <a:rPr lang="en-GB" altLang="en-US" sz="1400" dirty="0">
                <a:latin typeface="Arial" panose="020B0604020202020204" pitchFamily="34" charset="0"/>
              </a:rPr>
              <a:t>means any power conferred by sections 246 to 261;</a:t>
            </a:r>
          </a:p>
          <a:p>
            <a:pPr lvl="1">
              <a:spcBef>
                <a:spcPct val="0"/>
              </a:spcBef>
              <a:buFontTx/>
              <a:buNone/>
            </a:pPr>
            <a:r>
              <a:rPr lang="en-GB" altLang="en-US" sz="1400" dirty="0">
                <a:latin typeface="Arial" panose="020B0604020202020204" pitchFamily="34" charset="0"/>
              </a:rPr>
              <a:t>“</a:t>
            </a:r>
            <a:r>
              <a:rPr lang="en-GB" altLang="en-US" sz="1400" dirty="0">
                <a:solidFill>
                  <a:srgbClr val="0070C0"/>
                </a:solidFill>
                <a:latin typeface="Arial" panose="020B0604020202020204" pitchFamily="34" charset="0"/>
              </a:rPr>
              <a:t>enforcement officer” </a:t>
            </a:r>
            <a:r>
              <a:rPr lang="en-GB" altLang="en-US" sz="1400" dirty="0">
                <a:latin typeface="Arial" panose="020B0604020202020204" pitchFamily="34" charset="0"/>
              </a:rPr>
              <a:t>has</a:t>
            </a:r>
            <a:r>
              <a:rPr lang="en-GB" altLang="en-US" sz="1400" dirty="0">
                <a:solidFill>
                  <a:srgbClr val="0070C0"/>
                </a:solidFill>
                <a:latin typeface="Arial" panose="020B0604020202020204" pitchFamily="34" charset="0"/>
              </a:rPr>
              <a:t> </a:t>
            </a:r>
            <a:r>
              <a:rPr lang="en-GB" altLang="en-US" sz="1400" dirty="0">
                <a:latin typeface="Arial" panose="020B0604020202020204" pitchFamily="34" charset="0"/>
              </a:rPr>
              <a:t>the meaning given by section 245;</a:t>
            </a:r>
          </a:p>
          <a:p>
            <a:pPr lvl="1">
              <a:spcBef>
                <a:spcPct val="0"/>
              </a:spcBef>
              <a:buFontTx/>
              <a:buNone/>
            </a:pPr>
            <a:r>
              <a:rPr lang="en-GB" altLang="en-US" sz="1400" dirty="0">
                <a:latin typeface="Arial" panose="020B0604020202020204" pitchFamily="34" charset="0"/>
              </a:rPr>
              <a:t>“</a:t>
            </a:r>
            <a:r>
              <a:rPr lang="en-GB" altLang="en-US" sz="1400" dirty="0" err="1">
                <a:solidFill>
                  <a:srgbClr val="0070C0"/>
                </a:solidFill>
                <a:latin typeface="Arial" panose="020B0604020202020204" pitchFamily="34" charset="0"/>
              </a:rPr>
              <a:t>item</a:t>
            </a:r>
            <a:r>
              <a:rPr lang="en-GB" altLang="en-US" sz="1400" dirty="0" err="1">
                <a:latin typeface="Arial" panose="020B0604020202020204" pitchFamily="34" charset="0"/>
              </a:rPr>
              <a:t>”has</a:t>
            </a:r>
            <a:r>
              <a:rPr lang="en-GB" altLang="en-US" sz="1400" dirty="0">
                <a:latin typeface="Arial" panose="020B0604020202020204" pitchFamily="34" charset="0"/>
              </a:rPr>
              <a:t> the meaning given by section 250(10);</a:t>
            </a:r>
          </a:p>
          <a:p>
            <a:pPr lvl="1">
              <a:spcBef>
                <a:spcPct val="0"/>
              </a:spcBef>
              <a:buFontTx/>
              <a:buNone/>
            </a:pPr>
            <a:r>
              <a:rPr lang="en-GB" altLang="en-US" sz="1400" dirty="0">
                <a:latin typeface="Arial" panose="020B0604020202020204" pitchFamily="34" charset="0"/>
              </a:rPr>
              <a:t>“</a:t>
            </a:r>
            <a:r>
              <a:rPr lang="en-GB" altLang="en-US" sz="1400" dirty="0" err="1">
                <a:solidFill>
                  <a:srgbClr val="0070C0"/>
                </a:solidFill>
                <a:latin typeface="Arial" panose="020B0604020202020204" pitchFamily="34" charset="0"/>
              </a:rPr>
              <a:t>justice</a:t>
            </a:r>
            <a:r>
              <a:rPr lang="en-GB" altLang="en-US" sz="1400" dirty="0" err="1">
                <a:latin typeface="Arial" panose="020B0604020202020204" pitchFamily="34" charset="0"/>
              </a:rPr>
              <a:t>”has</a:t>
            </a:r>
            <a:r>
              <a:rPr lang="en-GB" altLang="en-US" sz="1400" dirty="0">
                <a:latin typeface="Arial" panose="020B0604020202020204" pitchFamily="34" charset="0"/>
              </a:rPr>
              <a:t> the meaning given by section 249(5);</a:t>
            </a:r>
          </a:p>
          <a:p>
            <a:pPr lvl="1">
              <a:spcBef>
                <a:spcPct val="0"/>
              </a:spcBef>
              <a:buFontTx/>
              <a:buNone/>
            </a:pPr>
            <a:r>
              <a:rPr lang="en-GB" altLang="en-US" sz="1400" dirty="0">
                <a:latin typeface="Arial" panose="020B0604020202020204" pitchFamily="34" charset="0"/>
              </a:rPr>
              <a:t>“</a:t>
            </a:r>
            <a:r>
              <a:rPr lang="en-GB" altLang="en-US" sz="1400" dirty="0">
                <a:solidFill>
                  <a:srgbClr val="0070C0"/>
                </a:solidFill>
                <a:latin typeface="Arial" panose="020B0604020202020204" pitchFamily="34" charset="0"/>
              </a:rPr>
              <a:t>marine installation</a:t>
            </a:r>
            <a:r>
              <a:rPr lang="en-GB" altLang="en-US" sz="1400" dirty="0">
                <a:latin typeface="Arial" panose="020B0604020202020204" pitchFamily="34" charset="0"/>
              </a:rPr>
              <a:t>” means any artificial island, installation or structure (other than a vessel);</a:t>
            </a:r>
          </a:p>
          <a:p>
            <a:pPr lvl="1">
              <a:spcBef>
                <a:spcPct val="0"/>
              </a:spcBef>
              <a:buFontTx/>
              <a:buNone/>
            </a:pPr>
            <a:r>
              <a:rPr lang="en-GB" altLang="en-US" sz="1400" dirty="0">
                <a:latin typeface="Arial" panose="020B0604020202020204" pitchFamily="34" charset="0"/>
              </a:rPr>
              <a:t>“</a:t>
            </a:r>
            <a:r>
              <a:rPr lang="en-GB" altLang="en-US" sz="1400" dirty="0" err="1">
                <a:solidFill>
                  <a:srgbClr val="0070C0"/>
                </a:solidFill>
                <a:latin typeface="Arial" panose="020B0604020202020204" pitchFamily="34" charset="0"/>
              </a:rPr>
              <a:t>premises</a:t>
            </a:r>
            <a:r>
              <a:rPr lang="en-GB" altLang="en-US" sz="1400" dirty="0" err="1">
                <a:latin typeface="Arial" panose="020B0604020202020204" pitchFamily="34" charset="0"/>
              </a:rPr>
              <a:t>”has</a:t>
            </a:r>
            <a:r>
              <a:rPr lang="en-GB" altLang="en-US" sz="1400" dirty="0">
                <a:latin typeface="Arial" panose="020B0604020202020204" pitchFamily="34" charset="0"/>
              </a:rPr>
              <a:t> the meaning given by section 247(4);</a:t>
            </a:r>
          </a:p>
          <a:p>
            <a:pPr lvl="1">
              <a:spcBef>
                <a:spcPct val="0"/>
              </a:spcBef>
              <a:buFontTx/>
              <a:buNone/>
            </a:pPr>
            <a:r>
              <a:rPr lang="en-GB" altLang="en-US" sz="1400" dirty="0">
                <a:latin typeface="Arial" panose="020B0604020202020204" pitchFamily="34" charset="0"/>
              </a:rPr>
              <a:t>“</a:t>
            </a:r>
            <a:r>
              <a:rPr lang="en-GB" altLang="en-US" sz="1400" dirty="0">
                <a:solidFill>
                  <a:srgbClr val="0070C0"/>
                </a:solidFill>
                <a:latin typeface="Arial" panose="020B0604020202020204" pitchFamily="34" charset="0"/>
              </a:rPr>
              <a:t>relevant activity</a:t>
            </a:r>
            <a:r>
              <a:rPr lang="en-GB" altLang="en-US" sz="1400" dirty="0">
                <a:latin typeface="Arial" panose="020B0604020202020204" pitchFamily="34" charset="0"/>
              </a:rPr>
              <a:t>”, “relevant function” and “</a:t>
            </a:r>
            <a:r>
              <a:rPr lang="en-GB" altLang="en-US" sz="1400" dirty="0">
                <a:solidFill>
                  <a:srgbClr val="0070C0"/>
                </a:solidFill>
                <a:latin typeface="Arial" panose="020B0604020202020204" pitchFamily="34" charset="0"/>
              </a:rPr>
              <a:t>relevant offence</a:t>
            </a:r>
            <a:r>
              <a:rPr lang="en-GB" altLang="en-US" sz="1400" dirty="0">
                <a:latin typeface="Arial" panose="020B0604020202020204" pitchFamily="34" charset="0"/>
              </a:rPr>
              <a:t>” have the meaning given by section 245;</a:t>
            </a:r>
          </a:p>
          <a:p>
            <a:pPr lvl="1">
              <a:spcBef>
                <a:spcPct val="0"/>
              </a:spcBef>
              <a:buFontTx/>
              <a:buNone/>
            </a:pPr>
            <a:r>
              <a:rPr lang="en-GB" altLang="en-US" sz="1400" dirty="0">
                <a:latin typeface="Arial" panose="020B0604020202020204" pitchFamily="34" charset="0"/>
              </a:rPr>
              <a:t>“</a:t>
            </a:r>
            <a:r>
              <a:rPr lang="en-GB" altLang="en-US" sz="1400" dirty="0">
                <a:solidFill>
                  <a:srgbClr val="0070C0"/>
                </a:solidFill>
                <a:latin typeface="Arial" panose="020B0604020202020204" pitchFamily="34" charset="0"/>
              </a:rPr>
              <a:t>the relevant premises</a:t>
            </a:r>
            <a:r>
              <a:rPr lang="en-GB" altLang="en-US" sz="1400" dirty="0">
                <a:latin typeface="Arial" panose="020B0604020202020204" pitchFamily="34" charset="0"/>
              </a:rPr>
              <a:t>”, in relation to an enforcement officer exercising a power of </a:t>
            </a:r>
            <a:r>
              <a:rPr lang="en-GB" altLang="en-US" sz="1400" dirty="0" smtClean="0">
                <a:latin typeface="Arial" panose="020B0604020202020204" pitchFamily="34" charset="0"/>
              </a:rPr>
              <a:t>inspection conferred </a:t>
            </a:r>
            <a:r>
              <a:rPr lang="en-GB" altLang="en-US" sz="1400" dirty="0">
                <a:latin typeface="Arial" panose="020B0604020202020204" pitchFamily="34" charset="0"/>
              </a:rPr>
              <a:t>by section 246, 247 or 248, means the vessel, marine installation, premises or vehicle in relation to which the power is being exercised.</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(2) In this Chapter any reference to a vessel includes a reference to—</a:t>
            </a:r>
          </a:p>
          <a:p>
            <a:pPr lvl="1">
              <a:spcBef>
                <a:spcPct val="0"/>
              </a:spcBef>
              <a:buFontTx/>
              <a:buNone/>
            </a:pPr>
            <a:r>
              <a:rPr lang="en-GB" altLang="en-US" sz="1400" dirty="0">
                <a:latin typeface="Arial" panose="020B0604020202020204" pitchFamily="34" charset="0"/>
              </a:rPr>
              <a:t>(a) any ship or boat or any other description of vessel used in navigation,</a:t>
            </a:r>
          </a:p>
          <a:p>
            <a:pPr lvl="1">
              <a:spcBef>
                <a:spcPct val="0"/>
              </a:spcBef>
              <a:buFontTx/>
              <a:buNone/>
            </a:pPr>
            <a:r>
              <a:rPr lang="en-GB" altLang="en-US" sz="1400" dirty="0">
                <a:latin typeface="Arial" panose="020B0604020202020204" pitchFamily="34" charset="0"/>
              </a:rPr>
              <a:t>(b) any hovercraft, submersible craft or other floating craft, and</a:t>
            </a:r>
          </a:p>
          <a:p>
            <a:pPr lvl="1">
              <a:spcBef>
                <a:spcPct val="0"/>
              </a:spcBef>
              <a:buFontTx/>
              <a:buNone/>
            </a:pPr>
            <a:r>
              <a:rPr lang="en-GB" altLang="en-US" sz="1400" dirty="0">
                <a:latin typeface="Arial" panose="020B0604020202020204" pitchFamily="34" charset="0"/>
              </a:rPr>
              <a:t>(c) any aircraft,</a:t>
            </a:r>
          </a:p>
          <a:p>
            <a:pPr eaLnBrk="1" hangingPunct="1">
              <a:spcBef>
                <a:spcPct val="0"/>
              </a:spcBef>
              <a:buFontTx/>
              <a:buNone/>
            </a:pPr>
            <a:r>
              <a:rPr lang="en-GB" altLang="en-US" sz="1400" dirty="0" smtClean="0">
                <a:latin typeface="Arial" panose="020B0604020202020204" pitchFamily="34" charset="0"/>
              </a:rPr>
              <a:t>     </a:t>
            </a:r>
          </a:p>
          <a:p>
            <a:pPr eaLnBrk="1" hangingPunct="1">
              <a:spcBef>
                <a:spcPct val="0"/>
              </a:spcBef>
              <a:buFontTx/>
              <a:buNone/>
            </a:pPr>
            <a:r>
              <a:rPr lang="en-GB" altLang="en-US" sz="1400" dirty="0">
                <a:latin typeface="Arial" panose="020B0604020202020204" pitchFamily="34" charset="0"/>
              </a:rPr>
              <a:t> </a:t>
            </a:r>
            <a:r>
              <a:rPr lang="en-GB" altLang="en-US" sz="1400" dirty="0" smtClean="0">
                <a:latin typeface="Arial" panose="020B0604020202020204" pitchFamily="34" charset="0"/>
              </a:rPr>
              <a:t>    </a:t>
            </a:r>
            <a:r>
              <a:rPr lang="en-GB" altLang="en-US" sz="1400" dirty="0" smtClean="0">
                <a:latin typeface="Arial" panose="020B0604020202020204" pitchFamily="34" charset="0"/>
              </a:rPr>
              <a:t>but </a:t>
            </a:r>
            <a:r>
              <a:rPr lang="en-GB" altLang="en-US" sz="1400" dirty="0">
                <a:latin typeface="Arial" panose="020B0604020202020204" pitchFamily="34" charset="0"/>
              </a:rPr>
              <a:t>does not include a reference to anything that permanently rests on, or is permanently attached to, the sea bed.</a:t>
            </a:r>
          </a:p>
        </p:txBody>
      </p:sp>
    </p:spTree>
    <p:custDataLst>
      <p:tags r:id="rId1"/>
    </p:custDataLst>
    <p:extLst>
      <p:ext uri="{BB962C8B-B14F-4D97-AF65-F5344CB8AC3E}">
        <p14:creationId xmlns:p14="http://schemas.microsoft.com/office/powerpoint/2010/main" val="506036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775520" y="2204864"/>
            <a:ext cx="8703857"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400" b="1" dirty="0">
                <a:solidFill>
                  <a:srgbClr val="00AF41"/>
                </a:solidFill>
                <a:latin typeface="Arial" panose="020B0604020202020204" pitchFamily="34" charset="0"/>
              </a:rPr>
              <a:t>YOU HAVE NOW COMPLETED THIS LEARNING PACKAGE</a:t>
            </a:r>
          </a:p>
          <a:p>
            <a:pPr algn="ctr" eaLnBrk="1" hangingPunct="1">
              <a:spcBef>
                <a:spcPct val="0"/>
              </a:spcBef>
              <a:buFontTx/>
              <a:buNone/>
            </a:pPr>
            <a:endParaRPr lang="en-GB" altLang="en-US" sz="24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r>
              <a:rPr lang="en-GB" altLang="en-US" sz="1800" b="1" dirty="0">
                <a:solidFill>
                  <a:srgbClr val="007CBA"/>
                </a:solidFill>
                <a:latin typeface="Arial" panose="020B0604020202020204" pitchFamily="34" charset="0"/>
              </a:rPr>
              <a:t>YOU CAN READ THIS MATERIAL AS MANY TIMES AS YOU LIKE.</a:t>
            </a:r>
          </a:p>
          <a:p>
            <a:pPr algn="ctr" eaLnBrk="1" hangingPunct="1">
              <a:spcBef>
                <a:spcPct val="0"/>
              </a:spcBef>
              <a:buFontTx/>
              <a:buNone/>
            </a:pPr>
            <a:endParaRPr lang="en-GB" altLang="en-US" sz="1800" b="1" dirty="0">
              <a:solidFill>
                <a:srgbClr val="007CBA"/>
              </a:solidFill>
              <a:latin typeface="Arial" panose="020B0604020202020204" pitchFamily="34" charset="0"/>
            </a:endParaRPr>
          </a:p>
          <a:p>
            <a:pPr algn="ctr" eaLnBrk="1" hangingPunct="1">
              <a:spcBef>
                <a:spcPct val="0"/>
              </a:spcBef>
              <a:buFontTx/>
              <a:buNone/>
            </a:pPr>
            <a:endParaRPr lang="en-GB" altLang="en-US" sz="1800" b="1" dirty="0">
              <a:solidFill>
                <a:srgbClr val="007CBA"/>
              </a:solidFill>
              <a:latin typeface="Arial" panose="020B0604020202020204" pitchFamily="34" charset="0"/>
            </a:endParaRPr>
          </a:p>
          <a:p>
            <a:pPr algn="ctr" eaLnBrk="1" hangingPunct="1">
              <a:spcBef>
                <a:spcPct val="0"/>
              </a:spcBef>
              <a:buFontTx/>
              <a:buNone/>
            </a:pPr>
            <a:r>
              <a:rPr lang="en-GB" altLang="en-US" sz="1800" b="1" dirty="0">
                <a:solidFill>
                  <a:srgbClr val="007CBA"/>
                </a:solidFill>
                <a:latin typeface="Arial" panose="020B0604020202020204" pitchFamily="34" charset="0"/>
              </a:rPr>
              <a:t>TO CHECK YOUR KNOWLEDGE PLEASE ATTEMPT THE SHORT  QUIZ.</a:t>
            </a:r>
          </a:p>
          <a:p>
            <a:pPr algn="ctr" eaLnBrk="1" hangingPunct="1">
              <a:spcBef>
                <a:spcPct val="0"/>
              </a:spcBef>
              <a:buFontTx/>
              <a:buNone/>
            </a:pPr>
            <a:endParaRPr lang="en-GB" altLang="en-US" sz="1800" b="1" dirty="0">
              <a:solidFill>
                <a:srgbClr val="007CBA"/>
              </a:solidFill>
              <a:latin typeface="Arial" panose="020B0604020202020204" pitchFamily="34" charset="0"/>
            </a:endParaRPr>
          </a:p>
          <a:p>
            <a:pPr algn="ctr" eaLnBrk="1" hangingPunct="1">
              <a:spcBef>
                <a:spcPct val="0"/>
              </a:spcBef>
              <a:buFontTx/>
              <a:buNone/>
            </a:pPr>
            <a:endParaRPr lang="en-GB" altLang="en-US" sz="1800" b="1" dirty="0">
              <a:solidFill>
                <a:srgbClr val="007CBA"/>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681271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260350"/>
            <a:ext cx="7129463" cy="792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MEO and IFCO COMMON POWERS</a:t>
            </a:r>
          </a:p>
        </p:txBody>
      </p:sp>
      <p:sp>
        <p:nvSpPr>
          <p:cNvPr id="3" name="Rectangle 2"/>
          <p:cNvSpPr/>
          <p:nvPr/>
        </p:nvSpPr>
        <p:spPr>
          <a:xfrm>
            <a:off x="1055688" y="1557338"/>
            <a:ext cx="10080625" cy="41767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b="1" dirty="0">
                <a:solidFill>
                  <a:schemeClr val="tx1"/>
                </a:solidFill>
                <a:latin typeface="Arial" panose="020B0604020202020204" pitchFamily="34" charset="0"/>
                <a:cs typeface="Arial" panose="020B0604020202020204" pitchFamily="34" charset="0"/>
              </a:rPr>
              <a:t>Common Enforcement Powers </a:t>
            </a:r>
            <a:r>
              <a:rPr lang="en-GB" sz="2000" dirty="0">
                <a:solidFill>
                  <a:schemeClr val="tx1"/>
                </a:solidFill>
                <a:latin typeface="Arial" panose="020B0604020202020204" pitchFamily="34" charset="0"/>
                <a:cs typeface="Arial" panose="020B0604020202020204" pitchFamily="34" charset="0"/>
              </a:rPr>
              <a:t>are contained in:</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b="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PART 8, ENFORCEMENT, CHAPTER 2 </a:t>
            </a:r>
            <a:r>
              <a:rPr lang="en-GB" sz="1600" dirty="0">
                <a:solidFill>
                  <a:schemeClr val="tx1"/>
                </a:solidFill>
                <a:latin typeface="Arial" panose="020B0604020202020204" pitchFamily="34" charset="0"/>
                <a:cs typeface="Arial" panose="020B0604020202020204" pitchFamily="34" charset="0"/>
              </a:rPr>
              <a:t>of the Marine and Coastal Access Act 2009</a:t>
            </a:r>
          </a:p>
          <a:p>
            <a:pPr eaLnBrk="1" fontAlgn="auto" hangingPunct="1">
              <a:spcBef>
                <a:spcPts val="0"/>
              </a:spcBef>
              <a:spcAft>
                <a:spcPts val="0"/>
              </a:spcAft>
              <a:defRPr/>
            </a:pPr>
            <a:endParaRPr lang="en-GB" sz="1600" b="1" dirty="0">
              <a:solidFill>
                <a:srgbClr val="0070C0"/>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There are many sections within this chapter ranging from section </a:t>
            </a:r>
            <a:r>
              <a:rPr lang="en-GB" sz="1600" b="1" dirty="0">
                <a:solidFill>
                  <a:srgbClr val="0070C0"/>
                </a:solidFill>
                <a:latin typeface="Arial" panose="020B0604020202020204" pitchFamily="34" charset="0"/>
                <a:cs typeface="Arial" panose="020B0604020202020204" pitchFamily="34" charset="0"/>
              </a:rPr>
              <a:t>245</a:t>
            </a:r>
            <a:r>
              <a:rPr lang="en-GB" sz="1600" dirty="0">
                <a:solidFill>
                  <a:schemeClr val="tx1"/>
                </a:solidFill>
                <a:latin typeface="Arial" panose="020B0604020202020204" pitchFamily="34" charset="0"/>
                <a:cs typeface="Arial" panose="020B0604020202020204" pitchFamily="34" charset="0"/>
              </a:rPr>
              <a:t> – </a:t>
            </a:r>
            <a:r>
              <a:rPr lang="en-GB" sz="1600" b="1" dirty="0">
                <a:solidFill>
                  <a:srgbClr val="0070C0"/>
                </a:solidFill>
                <a:latin typeface="Arial" panose="020B0604020202020204" pitchFamily="34" charset="0"/>
                <a:cs typeface="Arial" panose="020B0604020202020204" pitchFamily="34" charset="0"/>
              </a:rPr>
              <a:t>262</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We will be looking at each of the sections in more detail as we work through the module.</a:t>
            </a:r>
          </a:p>
          <a:p>
            <a:pPr eaLnBrk="1" fontAlgn="auto" hangingPunct="1">
              <a:spcBef>
                <a:spcPts val="0"/>
              </a:spcBef>
              <a:spcAft>
                <a:spcPts val="0"/>
              </a:spcAft>
              <a:defRPr/>
            </a:pPr>
            <a:endParaRPr lang="en-GB" sz="1600" b="1" i="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i="1" dirty="0">
                <a:solidFill>
                  <a:schemeClr val="tx1"/>
                </a:solidFill>
                <a:latin typeface="Arial" panose="020B0604020202020204" pitchFamily="34" charset="0"/>
                <a:cs typeface="Arial" panose="020B0604020202020204" pitchFamily="34" charset="0"/>
              </a:rPr>
              <a:t>(Please refer to the support material at the top of the page)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chemeClr val="accent6">
                    <a:lumMod val="75000"/>
                  </a:schemeClr>
                </a:solidFill>
                <a:latin typeface="Arial" panose="020B0604020202020204" pitchFamily="34" charset="0"/>
                <a:cs typeface="Arial" panose="020B0604020202020204" pitchFamily="34" charset="0"/>
              </a:rPr>
              <a:t>There is a lot of detail in the following slides so please read carefully to ensure you fully understand the different powers available</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584227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260350"/>
            <a:ext cx="7129463" cy="792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MEO and IFCO COMMON POWERS</a:t>
            </a:r>
          </a:p>
        </p:txBody>
      </p:sp>
      <p:sp>
        <p:nvSpPr>
          <p:cNvPr id="3" name="Rectangle 2"/>
          <p:cNvSpPr/>
          <p:nvPr/>
        </p:nvSpPr>
        <p:spPr>
          <a:xfrm>
            <a:off x="1055688" y="1071563"/>
            <a:ext cx="10080625" cy="55451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b="1" dirty="0">
                <a:solidFill>
                  <a:schemeClr val="tx1"/>
                </a:solidFill>
                <a:latin typeface="Arial" panose="020B0604020202020204" pitchFamily="34" charset="0"/>
                <a:cs typeface="Arial" panose="020B0604020202020204" pitchFamily="34" charset="0"/>
              </a:rPr>
              <a:t>What are Common Enforcement Powers?</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They are powers that may be exercised by a person who has the common enforcement powers conferred by the Marine and Coastal Access  Act 2009 </a:t>
            </a:r>
            <a:r>
              <a:rPr lang="en-GB" sz="1600" b="1" dirty="0">
                <a:solidFill>
                  <a:srgbClr val="007CBA"/>
                </a:solidFill>
                <a:latin typeface="Arial" panose="020B0604020202020204" pitchFamily="34" charset="0"/>
                <a:cs typeface="Arial" panose="020B0604020202020204" pitchFamily="34" charset="0"/>
              </a:rPr>
              <a:t>section 245</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Definitions referred to throughout the chapter on Common Enforcement Powers are as follows:</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CBA"/>
                </a:solidFill>
                <a:latin typeface="Arial" panose="020B0604020202020204" pitchFamily="34" charset="0"/>
                <a:cs typeface="Arial" panose="020B0604020202020204" pitchFamily="34" charset="0"/>
              </a:rPr>
              <a:t>“enforcement officer”, </a:t>
            </a:r>
            <a:r>
              <a:rPr lang="en-GB" sz="1600" dirty="0">
                <a:solidFill>
                  <a:schemeClr val="tx1"/>
                </a:solidFill>
                <a:latin typeface="Arial" panose="020B0604020202020204" pitchFamily="34" charset="0"/>
                <a:cs typeface="Arial" panose="020B0604020202020204" pitchFamily="34" charset="0"/>
              </a:rPr>
              <a:t>means any person who has the common enforcement powers conferred by this Act;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CBA"/>
                </a:solidFill>
                <a:latin typeface="Arial" panose="020B0604020202020204" pitchFamily="34" charset="0"/>
                <a:cs typeface="Arial" panose="020B0604020202020204" pitchFamily="34" charset="0"/>
              </a:rPr>
              <a:t>“relevant activity”, </a:t>
            </a:r>
            <a:r>
              <a:rPr lang="en-GB" sz="1600" dirty="0">
                <a:solidFill>
                  <a:schemeClr val="tx1"/>
                </a:solidFill>
                <a:latin typeface="Arial" panose="020B0604020202020204" pitchFamily="34" charset="0"/>
                <a:cs typeface="Arial" panose="020B0604020202020204" pitchFamily="34" charset="0"/>
              </a:rPr>
              <a:t>in relation to an enforcement officer, means any activity in respect of which the officer has functions;</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CBA"/>
                </a:solidFill>
                <a:latin typeface="Arial" panose="020B0604020202020204" pitchFamily="34" charset="0"/>
                <a:cs typeface="Arial" panose="020B0604020202020204" pitchFamily="34" charset="0"/>
              </a:rPr>
              <a:t>“relevant function”, </a:t>
            </a:r>
            <a:r>
              <a:rPr lang="en-GB" sz="1600" dirty="0">
                <a:solidFill>
                  <a:schemeClr val="tx1"/>
                </a:solidFill>
                <a:latin typeface="Arial" panose="020B0604020202020204" pitchFamily="34" charset="0"/>
                <a:cs typeface="Arial" panose="020B0604020202020204" pitchFamily="34" charset="0"/>
              </a:rPr>
              <a:t>in relation to an enforcement officer, means any function of that officer;</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CBA"/>
                </a:solidFill>
                <a:latin typeface="Arial" panose="020B0604020202020204" pitchFamily="34" charset="0"/>
                <a:cs typeface="Arial" panose="020B0604020202020204" pitchFamily="34" charset="0"/>
              </a:rPr>
              <a:t>“relevant offence”, </a:t>
            </a:r>
            <a:r>
              <a:rPr lang="en-GB" sz="1600" dirty="0">
                <a:solidFill>
                  <a:schemeClr val="tx1"/>
                </a:solidFill>
                <a:latin typeface="Arial" panose="020B0604020202020204" pitchFamily="34" charset="0"/>
                <a:cs typeface="Arial" panose="020B0604020202020204" pitchFamily="34" charset="0"/>
              </a:rPr>
              <a:t>in relation to an enforcement officer, means any offence in respect of which the officer has functions.</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 powers conferred on an enforcement officer by any section in this Chapter are without prejudice to any powers exercisable by the officer apart from that section.</a:t>
            </a:r>
          </a:p>
        </p:txBody>
      </p:sp>
    </p:spTree>
    <p:custDataLst>
      <p:tags r:id="rId1"/>
    </p:custDataLst>
    <p:extLst>
      <p:ext uri="{BB962C8B-B14F-4D97-AF65-F5344CB8AC3E}">
        <p14:creationId xmlns:p14="http://schemas.microsoft.com/office/powerpoint/2010/main" val="262798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2135560" y="2276872"/>
            <a:ext cx="795337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400" b="1" dirty="0">
                <a:solidFill>
                  <a:srgbClr val="007CBA"/>
                </a:solidFill>
                <a:latin typeface="Arial" panose="020B0604020202020204" pitchFamily="34" charset="0"/>
              </a:rPr>
              <a:t>We will now look at the common enforcement powers that relate to</a:t>
            </a:r>
          </a:p>
          <a:p>
            <a:pPr algn="ctr" eaLnBrk="1" hangingPunct="1">
              <a:spcBef>
                <a:spcPct val="0"/>
              </a:spcBef>
              <a:buFontTx/>
              <a:buNone/>
            </a:pPr>
            <a:endParaRPr lang="en-GB" altLang="en-US" sz="2400" b="1" dirty="0">
              <a:solidFill>
                <a:srgbClr val="007CBA"/>
              </a:solidFill>
              <a:latin typeface="Arial" panose="020B0604020202020204" pitchFamily="34" charset="0"/>
            </a:endParaRPr>
          </a:p>
          <a:p>
            <a:pPr algn="ctr" eaLnBrk="1" hangingPunct="1">
              <a:spcBef>
                <a:spcPct val="0"/>
              </a:spcBef>
              <a:buFontTx/>
              <a:buNone/>
            </a:pPr>
            <a:endParaRPr lang="en-GB" altLang="en-US" sz="2400" b="1" dirty="0">
              <a:solidFill>
                <a:srgbClr val="007CBA"/>
              </a:solidFill>
              <a:latin typeface="Arial" panose="020B0604020202020204" pitchFamily="34" charset="0"/>
            </a:endParaRPr>
          </a:p>
          <a:p>
            <a:pPr algn="ctr" eaLnBrk="1" hangingPunct="1">
              <a:spcBef>
                <a:spcPct val="0"/>
              </a:spcBef>
              <a:buFontTx/>
              <a:buNone/>
            </a:pPr>
            <a:r>
              <a:rPr lang="en-GB" altLang="en-US" sz="2400" b="1" dirty="0">
                <a:solidFill>
                  <a:srgbClr val="007CBA"/>
                </a:solidFill>
                <a:latin typeface="Arial" panose="020B0604020202020204" pitchFamily="34" charset="0"/>
              </a:rPr>
              <a:t>ENTRY, SEARCH and SEIZURE</a:t>
            </a:r>
          </a:p>
        </p:txBody>
      </p:sp>
    </p:spTree>
    <p:custDataLst>
      <p:tags r:id="rId1"/>
    </p:custDataLst>
    <p:extLst>
      <p:ext uri="{BB962C8B-B14F-4D97-AF65-F5344CB8AC3E}">
        <p14:creationId xmlns:p14="http://schemas.microsoft.com/office/powerpoint/2010/main" val="4038729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620688"/>
            <a:ext cx="10080625" cy="56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246 Power to board and inspect vessels and marine installations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(1) For the purposes of carrying out any relevant functions, an enforcement officer may at any time board and inspect a vessel or marine installation. This is subject to section 249 (which provides that a warrant is necessary to enter a dwelling).</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(2) For the purposes of exercising the power conferred by subsection (1), the officer may require a vessel or marine installation-</a:t>
            </a:r>
          </a:p>
          <a:p>
            <a:pPr lvl="1">
              <a:buFont typeface="Arial" panose="020B0604020202020204" pitchFamily="34" charset="0"/>
              <a:buNone/>
            </a:pPr>
            <a:r>
              <a:rPr lang="en-GB" altLang="en-US" sz="1600" dirty="0">
                <a:latin typeface="Arial" panose="020B0604020202020204" pitchFamily="34" charset="0"/>
              </a:rPr>
              <a:t>(a) to stop, or</a:t>
            </a:r>
          </a:p>
          <a:p>
            <a:pPr lvl="1">
              <a:buFont typeface="Arial" panose="020B0604020202020204" pitchFamily="34" charset="0"/>
              <a:buNone/>
            </a:pPr>
            <a:r>
              <a:rPr lang="en-GB" altLang="en-US" sz="1600" dirty="0">
                <a:latin typeface="Arial" panose="020B0604020202020204" pitchFamily="34" charset="0"/>
              </a:rPr>
              <a:t>(b) to do anything else that will facilitate the boarding of that or any other vessel or marine installation.</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(3) An enforcement officer who has boarded a vessel or marine installation may, for the purposes of disembarking from the vessel or installation, require that or any other vessel or marine installation-</a:t>
            </a:r>
          </a:p>
          <a:p>
            <a:pPr lvl="1">
              <a:buFont typeface="Arial" panose="020B0604020202020204" pitchFamily="34" charset="0"/>
              <a:buNone/>
            </a:pPr>
            <a:r>
              <a:rPr lang="en-GB" altLang="en-US" sz="1600" dirty="0">
                <a:latin typeface="Arial" panose="020B0604020202020204" pitchFamily="34" charset="0"/>
              </a:rPr>
              <a:t>(a) to stop, or</a:t>
            </a:r>
          </a:p>
          <a:p>
            <a:pPr lvl="1">
              <a:buFont typeface="Arial" panose="020B0604020202020204" pitchFamily="34" charset="0"/>
              <a:buNone/>
            </a:pPr>
            <a:r>
              <a:rPr lang="en-GB" altLang="en-US" sz="1600" dirty="0">
                <a:latin typeface="Arial" panose="020B0604020202020204" pitchFamily="34" charset="0"/>
              </a:rPr>
              <a:t>(b) to do anything else that will enable the officer, and any person accompanying the officer, to disembark from the vessel or installation.</a:t>
            </a:r>
          </a:p>
          <a:p>
            <a:endParaRPr lang="en-GB" altLang="en-US" sz="1600" dirty="0">
              <a:latin typeface="Arial" panose="020B0604020202020204" pitchFamily="34" charset="0"/>
            </a:endParaRPr>
          </a:p>
          <a:p>
            <a:pPr>
              <a:buFont typeface="Arial" panose="020B0604020202020204" pitchFamily="34" charset="0"/>
              <a:buNone/>
            </a:pPr>
            <a:r>
              <a:rPr lang="en-GB" altLang="en-US" sz="1600" dirty="0">
                <a:latin typeface="Arial" panose="020B0604020202020204" pitchFamily="34" charset="0"/>
              </a:rPr>
              <a:t>(4) An enforcement officer may require any person on board a vessel or marine installation to afford such facilities and assistance with respect to matters under that person's control as the officer considers would facilitate the exercise of any power conferred by this section.</a:t>
            </a:r>
            <a:endParaRPr lang="en-GB" altLang="en-US" sz="16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678103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39416" y="1340768"/>
            <a:ext cx="10091738" cy="398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247 Power to enter and inspect premises</a:t>
            </a:r>
          </a:p>
          <a:p>
            <a:pPr eaLnBrk="1" hangingPunct="1">
              <a:spcBef>
                <a:spcPct val="0"/>
              </a:spcBef>
              <a:buFontTx/>
              <a:buNone/>
            </a:pPr>
            <a:endParaRPr lang="en-GB" altLang="en-US" sz="1800" b="1" dirty="0">
              <a:solidFill>
                <a:srgbClr val="0070C0"/>
              </a:solidFill>
              <a:latin typeface="Arial" panose="020B0604020202020204" pitchFamily="34" charset="0"/>
            </a:endParaRPr>
          </a:p>
          <a:p>
            <a:pPr algn="just">
              <a:buFont typeface="Arial" panose="020B0604020202020204" pitchFamily="34" charset="0"/>
              <a:buNone/>
            </a:pPr>
            <a:r>
              <a:rPr lang="en-GB" altLang="en-US" sz="1600" dirty="0">
                <a:latin typeface="Arial" panose="020B0604020202020204" pitchFamily="34" charset="0"/>
              </a:rPr>
              <a:t>(1) For the purposes of carrying out any relevant functions, an enforcement officer may enter and inspect any premises. This is subject to section 249 (which provides that a warrant is necessary to enter a dwelling).</a:t>
            </a:r>
          </a:p>
          <a:p>
            <a:pPr algn="just"/>
            <a:endParaRPr lang="en-GB" altLang="en-US" sz="1600" i="1" dirty="0">
              <a:latin typeface="Arial" panose="020B0604020202020204" pitchFamily="34" charset="0"/>
            </a:endParaRPr>
          </a:p>
          <a:p>
            <a:pPr algn="just">
              <a:buFont typeface="Arial" panose="020B0604020202020204" pitchFamily="34" charset="0"/>
              <a:buNone/>
            </a:pPr>
            <a:r>
              <a:rPr lang="en-GB" altLang="en-US" sz="1600" dirty="0">
                <a:latin typeface="Arial" panose="020B0604020202020204" pitchFamily="34" charset="0"/>
              </a:rPr>
              <a:t>(2) The officer may only exercise the power conferred by this section at a reasonable time, unless it appears to the officer that there are grounds for suspecting that the purpose of entering the premises may be frustrated if the officer seeks to enter at a reasonable time.</a:t>
            </a:r>
          </a:p>
          <a:p>
            <a:pPr algn="just"/>
            <a:endParaRPr lang="en-GB" altLang="en-US" sz="1600" dirty="0">
              <a:latin typeface="Arial" panose="020B0604020202020204" pitchFamily="34" charset="0"/>
            </a:endParaRPr>
          </a:p>
          <a:p>
            <a:pPr algn="just">
              <a:buFont typeface="Arial" panose="020B0604020202020204" pitchFamily="34" charset="0"/>
              <a:buNone/>
            </a:pPr>
            <a:r>
              <a:rPr lang="en-GB" altLang="en-US" sz="1600" dirty="0">
                <a:latin typeface="Arial" panose="020B0604020202020204" pitchFamily="34" charset="0"/>
              </a:rPr>
              <a:t>(3) An enforcement officer may require any person in or on the premises to afford such facilities and assistance with respect to matters under that person's control as the officer considers would facilitate the exercise of the power conferred by this section.</a:t>
            </a:r>
          </a:p>
          <a:p>
            <a:pPr algn="just"/>
            <a:endParaRPr lang="en-GB" altLang="en-US" sz="1600" dirty="0">
              <a:latin typeface="Arial" panose="020B0604020202020204" pitchFamily="34" charset="0"/>
            </a:endParaRPr>
          </a:p>
          <a:p>
            <a:pPr algn="just">
              <a:buFont typeface="Arial" panose="020B0604020202020204" pitchFamily="34" charset="0"/>
              <a:buNone/>
            </a:pPr>
            <a:r>
              <a:rPr lang="en-GB" altLang="en-US" sz="1600" dirty="0">
                <a:latin typeface="Arial" panose="020B0604020202020204" pitchFamily="34" charset="0"/>
              </a:rPr>
              <a:t>(4) In this section “premises” includes land, but does not include any vehicle, vessel or marine installation.</a:t>
            </a:r>
            <a:endParaRPr lang="en-GB" altLang="en-US" sz="16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622479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8680"/>
            <a:ext cx="10080625" cy="5687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248 Power to enter and inspect vehicles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For the purposes of carrying out any relevant functions, an enforcement officer may at any time-</a:t>
            </a:r>
          </a:p>
          <a:p>
            <a:pPr lvl="1">
              <a:buFont typeface="Arial" panose="020B0604020202020204" pitchFamily="34" charset="0"/>
              <a:buNone/>
            </a:pPr>
            <a:r>
              <a:rPr lang="en-GB" altLang="en-US" sz="1400" dirty="0">
                <a:latin typeface="Arial" panose="020B0604020202020204" pitchFamily="34" charset="0"/>
              </a:rPr>
              <a:t>(a) enter and inspect any vehicle;</a:t>
            </a:r>
          </a:p>
          <a:p>
            <a:pPr lvl="1">
              <a:buFont typeface="Arial" panose="020B0604020202020204" pitchFamily="34" charset="0"/>
              <a:buNone/>
            </a:pPr>
            <a:r>
              <a:rPr lang="en-GB" altLang="en-US" sz="1400" dirty="0">
                <a:latin typeface="Arial" panose="020B0604020202020204" pitchFamily="34" charset="0"/>
              </a:rPr>
              <a:t>(b) stop and detain any vehicle for the purposes of entering and inspecting it.</a:t>
            </a:r>
          </a:p>
          <a:p>
            <a:pPr>
              <a:buFont typeface="Arial" panose="020B0604020202020204" pitchFamily="34" charset="0"/>
              <a:buNone/>
            </a:pPr>
            <a:r>
              <a:rPr lang="en-GB" altLang="en-US" sz="1400" dirty="0">
                <a:latin typeface="Arial" panose="020B0604020202020204" pitchFamily="34" charset="0"/>
              </a:rPr>
              <a:t>This is subject to section 249 (which provides that a warrant is necessary to enter a dwelling).</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Where-</a:t>
            </a:r>
          </a:p>
          <a:p>
            <a:pPr lvl="1">
              <a:buFont typeface="Arial" panose="020B0604020202020204" pitchFamily="34" charset="0"/>
              <a:buNone/>
            </a:pPr>
            <a:r>
              <a:rPr lang="en-GB" altLang="en-US" sz="1400" dirty="0">
                <a:latin typeface="Arial" panose="020B0604020202020204" pitchFamily="34" charset="0"/>
              </a:rPr>
              <a:t>(a) an enforcement officer has stopped a vehicle under this section, and</a:t>
            </a:r>
          </a:p>
          <a:p>
            <a:pPr lvl="1">
              <a:buFont typeface="Arial" panose="020B0604020202020204" pitchFamily="34" charset="0"/>
              <a:buNone/>
            </a:pPr>
            <a:r>
              <a:rPr lang="en-GB" altLang="en-US" sz="1400" dirty="0">
                <a:latin typeface="Arial" panose="020B0604020202020204" pitchFamily="34" charset="0"/>
              </a:rPr>
              <a:t>(b) the officer considers that it would be impracticable to inspect the vehicle in the place where it has stopped, the officer may require the vehicle to be taken to such place as the officer directs to enable the vehicle to be inspected.</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An enforcement officer may require-</a:t>
            </a:r>
          </a:p>
          <a:p>
            <a:pPr lvl="1">
              <a:buFont typeface="Arial" panose="020B0604020202020204" pitchFamily="34" charset="0"/>
              <a:buNone/>
            </a:pPr>
            <a:r>
              <a:rPr lang="en-GB" altLang="en-US" sz="1400" dirty="0">
                <a:latin typeface="Arial" panose="020B0604020202020204" pitchFamily="34" charset="0"/>
              </a:rPr>
              <a:t>(a) any person travelling in a vehicle, or</a:t>
            </a:r>
          </a:p>
          <a:p>
            <a:pPr lvl="1">
              <a:buFont typeface="Arial" panose="020B0604020202020204" pitchFamily="34" charset="0"/>
              <a:buNone/>
            </a:pPr>
            <a:r>
              <a:rPr lang="en-GB" altLang="en-US" sz="1400" dirty="0">
                <a:latin typeface="Arial" panose="020B0604020202020204" pitchFamily="34" charset="0"/>
              </a:rPr>
              <a:t>(b) the registered keeper of a vehicle,</a:t>
            </a:r>
          </a:p>
          <a:p>
            <a:pPr>
              <a:buFont typeface="Arial" panose="020B0604020202020204" pitchFamily="34" charset="0"/>
              <a:buNone/>
            </a:pPr>
            <a:r>
              <a:rPr lang="en-GB" altLang="en-US" sz="1400" dirty="0">
                <a:latin typeface="Arial" panose="020B0604020202020204" pitchFamily="34" charset="0"/>
              </a:rPr>
              <a:t>to afford such facilities and assistance with respect to matters under that person's control as the officer considers would facilitate the exercise of any power conferred by this section.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The powers conferred by this section may be exercised in any place (whether or not it is a place to which the public has access).</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(5) In this section “vehicle” does not include any vessel.</a:t>
            </a:r>
            <a:endParaRPr lang="en-GB" altLang="en-US" sz="14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255947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188640"/>
            <a:ext cx="10080625" cy="646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249 Dwellings</a:t>
            </a:r>
          </a:p>
          <a:p>
            <a:pPr eaLnBrk="1" hangingPunct="1">
              <a:spcBef>
                <a:spcPct val="0"/>
              </a:spcBef>
              <a:buFontTx/>
              <a:buNone/>
            </a:pPr>
            <a:endParaRPr lang="en-GB" altLang="en-US" sz="1800" b="1" dirty="0">
              <a:solidFill>
                <a:srgbClr val="0070C0"/>
              </a:solidFill>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(1) An enforcement officer may not by virtue of section 246, 247 or 248 enter any dwelling unless a justice has issued a warrant authorising the officer to enter the dwelling.</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(2) A justice may only issue such a warrant if, on an application by the officer, the justice is</a:t>
            </a:r>
          </a:p>
          <a:p>
            <a:pPr>
              <a:buFont typeface="Arial" panose="020B0604020202020204" pitchFamily="34" charset="0"/>
              <a:buNone/>
            </a:pPr>
            <a:r>
              <a:rPr lang="en-GB" altLang="en-US" sz="1400" dirty="0">
                <a:latin typeface="Arial" panose="020B0604020202020204" pitchFamily="34" charset="0"/>
              </a:rPr>
              <a:t>satisfied-</a:t>
            </a:r>
          </a:p>
          <a:p>
            <a:pPr lvl="1">
              <a:buFont typeface="Arial" panose="020B0604020202020204" pitchFamily="34" charset="0"/>
              <a:buNone/>
            </a:pPr>
            <a:r>
              <a:rPr lang="en-GB" altLang="en-US" sz="1400" dirty="0">
                <a:latin typeface="Arial" panose="020B0604020202020204" pitchFamily="34" charset="0"/>
              </a:rPr>
              <a:t>(a) that the officer has reasonable grounds for believing that there is material in the dwelling which for the purposes of carrying out any relevant functions the officer wishes to inspect, examine or seize, and</a:t>
            </a:r>
          </a:p>
          <a:p>
            <a:pPr lvl="1">
              <a:buFont typeface="Arial" panose="020B0604020202020204" pitchFamily="34" charset="0"/>
              <a:buNone/>
            </a:pPr>
            <a:r>
              <a:rPr lang="en-GB" altLang="en-US" sz="1400" dirty="0">
                <a:latin typeface="Arial" panose="020B0604020202020204" pitchFamily="34" charset="0"/>
              </a:rPr>
              <a:t>(b) that any of the conditions in subsection (3) is satisfied.</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(3) The conditions are-</a:t>
            </a:r>
          </a:p>
          <a:p>
            <a:pPr lvl="1">
              <a:buFont typeface="Arial" panose="020B0604020202020204" pitchFamily="34" charset="0"/>
              <a:buNone/>
            </a:pPr>
            <a:r>
              <a:rPr lang="en-GB" altLang="en-US" sz="1400" dirty="0">
                <a:latin typeface="Arial" panose="020B0604020202020204" pitchFamily="34" charset="0"/>
              </a:rPr>
              <a:t>(a) that it is not practicable to communicate with any person entitled to grant entry to the</a:t>
            </a:r>
          </a:p>
          <a:p>
            <a:pPr lvl="1">
              <a:buFont typeface="Arial" panose="020B0604020202020204" pitchFamily="34" charset="0"/>
              <a:buNone/>
            </a:pPr>
            <a:r>
              <a:rPr lang="en-GB" altLang="en-US" sz="1400" dirty="0">
                <a:latin typeface="Arial" panose="020B0604020202020204" pitchFamily="34" charset="0"/>
              </a:rPr>
              <a:t>dwelling;</a:t>
            </a:r>
          </a:p>
          <a:p>
            <a:pPr lvl="1">
              <a:buFont typeface="Arial" panose="020B0604020202020204" pitchFamily="34" charset="0"/>
              <a:buNone/>
            </a:pPr>
            <a:r>
              <a:rPr lang="en-GB" altLang="en-US" sz="1400" dirty="0">
                <a:latin typeface="Arial" panose="020B0604020202020204" pitchFamily="34" charset="0"/>
              </a:rPr>
              <a:t>(b) that it is not practicable to communicate with any person entitled to grant access to that material;</a:t>
            </a:r>
          </a:p>
          <a:p>
            <a:pPr lvl="1">
              <a:buFont typeface="Arial" panose="020B0604020202020204" pitchFamily="34" charset="0"/>
              <a:buNone/>
            </a:pPr>
            <a:r>
              <a:rPr lang="en-GB" altLang="en-US" sz="1400" dirty="0">
                <a:latin typeface="Arial" panose="020B0604020202020204" pitchFamily="34" charset="0"/>
              </a:rPr>
              <a:t>(c) that entry to the dwelling is unlikely to be granted unless a warrant is produced;</a:t>
            </a:r>
          </a:p>
          <a:p>
            <a:pPr lvl="1">
              <a:buFont typeface="Arial" panose="020B0604020202020204" pitchFamily="34" charset="0"/>
              <a:buNone/>
            </a:pPr>
            <a:r>
              <a:rPr lang="en-GB" altLang="en-US" sz="1400" dirty="0">
                <a:latin typeface="Arial" panose="020B0604020202020204" pitchFamily="34" charset="0"/>
              </a:rPr>
              <a:t>(d) that the purpose of entry may be frustrated or seriously prejudiced unless an enforcement officer arriving at the dwelling can secure immediate entry to it.</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(4) Schedule 17 contains further provision about warrants issued under this section.</a:t>
            </a:r>
          </a:p>
          <a:p>
            <a:endParaRPr lang="en-GB" altLang="en-US" sz="1400" dirty="0">
              <a:latin typeface="Arial" panose="020B0604020202020204" pitchFamily="34" charset="0"/>
            </a:endParaRPr>
          </a:p>
          <a:p>
            <a:pPr>
              <a:buFont typeface="Arial" panose="020B0604020202020204" pitchFamily="34" charset="0"/>
              <a:buNone/>
            </a:pPr>
            <a:r>
              <a:rPr lang="en-GB" altLang="en-US" sz="1400" dirty="0">
                <a:latin typeface="Arial" panose="020B0604020202020204" pitchFamily="34" charset="0"/>
              </a:rPr>
              <a:t>(5) In this Chapter “justice” means-</a:t>
            </a:r>
          </a:p>
          <a:p>
            <a:pPr lvl="1">
              <a:buFont typeface="Arial" panose="020B0604020202020204" pitchFamily="34" charset="0"/>
              <a:buNone/>
            </a:pPr>
            <a:r>
              <a:rPr lang="en-GB" altLang="en-US" sz="1400" dirty="0">
                <a:latin typeface="Arial" panose="020B0604020202020204" pitchFamily="34" charset="0"/>
              </a:rPr>
              <a:t>(a) in relation to England and Wales, a justice of the peace;</a:t>
            </a:r>
          </a:p>
          <a:p>
            <a:pPr lvl="1">
              <a:buFont typeface="Arial" panose="020B0604020202020204" pitchFamily="34" charset="0"/>
              <a:buNone/>
            </a:pPr>
            <a:r>
              <a:rPr lang="en-GB" altLang="en-US" sz="1400" dirty="0">
                <a:latin typeface="Arial" panose="020B0604020202020204" pitchFamily="34" charset="0"/>
              </a:rPr>
              <a:t>(b) in relation to Northern Ireland, a lay magistrate;</a:t>
            </a:r>
          </a:p>
          <a:p>
            <a:pPr lvl="1">
              <a:buFont typeface="Arial" panose="020B0604020202020204" pitchFamily="34" charset="0"/>
              <a:buNone/>
            </a:pPr>
            <a:r>
              <a:rPr lang="en-GB" altLang="en-US" sz="1400" dirty="0">
                <a:latin typeface="Arial" panose="020B0604020202020204" pitchFamily="34" charset="0"/>
              </a:rPr>
              <a:t>(c) in relation to Scotland, a sheriff, stipendiary magistrate or justice of the peace.</a:t>
            </a:r>
            <a:endParaRPr lang="en-GB" altLang="en-US" sz="1400" b="1" dirty="0">
              <a:solidFill>
                <a:srgbClr val="0070C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23849401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4336</Words>
  <Application>Microsoft Office PowerPoint</Application>
  <PresentationFormat>Widescreen</PresentationFormat>
  <Paragraphs>335</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COMMON ENFORCEMENT POWERS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Belagio, Martin</cp:lastModifiedBy>
  <cp:revision>23</cp:revision>
  <dcterms:created xsi:type="dcterms:W3CDTF">2013-02-22T12:19:06Z</dcterms:created>
  <dcterms:modified xsi:type="dcterms:W3CDTF">2019-01-09T09:13:08Z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1F459008-9D74-45D2-A0A9-BB6E50A9C394</vt:lpwstr>
  </property>
  <property fmtid="{D5CDD505-2E9C-101B-9397-08002B2CF9AE}" pid="3" name="ArticulatePath">
    <vt:lpwstr>Powers080_1003 Common Enforcement Powers</vt:lpwstr>
  </property>
</Properties>
</file>