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3.xml" ContentType="application/vnd.openxmlformats-officedocument.presentationml.notesSlide+xml"/>
  <Override PartName="/ppt/tags/tag8.xml" ContentType="application/vnd.openxmlformats-officedocument.presentationml.tags+xml"/>
  <Override PartName="/ppt/notesSlides/notesSlide4.xml" ContentType="application/vnd.openxmlformats-officedocument.presentationml.notesSlide+xml"/>
  <Override PartName="/ppt/tags/tag9.xml" ContentType="application/vnd.openxmlformats-officedocument.presentationml.tags+xml"/>
  <Override PartName="/ppt/notesSlides/notesSlide5.xml" ContentType="application/vnd.openxmlformats-officedocument.presentationml.notesSlide+xml"/>
  <Override PartName="/ppt/tags/tag10.xml" ContentType="application/vnd.openxmlformats-officedocument.presentationml.tags+xml"/>
  <Override PartName="/ppt/notesSlides/notesSlide6.xml" ContentType="application/vnd.openxmlformats-officedocument.presentationml.notesSlide+xml"/>
  <Override PartName="/ppt/tags/tag11.xml" ContentType="application/vnd.openxmlformats-officedocument.presentationml.tags+xml"/>
  <Override PartName="/ppt/notesSlides/notesSlide7.xml" ContentType="application/vnd.openxmlformats-officedocument.presentationml.notesSlide+xml"/>
  <Override PartName="/ppt/tags/tag12.xml" ContentType="application/vnd.openxmlformats-officedocument.presentationml.tags+xml"/>
  <Override PartName="/ppt/notesSlides/notesSlide8.xml" ContentType="application/vnd.openxmlformats-officedocument.presentationml.notesSlide+xml"/>
  <Override PartName="/ppt/tags/tag13.xml" ContentType="application/vnd.openxmlformats-officedocument.presentationml.tags+xml"/>
  <Override PartName="/ppt/notesSlides/notesSlide9.xml" ContentType="application/vnd.openxmlformats-officedocument.presentationml.notesSlide+xml"/>
  <Override PartName="/ppt/tags/tag14.xml" ContentType="application/vnd.openxmlformats-officedocument.presentationml.tags+xml"/>
  <Override PartName="/ppt/notesSlides/notesSlide10.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11.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notesSlides/notesSlide12.xml" ContentType="application/vnd.openxmlformats-officedocument.presentationml.notesSlide+xml"/>
  <Override PartName="/ppt/tags/tag21.xml" ContentType="application/vnd.openxmlformats-officedocument.presentationml.tags+xml"/>
  <Override PartName="/ppt/notesSlides/notesSlide13.xml" ContentType="application/vnd.openxmlformats-officedocument.presentationml.notesSlide+xml"/>
  <Override PartName="/ppt/tags/tag22.xml" ContentType="application/vnd.openxmlformats-officedocument.presentationml.tags+xml"/>
  <Override PartName="/ppt/notesSlides/notesSlide14.xml" ContentType="application/vnd.openxmlformats-officedocument.presentationml.notesSlide+xml"/>
  <Override PartName="/ppt/tags/tag23.xml" ContentType="application/vnd.openxmlformats-officedocument.presentationml.tags+xml"/>
  <Override PartName="/ppt/notesSlides/notesSlide15.xml" ContentType="application/vnd.openxmlformats-officedocument.presentationml.notesSlide+xml"/>
  <Override PartName="/ppt/tags/tag24.xml" ContentType="application/vnd.openxmlformats-officedocument.presentationml.tags+xml"/>
  <Override PartName="/ppt/notesSlides/notesSlide16.xml" ContentType="application/vnd.openxmlformats-officedocument.presentationml.notesSlide+xml"/>
  <Override PartName="/ppt/tags/tag25.xml" ContentType="application/vnd.openxmlformats-officedocument.presentationml.tags+xml"/>
  <Override PartName="/ppt/notesSlides/notesSlide17.xml" ContentType="application/vnd.openxmlformats-officedocument.presentationml.notesSlide+xml"/>
  <Override PartName="/ppt/tags/tag26.xml" ContentType="application/vnd.openxmlformats-officedocument.presentationml.tags+xml"/>
  <Override PartName="/ppt/notesSlides/notesSlide18.xml" ContentType="application/vnd.openxmlformats-officedocument.presentationml.notesSlide+xml"/>
  <Override PartName="/ppt/tags/tag27.xml" ContentType="application/vnd.openxmlformats-officedocument.presentationml.tags+xml"/>
  <Override PartName="/ppt/notesSlides/notesSlide19.xml" ContentType="application/vnd.openxmlformats-officedocument.presentationml.notesSlide+xml"/>
  <Override PartName="/ppt/tags/tag28.xml" ContentType="application/vnd.openxmlformats-officedocument.presentationml.tags+xml"/>
  <Override PartName="/ppt/notesSlides/notesSlide20.xml" ContentType="application/vnd.openxmlformats-officedocument.presentationml.notesSlide+xml"/>
  <Override PartName="/ppt/tags/tag29.xml" ContentType="application/vnd.openxmlformats-officedocument.presentationml.tags+xml"/>
  <Override PartName="/ppt/notesSlides/notesSlide21.xml" ContentType="application/vnd.openxmlformats-officedocument.presentationml.notesSlide+xml"/>
  <Override PartName="/ppt/tags/tag30.xml" ContentType="application/vnd.openxmlformats-officedocument.presentationml.tags+xml"/>
  <Override PartName="/ppt/notesSlides/notesSlide22.xml" ContentType="application/vnd.openxmlformats-officedocument.presentationml.notesSlide+xml"/>
  <Override PartName="/ppt/tags/tag31.xml" ContentType="application/vnd.openxmlformats-officedocument.presentationml.tags+xml"/>
  <Override PartName="/ppt/notesSlides/notesSlide23.xml" ContentType="application/vnd.openxmlformats-officedocument.presentationml.notesSlide+xml"/>
  <Override PartName="/ppt/tags/tag32.xml" ContentType="application/vnd.openxmlformats-officedocument.presentationml.tags+xml"/>
  <Override PartName="/ppt/notesSlides/notesSlide24.xml" ContentType="application/vnd.openxmlformats-officedocument.presentationml.notesSlide+xml"/>
  <Override PartName="/ppt/tags/tag33.xml" ContentType="application/vnd.openxmlformats-officedocument.presentationml.tags+xml"/>
  <Override PartName="/ppt/notesSlides/notesSlide25.xml" ContentType="application/vnd.openxmlformats-officedocument.presentationml.notesSlide+xml"/>
  <Override PartName="/ppt/tags/tag34.xml" ContentType="application/vnd.openxmlformats-officedocument.presentationml.tags+xml"/>
  <Override PartName="/ppt/notesSlides/notesSlide26.xml" ContentType="application/vnd.openxmlformats-officedocument.presentationml.notesSlide+xml"/>
  <Override PartName="/ppt/tags/tag35.xml" ContentType="application/vnd.openxmlformats-officedocument.presentationml.tags+xml"/>
  <Override PartName="/ppt/notesSlides/notesSlide27.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5"/>
  </p:sldMasterIdLst>
  <p:notesMasterIdLst>
    <p:notesMasterId r:id="rId45"/>
  </p:notesMasterIdLst>
  <p:handoutMasterIdLst>
    <p:handoutMasterId r:id="rId46"/>
  </p:handoutMasterIdLst>
  <p:sldIdLst>
    <p:sldId id="301" r:id="rId6"/>
    <p:sldId id="302" r:id="rId7"/>
    <p:sldId id="303" r:id="rId8"/>
    <p:sldId id="304" r:id="rId9"/>
    <p:sldId id="305" r:id="rId10"/>
    <p:sldId id="290" r:id="rId11"/>
    <p:sldId id="291" r:id="rId12"/>
    <p:sldId id="292" r:id="rId13"/>
    <p:sldId id="256" r:id="rId14"/>
    <p:sldId id="293" r:id="rId15"/>
    <p:sldId id="294" r:id="rId16"/>
    <p:sldId id="295" r:id="rId17"/>
    <p:sldId id="296" r:id="rId18"/>
    <p:sldId id="297" r:id="rId19"/>
    <p:sldId id="298" r:id="rId20"/>
    <p:sldId id="299" r:id="rId21"/>
    <p:sldId id="300" r:id="rId22"/>
    <p:sldId id="261" r:id="rId23"/>
    <p:sldId id="264" r:id="rId24"/>
    <p:sldId id="265" r:id="rId25"/>
    <p:sldId id="266" r:id="rId26"/>
    <p:sldId id="267" r:id="rId27"/>
    <p:sldId id="268" r:id="rId28"/>
    <p:sldId id="269" r:id="rId29"/>
    <p:sldId id="270" r:id="rId30"/>
    <p:sldId id="271" r:id="rId31"/>
    <p:sldId id="273" r:id="rId32"/>
    <p:sldId id="274" r:id="rId33"/>
    <p:sldId id="272" r:id="rId34"/>
    <p:sldId id="262" r:id="rId35"/>
    <p:sldId id="275" r:id="rId36"/>
    <p:sldId id="276" r:id="rId37"/>
    <p:sldId id="277" r:id="rId38"/>
    <p:sldId id="278" r:id="rId39"/>
    <p:sldId id="279" r:id="rId40"/>
    <p:sldId id="280" r:id="rId41"/>
    <p:sldId id="281" r:id="rId42"/>
    <p:sldId id="282" r:id="rId43"/>
    <p:sldId id="283" r:id="rId44"/>
  </p:sldIdLst>
  <p:sldSz cx="9144000" cy="6858000" type="screen4x3"/>
  <p:notesSz cx="6858000" cy="9144000"/>
  <p:custDataLst>
    <p:tags r:id="rId47"/>
  </p:custData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illson, Carol" initials="" lastIdx="1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788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230" autoAdjust="0"/>
  </p:normalViewPr>
  <p:slideViewPr>
    <p:cSldViewPr>
      <p:cViewPr varScale="1">
        <p:scale>
          <a:sx n="113" d="100"/>
          <a:sy n="113" d="100"/>
        </p:scale>
        <p:origin x="864" y="114"/>
      </p:cViewPr>
      <p:guideLst>
        <p:guide orient="horz" pos="2160"/>
        <p:guide pos="2880"/>
      </p:guideLst>
    </p:cSldViewPr>
  </p:slideViewPr>
  <p:notesTextViewPr>
    <p:cViewPr>
      <p:scale>
        <a:sx n="100" d="100"/>
        <a:sy n="100" d="100"/>
      </p:scale>
      <p:origin x="0" y="0"/>
    </p:cViewPr>
  </p:notesTextViewPr>
  <p:notesViewPr>
    <p:cSldViewPr>
      <p:cViewPr varScale="1">
        <p:scale>
          <a:sx n="53" d="100"/>
          <a:sy n="53" d="100"/>
        </p:scale>
        <p:origin x="-1842"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tags" Target="tags/tag1.xml"/><Relationship Id="rId50"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notesMaster" Target="notesMasters/notesMaster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commentAuthors" Target="commentAuthors.xml"/><Relationship Id="rId8" Type="http://schemas.openxmlformats.org/officeDocument/2006/relationships/slide" Target="slides/slide3.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handoutMaster" Target="handoutMasters/handoutMaster1.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DA1A0D-8471-4C31-9FC8-92C8113722D0}"/>
              </a:ext>
            </a:extLst>
          </p:cNvPr>
          <p:cNvSpPr>
            <a:spLocks noGrp="1"/>
          </p:cNvSpPr>
          <p:nvPr>
            <p:ph type="hdr" sz="quarter"/>
          </p:nvPr>
        </p:nvSpPr>
        <p:spPr>
          <a:xfrm>
            <a:off x="0" y="0"/>
            <a:ext cx="6858000" cy="457200"/>
          </a:xfrm>
          <a:prstGeom prst="rect">
            <a:avLst/>
          </a:prstGeom>
        </p:spPr>
        <p:txBody>
          <a:bodyPr vert="horz" lIns="91440" tIns="45720" rIns="91440" bIns="45720" rtlCol="0"/>
          <a:lstStyle>
            <a:lvl1pPr algn="r" eaLnBrk="1" hangingPunct="1">
              <a:defRPr sz="1200">
                <a:latin typeface="Arial" charset="0"/>
                <a:cs typeface="Arial" charset="0"/>
              </a:defRPr>
            </a:lvl1pPr>
          </a:lstStyle>
          <a:p>
            <a:pPr>
              <a:defRPr/>
            </a:pPr>
            <a:r>
              <a:rPr lang="en-GB"/>
              <a:t>LG14 File preparation</a:t>
            </a:r>
            <a:endParaRPr lang="en-GB" dirty="0"/>
          </a:p>
        </p:txBody>
      </p:sp>
      <p:sp>
        <p:nvSpPr>
          <p:cNvPr id="4" name="Footer Placeholder 3">
            <a:extLst>
              <a:ext uri="{FF2B5EF4-FFF2-40B4-BE49-F238E27FC236}">
                <a16:creationId xmlns:a16="http://schemas.microsoft.com/office/drawing/2014/main" id="{E5713B95-A971-441C-AD13-23A132574F36}"/>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cs typeface="Arial" charset="0"/>
              </a:defRPr>
            </a:lvl1pPr>
          </a:lstStyle>
          <a:p>
            <a:pPr>
              <a:defRPr/>
            </a:pPr>
            <a:endParaRPr lang="en-GB"/>
          </a:p>
        </p:txBody>
      </p:sp>
      <p:sp>
        <p:nvSpPr>
          <p:cNvPr id="5" name="Slide Number Placeholder 4">
            <a:extLst>
              <a:ext uri="{FF2B5EF4-FFF2-40B4-BE49-F238E27FC236}">
                <a16:creationId xmlns:a16="http://schemas.microsoft.com/office/drawing/2014/main" id="{A161942F-2991-4F43-BFBA-E3B595E083E0}"/>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1A174576-20C3-4661-B462-22D4E1304793}"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AA88C09-AC75-43CE-A6E3-16A1B5E1B346}"/>
              </a:ext>
            </a:extLst>
          </p:cNvPr>
          <p:cNvSpPr>
            <a:spLocks noGrp="1"/>
          </p:cNvSpPr>
          <p:nvPr>
            <p:ph type="hdr" sz="quarter"/>
          </p:nvPr>
        </p:nvSpPr>
        <p:spPr>
          <a:xfrm>
            <a:off x="0" y="0"/>
            <a:ext cx="6858000" cy="457200"/>
          </a:xfrm>
          <a:prstGeom prst="rect">
            <a:avLst/>
          </a:prstGeom>
        </p:spPr>
        <p:txBody>
          <a:bodyPr vert="horz" lIns="91440" tIns="45720" rIns="91440" bIns="45720" rtlCol="0"/>
          <a:lstStyle>
            <a:lvl1pPr algn="r" eaLnBrk="1" hangingPunct="1">
              <a:defRPr sz="1200">
                <a:latin typeface="Arial" charset="0"/>
                <a:cs typeface="Arial" charset="0"/>
              </a:defRPr>
            </a:lvl1pPr>
          </a:lstStyle>
          <a:p>
            <a:pPr>
              <a:defRPr/>
            </a:pPr>
            <a:r>
              <a:rPr lang="en-GB"/>
              <a:t>LG14 File preparation</a:t>
            </a:r>
            <a:endParaRPr lang="en-GB" dirty="0"/>
          </a:p>
        </p:txBody>
      </p:sp>
      <p:sp>
        <p:nvSpPr>
          <p:cNvPr id="4" name="Slide Image Placeholder 3">
            <a:extLst>
              <a:ext uri="{FF2B5EF4-FFF2-40B4-BE49-F238E27FC236}">
                <a16:creationId xmlns:a16="http://schemas.microsoft.com/office/drawing/2014/main" id="{B2D4D7BA-8331-4E22-9645-DEC526716F53}"/>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a:extLst>
              <a:ext uri="{FF2B5EF4-FFF2-40B4-BE49-F238E27FC236}">
                <a16:creationId xmlns:a16="http://schemas.microsoft.com/office/drawing/2014/main" id="{6B148DBB-5BCE-4267-9B53-8CA7DDFF088E}"/>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id="{0EF1A798-4993-47B0-AE05-427FAB33447D}"/>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cs typeface="Arial" charset="0"/>
              </a:defRPr>
            </a:lvl1pPr>
          </a:lstStyle>
          <a:p>
            <a:pPr>
              <a:defRPr/>
            </a:pPr>
            <a:endParaRPr lang="en-GB"/>
          </a:p>
        </p:txBody>
      </p:sp>
      <p:sp>
        <p:nvSpPr>
          <p:cNvPr id="7" name="Slide Number Placeholder 6">
            <a:extLst>
              <a:ext uri="{FF2B5EF4-FFF2-40B4-BE49-F238E27FC236}">
                <a16:creationId xmlns:a16="http://schemas.microsoft.com/office/drawing/2014/main" id="{AD43340A-1756-4DDA-8C10-80D8F4EBB333}"/>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4DB28D2B-1CC8-4475-A138-9A447737D61F}"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hf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a:extLst>
              <a:ext uri="{FF2B5EF4-FFF2-40B4-BE49-F238E27FC236}">
                <a16:creationId xmlns:a16="http://schemas.microsoft.com/office/drawing/2014/main" id="{67AD010A-4263-4772-875D-B078EB984A9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a:extLst>
              <a:ext uri="{FF2B5EF4-FFF2-40B4-BE49-F238E27FC236}">
                <a16:creationId xmlns:a16="http://schemas.microsoft.com/office/drawing/2014/main" id="{563C2F7B-694F-42A4-BB6B-F0BCBA2F584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a:p>
        </p:txBody>
      </p:sp>
      <p:sp>
        <p:nvSpPr>
          <p:cNvPr id="11268" name="Header Placeholder 3">
            <a:extLst>
              <a:ext uri="{FF2B5EF4-FFF2-40B4-BE49-F238E27FC236}">
                <a16:creationId xmlns:a16="http://schemas.microsoft.com/office/drawing/2014/main" id="{9843F8CF-73E9-471C-9630-8F95E9526C15}"/>
              </a:ext>
            </a:extLst>
          </p:cNvPr>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r>
              <a:rPr lang="en-GB" altLang="en-US">
                <a:latin typeface="Arial" panose="020B0604020202020204" pitchFamily="34" charset="0"/>
                <a:cs typeface="Arial" panose="020B0604020202020204" pitchFamily="34" charset="0"/>
              </a:rPr>
              <a:t>LG14 File preparation</a:t>
            </a:r>
          </a:p>
        </p:txBody>
      </p:sp>
      <p:sp>
        <p:nvSpPr>
          <p:cNvPr id="11269" name="Slide Number Placeholder 4">
            <a:extLst>
              <a:ext uri="{FF2B5EF4-FFF2-40B4-BE49-F238E27FC236}">
                <a16:creationId xmlns:a16="http://schemas.microsoft.com/office/drawing/2014/main" id="{EB9AA230-03D3-4CA3-96E7-C7813CEBFFA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5A489B2-26E8-4AEA-9102-FBBF4481E525}" type="slidenum">
              <a:rPr lang="en-GB" altLang="en-US" smtClean="0">
                <a:latin typeface="Arial" panose="020B0604020202020204" pitchFamily="34" charset="0"/>
              </a:rPr>
              <a:pPr>
                <a:spcBef>
                  <a:spcPct val="0"/>
                </a:spcBef>
              </a:pPr>
              <a:t>1</a:t>
            </a:fld>
            <a:endParaRPr lang="en-GB" altLang="en-US">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2FB5F8F7-5D33-4B59-8A0B-5E5CC6D2D91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a:extLst>
              <a:ext uri="{FF2B5EF4-FFF2-40B4-BE49-F238E27FC236}">
                <a16:creationId xmlns:a16="http://schemas.microsoft.com/office/drawing/2014/main" id="{2104ECA9-054D-4F4E-9B37-94048959BCD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t>Why accurate descriptions necessary – The unused does not go to the prosecutor/legal.  They have to be able to determine from the form whether an item is capable of undermining the Prosecutions case or it could assist that of the Defence from the description alone so the more detail you can include the better.</a:t>
            </a:r>
          </a:p>
          <a:p>
            <a:r>
              <a:rPr lang="en-GB" altLang="en-US"/>
              <a:t>MG6C is disclosed to the defence if a NG plea is entered the defence then have to be able to determine if anything on the form is of use to them. </a:t>
            </a:r>
          </a:p>
          <a:p>
            <a:r>
              <a:rPr lang="en-GB" altLang="en-US"/>
              <a:t>Simply saying “email dated?? To???” is not sufficient</a:t>
            </a:r>
          </a:p>
          <a:p>
            <a:r>
              <a:rPr lang="en-GB" altLang="en-US"/>
              <a:t>Do not bundle items together where possible</a:t>
            </a:r>
          </a:p>
          <a:p>
            <a:endParaRPr lang="en-GB" altLang="en-US"/>
          </a:p>
        </p:txBody>
      </p:sp>
      <p:sp>
        <p:nvSpPr>
          <p:cNvPr id="32772" name="Header Placeholder 3">
            <a:extLst>
              <a:ext uri="{FF2B5EF4-FFF2-40B4-BE49-F238E27FC236}">
                <a16:creationId xmlns:a16="http://schemas.microsoft.com/office/drawing/2014/main" id="{4686B1AE-58DB-4480-ADB9-D7B635318B70}"/>
              </a:ext>
            </a:extLst>
          </p:cNvPr>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r>
              <a:rPr lang="en-GB" altLang="en-US">
                <a:latin typeface="Arial" panose="020B0604020202020204" pitchFamily="34" charset="0"/>
                <a:cs typeface="Arial" panose="020B0604020202020204" pitchFamily="34" charset="0"/>
              </a:rPr>
              <a:t>LG14 File preparation</a:t>
            </a:r>
          </a:p>
        </p:txBody>
      </p:sp>
      <p:sp>
        <p:nvSpPr>
          <p:cNvPr id="32773" name="Slide Number Placeholder 4">
            <a:extLst>
              <a:ext uri="{FF2B5EF4-FFF2-40B4-BE49-F238E27FC236}">
                <a16:creationId xmlns:a16="http://schemas.microsoft.com/office/drawing/2014/main" id="{E45226D0-A4F3-4B19-8F8E-DCDF319BBE7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7E7EBA5-9541-40F3-8B5B-5C857D0AE32B}" type="slidenum">
              <a:rPr lang="en-GB" altLang="en-US" smtClean="0">
                <a:latin typeface="Arial" panose="020B0604020202020204" pitchFamily="34" charset="0"/>
              </a:rPr>
              <a:pPr>
                <a:spcBef>
                  <a:spcPct val="0"/>
                </a:spcBef>
              </a:pPr>
              <a:t>13</a:t>
            </a:fld>
            <a:endParaRPr lang="en-GB" altLang="en-US">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9F014FFE-9732-45F0-B014-1351B8AE30F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a:extLst>
              <a:ext uri="{FF2B5EF4-FFF2-40B4-BE49-F238E27FC236}">
                <a16:creationId xmlns:a16="http://schemas.microsoft.com/office/drawing/2014/main" id="{A6A6365E-390A-4073-9ED7-5BC1293B249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t>Cant cite rebriefs as informal slap on the wrists – no opportunity to give opinion and generally arise out of paper work so havent had opportunity to contest.  Equivalent of warnings from police, which are not cited in court.  Anything “official” that we can evidence can be cited.</a:t>
            </a:r>
          </a:p>
        </p:txBody>
      </p:sp>
      <p:sp>
        <p:nvSpPr>
          <p:cNvPr id="37892" name="Header Placeholder 3">
            <a:extLst>
              <a:ext uri="{FF2B5EF4-FFF2-40B4-BE49-F238E27FC236}">
                <a16:creationId xmlns:a16="http://schemas.microsoft.com/office/drawing/2014/main" id="{99AF1181-C8A1-4702-BC5A-7876D8FEAF1F}"/>
              </a:ext>
            </a:extLst>
          </p:cNvPr>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r>
              <a:rPr lang="en-GB" altLang="en-US">
                <a:latin typeface="Arial" panose="020B0604020202020204" pitchFamily="34" charset="0"/>
                <a:cs typeface="Arial" panose="020B0604020202020204" pitchFamily="34" charset="0"/>
              </a:rPr>
              <a:t>LG14 File preparation</a:t>
            </a:r>
          </a:p>
        </p:txBody>
      </p:sp>
      <p:sp>
        <p:nvSpPr>
          <p:cNvPr id="37893" name="Slide Number Placeholder 4">
            <a:extLst>
              <a:ext uri="{FF2B5EF4-FFF2-40B4-BE49-F238E27FC236}">
                <a16:creationId xmlns:a16="http://schemas.microsoft.com/office/drawing/2014/main" id="{23D6619E-678D-4D9B-864A-7437DD1E05D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DD52C83-D19A-41F5-B62E-0703C2E7A662}" type="slidenum">
              <a:rPr lang="en-GB" altLang="en-US" smtClean="0">
                <a:latin typeface="Arial" panose="020B0604020202020204" pitchFamily="34" charset="0"/>
              </a:rPr>
              <a:pPr>
                <a:spcBef>
                  <a:spcPct val="0"/>
                </a:spcBef>
              </a:pPr>
              <a:t>17</a:t>
            </a:fld>
            <a:endParaRPr lang="en-GB" altLang="en-US">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0855DEC8-8F37-4B6A-84B8-6A08E973C65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a:extLst>
              <a:ext uri="{FF2B5EF4-FFF2-40B4-BE49-F238E27FC236}">
                <a16:creationId xmlns:a16="http://schemas.microsoft.com/office/drawing/2014/main" id="{1DAA270E-2605-41DD-AF4F-1D87649D31E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en-US"/>
              <a:t>A lot of material collected during an investigation.  Not all of it will be “evidence” i.e used to prove some element of the case.  Those items that are not used are then classed as “unused” and are subject to possible disclosure to the defence.</a:t>
            </a:r>
          </a:p>
          <a:p>
            <a:pPr>
              <a:spcBef>
                <a:spcPct val="0"/>
              </a:spcBef>
            </a:pPr>
            <a:r>
              <a:rPr lang="en-GB" altLang="en-US"/>
              <a:t>The Defence are entitled to know the case against them so that they can prepare to defend it.  Case law that was then put into statute; they shall be provided with disclosure of any material that will assist them in the timely preparation and presentation of case.  Not the case that this means that they are entitled to everything; hence the huge amounts of legislation and case law regarding disclosure which has consequently set down a regime regarding disclosure and the consequences for not complying.  Everyone should therefore be aware of their responsibilities under the legislation and must comply with it within the corresponding time scales.</a:t>
            </a:r>
          </a:p>
          <a:p>
            <a:endParaRPr lang="en-GB" altLang="en-US"/>
          </a:p>
        </p:txBody>
      </p:sp>
      <p:sp>
        <p:nvSpPr>
          <p:cNvPr id="40964" name="Header Placeholder 3">
            <a:extLst>
              <a:ext uri="{FF2B5EF4-FFF2-40B4-BE49-F238E27FC236}">
                <a16:creationId xmlns:a16="http://schemas.microsoft.com/office/drawing/2014/main" id="{884AC84B-A746-483B-BA04-5A6777214FD6}"/>
              </a:ext>
            </a:extLst>
          </p:cNvPr>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r>
              <a:rPr lang="en-GB" altLang="en-US">
                <a:latin typeface="Arial" panose="020B0604020202020204" pitchFamily="34" charset="0"/>
                <a:cs typeface="Arial" panose="020B0604020202020204" pitchFamily="34" charset="0"/>
              </a:rPr>
              <a:t>LG14 File preparation</a:t>
            </a:r>
          </a:p>
        </p:txBody>
      </p:sp>
      <p:sp>
        <p:nvSpPr>
          <p:cNvPr id="40965" name="Slide Number Placeholder 4">
            <a:extLst>
              <a:ext uri="{FF2B5EF4-FFF2-40B4-BE49-F238E27FC236}">
                <a16:creationId xmlns:a16="http://schemas.microsoft.com/office/drawing/2014/main" id="{C5320317-32C6-46FE-86BC-39A9E4F48C4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B44DC9F-9C8B-4D78-8C8B-89D0A97B5915}" type="slidenum">
              <a:rPr lang="en-GB" altLang="en-US" smtClean="0">
                <a:latin typeface="Arial" panose="020B0604020202020204" pitchFamily="34" charset="0"/>
              </a:rPr>
              <a:pPr>
                <a:spcBef>
                  <a:spcPct val="0"/>
                </a:spcBef>
              </a:pPr>
              <a:t>19</a:t>
            </a:fld>
            <a:endParaRPr lang="en-GB" altLang="en-US">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177756EB-1454-481B-8827-7AC94E71923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a:extLst>
              <a:ext uri="{FF2B5EF4-FFF2-40B4-BE49-F238E27FC236}">
                <a16:creationId xmlns:a16="http://schemas.microsoft.com/office/drawing/2014/main" id="{9771AB21-2745-4945-8168-53F2F63B87B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en-US"/>
              <a:t>In addition Att Gen guidelines on disclosure.</a:t>
            </a:r>
          </a:p>
          <a:p>
            <a:pPr>
              <a:spcBef>
                <a:spcPct val="0"/>
              </a:spcBef>
            </a:pPr>
            <a:r>
              <a:rPr lang="en-GB" altLang="en-US"/>
              <a:t>Number of statutory provisions – can be very confusing.  All of the requirements however confer responsibilities on not just the prosecutor but also those investigating.  It is important to get this right as directly enforcable by the court.</a:t>
            </a:r>
          </a:p>
          <a:p>
            <a:pPr>
              <a:spcBef>
                <a:spcPct val="0"/>
              </a:spcBef>
            </a:pPr>
            <a:r>
              <a:rPr lang="en-GB" altLang="en-US" b="1"/>
              <a:t>Criminal Procedure and Investigations Act 1996  </a:t>
            </a:r>
            <a:r>
              <a:rPr lang="en-GB" altLang="en-US"/>
              <a:t>- the primary piece of legislation governing disclosure in both the magistrates’ and Crown Court.  Lays down requirements regarding disclosure by both the defence and the prosecution.  Gives timings regarding what should be disclosed when and what tests apply.</a:t>
            </a:r>
          </a:p>
          <a:p>
            <a:pPr>
              <a:spcBef>
                <a:spcPct val="0"/>
              </a:spcBef>
            </a:pPr>
            <a:r>
              <a:rPr lang="en-GB" altLang="en-US" b="1"/>
              <a:t>Criminal procedure rules </a:t>
            </a:r>
            <a:r>
              <a:rPr lang="en-GB" altLang="en-US"/>
              <a:t>– full set of rules governing all aspects of criminal proceedings.  Covers subjects such as the contents of defences statements and what should be included in initial disclosure.</a:t>
            </a:r>
          </a:p>
          <a:p>
            <a:pPr>
              <a:spcBef>
                <a:spcPct val="0"/>
              </a:spcBef>
            </a:pPr>
            <a:r>
              <a:rPr lang="en-GB" altLang="en-US" b="1"/>
              <a:t>Mags courts disclosure rules – </a:t>
            </a:r>
            <a:r>
              <a:rPr lang="en-GB" altLang="en-US"/>
              <a:t>governs applications for PII in MCs</a:t>
            </a:r>
          </a:p>
          <a:p>
            <a:pPr>
              <a:spcBef>
                <a:spcPct val="0"/>
              </a:spcBef>
            </a:pPr>
            <a:r>
              <a:rPr lang="en-GB" altLang="en-US" b="1"/>
              <a:t>CPIA def disclosure time limits </a:t>
            </a:r>
            <a:r>
              <a:rPr lang="en-GB" altLang="en-US"/>
              <a:t>– time limits for compulsory and voluntary disclosure by the accused.</a:t>
            </a:r>
          </a:p>
          <a:p>
            <a:pPr>
              <a:spcBef>
                <a:spcPct val="0"/>
              </a:spcBef>
            </a:pPr>
            <a:r>
              <a:rPr lang="en-GB" altLang="en-US" b="1"/>
              <a:t>Crown court disclosure rules </a:t>
            </a:r>
            <a:r>
              <a:rPr lang="en-GB" altLang="en-US"/>
              <a:t>– PII in Crown Court</a:t>
            </a:r>
          </a:p>
        </p:txBody>
      </p:sp>
      <p:sp>
        <p:nvSpPr>
          <p:cNvPr id="43012" name="Header Placeholder 3">
            <a:extLst>
              <a:ext uri="{FF2B5EF4-FFF2-40B4-BE49-F238E27FC236}">
                <a16:creationId xmlns:a16="http://schemas.microsoft.com/office/drawing/2014/main" id="{474515BD-141C-4DAD-A104-3EB56A1ABC3B}"/>
              </a:ext>
            </a:extLst>
          </p:cNvPr>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r>
              <a:rPr lang="en-GB" altLang="en-US">
                <a:latin typeface="Arial" panose="020B0604020202020204" pitchFamily="34" charset="0"/>
                <a:cs typeface="Arial" panose="020B0604020202020204" pitchFamily="34" charset="0"/>
              </a:rPr>
              <a:t>LG14 File preparation</a:t>
            </a:r>
          </a:p>
        </p:txBody>
      </p:sp>
      <p:sp>
        <p:nvSpPr>
          <p:cNvPr id="43013" name="Slide Number Placeholder 4">
            <a:extLst>
              <a:ext uri="{FF2B5EF4-FFF2-40B4-BE49-F238E27FC236}">
                <a16:creationId xmlns:a16="http://schemas.microsoft.com/office/drawing/2014/main" id="{3FB8DF30-4D23-4556-8355-7882DC08CED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8898BC5-43E6-478B-8937-02F633B2E2D8}" type="slidenum">
              <a:rPr lang="en-GB" altLang="en-US" smtClean="0">
                <a:latin typeface="Arial" panose="020B0604020202020204" pitchFamily="34" charset="0"/>
              </a:rPr>
              <a:pPr>
                <a:spcBef>
                  <a:spcPct val="0"/>
                </a:spcBef>
              </a:pPr>
              <a:t>20</a:t>
            </a:fld>
            <a:endParaRPr lang="en-GB" altLang="en-US">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40B1DF72-53C2-4881-9963-E75CECECB0C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a:extLst>
              <a:ext uri="{FF2B5EF4-FFF2-40B4-BE49-F238E27FC236}">
                <a16:creationId xmlns:a16="http://schemas.microsoft.com/office/drawing/2014/main" id="{393A9E1E-474A-4EFA-ACA3-2D9974E03DC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en-US"/>
              <a:t>It is therefore important to ensure that the obligations are followed by the investigator, the disclosure officer and prosecutor.  Failure to do so can render all of the hard work already undertaken a waste of time.  It is also pointless just ordering “blanket” disclosure of everything; this just creates additional unnecessary work for all involved and does not comply with the legal requirements.  The disclosure test must be applied.</a:t>
            </a:r>
          </a:p>
          <a:p>
            <a:pPr>
              <a:spcBef>
                <a:spcPct val="0"/>
              </a:spcBef>
            </a:pPr>
            <a:endParaRPr lang="en-GB" altLang="en-US"/>
          </a:p>
          <a:p>
            <a:endParaRPr lang="en-GB" altLang="en-US"/>
          </a:p>
        </p:txBody>
      </p:sp>
      <p:sp>
        <p:nvSpPr>
          <p:cNvPr id="45060" name="Header Placeholder 3">
            <a:extLst>
              <a:ext uri="{FF2B5EF4-FFF2-40B4-BE49-F238E27FC236}">
                <a16:creationId xmlns:a16="http://schemas.microsoft.com/office/drawing/2014/main" id="{8EE3EB47-405C-43AD-AAB6-7C26C2A6E4D0}"/>
              </a:ext>
            </a:extLst>
          </p:cNvPr>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r>
              <a:rPr lang="en-GB" altLang="en-US">
                <a:latin typeface="Arial" panose="020B0604020202020204" pitchFamily="34" charset="0"/>
                <a:cs typeface="Arial" panose="020B0604020202020204" pitchFamily="34" charset="0"/>
              </a:rPr>
              <a:t>LG14 File preparation</a:t>
            </a:r>
          </a:p>
        </p:txBody>
      </p:sp>
      <p:sp>
        <p:nvSpPr>
          <p:cNvPr id="45061" name="Slide Number Placeholder 4">
            <a:extLst>
              <a:ext uri="{FF2B5EF4-FFF2-40B4-BE49-F238E27FC236}">
                <a16:creationId xmlns:a16="http://schemas.microsoft.com/office/drawing/2014/main" id="{09958992-A742-435A-A084-34266CF4263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91B3D87-D834-4439-805B-1F80CDE2A50E}" type="slidenum">
              <a:rPr lang="en-GB" altLang="en-US" smtClean="0">
                <a:latin typeface="Arial" panose="020B0604020202020204" pitchFamily="34" charset="0"/>
              </a:rPr>
              <a:pPr>
                <a:spcBef>
                  <a:spcPct val="0"/>
                </a:spcBef>
              </a:pPr>
              <a:t>21</a:t>
            </a:fld>
            <a:endParaRPr lang="en-GB" altLang="en-US">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C413BD6A-28A2-402B-A536-C5ECD43AEE4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a:extLst>
              <a:ext uri="{FF2B5EF4-FFF2-40B4-BE49-F238E27FC236}">
                <a16:creationId xmlns:a16="http://schemas.microsoft.com/office/drawing/2014/main" id="{643EE220-8CB4-430C-A107-FE80AC950FD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en-US"/>
              <a:t>Initial disclosure under the CPIA requires us to serve upon the accused sufficient evidence for them to understand the allegation against them and to decide whether they wish to plead guilty or not guilty.</a:t>
            </a:r>
          </a:p>
          <a:p>
            <a:pPr>
              <a:spcBef>
                <a:spcPct val="0"/>
              </a:spcBef>
            </a:pPr>
            <a:r>
              <a:rPr lang="en-GB" altLang="en-US"/>
              <a:t>Where the defendant is then going to have a trial it is incumbent upon those prosecuting to serve further disclosure – this is where the disclosure test comes in. (However we serve everything at once.)</a:t>
            </a:r>
          </a:p>
          <a:p>
            <a:pPr>
              <a:spcBef>
                <a:spcPct val="0"/>
              </a:spcBef>
            </a:pPr>
            <a:r>
              <a:rPr lang="en-GB" altLang="en-US"/>
              <a:t>NB. the requirement to disclose is an ongoing one; throughout the proceedings the prosecutor and investigator must be alive to the issue of disclosure – statutory requirement under CPIA re: continuing obligation to review.  Keep applying the disclosure test to any new material.  Reconsider any material in light of information relating to the defence case that my affect view of whether capable of assisting/undermining. (give eg of defence statement contents)</a:t>
            </a:r>
          </a:p>
        </p:txBody>
      </p:sp>
      <p:sp>
        <p:nvSpPr>
          <p:cNvPr id="47108" name="Header Placeholder 3">
            <a:extLst>
              <a:ext uri="{FF2B5EF4-FFF2-40B4-BE49-F238E27FC236}">
                <a16:creationId xmlns:a16="http://schemas.microsoft.com/office/drawing/2014/main" id="{E0A7A2B3-E16F-43DC-BA8C-841B8AC2D56E}"/>
              </a:ext>
            </a:extLst>
          </p:cNvPr>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r>
              <a:rPr lang="en-GB" altLang="en-US">
                <a:latin typeface="Arial" panose="020B0604020202020204" pitchFamily="34" charset="0"/>
                <a:cs typeface="Arial" panose="020B0604020202020204" pitchFamily="34" charset="0"/>
              </a:rPr>
              <a:t>LG14 File preparation</a:t>
            </a:r>
          </a:p>
        </p:txBody>
      </p:sp>
      <p:sp>
        <p:nvSpPr>
          <p:cNvPr id="47109" name="Slide Number Placeholder 4">
            <a:extLst>
              <a:ext uri="{FF2B5EF4-FFF2-40B4-BE49-F238E27FC236}">
                <a16:creationId xmlns:a16="http://schemas.microsoft.com/office/drawing/2014/main" id="{71AA4B71-BD02-4FE3-A3D3-EFA49C41245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1A7F449-28FC-4C5D-80AA-4B1D16CB3728}" type="slidenum">
              <a:rPr lang="en-GB" altLang="en-US" smtClean="0">
                <a:latin typeface="Arial" panose="020B0604020202020204" pitchFamily="34" charset="0"/>
              </a:rPr>
              <a:pPr>
                <a:spcBef>
                  <a:spcPct val="0"/>
                </a:spcBef>
              </a:pPr>
              <a:t>22</a:t>
            </a:fld>
            <a:endParaRPr lang="en-GB" altLang="en-US">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id="{E41D72D6-B485-4988-AB1F-A62D5EC9981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a:extLst>
              <a:ext uri="{FF2B5EF4-FFF2-40B4-BE49-F238E27FC236}">
                <a16:creationId xmlns:a16="http://schemas.microsoft.com/office/drawing/2014/main" id="{6B5CDFE9-77D3-4B60-B02A-EDA346F8557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en-US"/>
              <a:t>Disclosure officer may be the officer in charge of an investigation or it may be someone different.  Either way, it’s an important role.  If it is separate people undertaking then clearly the disclosure officer will need to know a lot about the case to enable them to make informed decisions about what needs to be disclosed and what shouldn’t be.  Cooperation and communication are really important.</a:t>
            </a:r>
          </a:p>
          <a:p>
            <a:pPr>
              <a:spcBef>
                <a:spcPct val="0"/>
              </a:spcBef>
            </a:pPr>
            <a:r>
              <a:rPr lang="en-GB" altLang="en-US"/>
              <a:t>If anyone is not sure about what should be retained or what should or shouldn’t be disclosed then seek advice.  Bear in mind that if the file is still being put together then prosecutor will need detail regarding the matter before he or she can make an informed decision.</a:t>
            </a:r>
          </a:p>
          <a:p>
            <a:endParaRPr lang="en-GB" altLang="en-US"/>
          </a:p>
        </p:txBody>
      </p:sp>
      <p:sp>
        <p:nvSpPr>
          <p:cNvPr id="49156" name="Header Placeholder 3">
            <a:extLst>
              <a:ext uri="{FF2B5EF4-FFF2-40B4-BE49-F238E27FC236}">
                <a16:creationId xmlns:a16="http://schemas.microsoft.com/office/drawing/2014/main" id="{D0982827-D4A3-4FD8-A0F3-010CF800F134}"/>
              </a:ext>
            </a:extLst>
          </p:cNvPr>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r>
              <a:rPr lang="en-GB" altLang="en-US">
                <a:latin typeface="Arial" panose="020B0604020202020204" pitchFamily="34" charset="0"/>
                <a:cs typeface="Arial" panose="020B0604020202020204" pitchFamily="34" charset="0"/>
              </a:rPr>
              <a:t>LG14 File preparation</a:t>
            </a:r>
          </a:p>
        </p:txBody>
      </p:sp>
      <p:sp>
        <p:nvSpPr>
          <p:cNvPr id="49157" name="Slide Number Placeholder 4">
            <a:extLst>
              <a:ext uri="{FF2B5EF4-FFF2-40B4-BE49-F238E27FC236}">
                <a16:creationId xmlns:a16="http://schemas.microsoft.com/office/drawing/2014/main" id="{D844D5B1-0BA2-4E23-930E-A0D368C07C3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7A57855-D5B7-4976-A0DA-38975D9E0736}" type="slidenum">
              <a:rPr lang="en-GB" altLang="en-US" smtClean="0">
                <a:latin typeface="Arial" panose="020B0604020202020204" pitchFamily="34" charset="0"/>
              </a:rPr>
              <a:pPr>
                <a:spcBef>
                  <a:spcPct val="0"/>
                </a:spcBef>
              </a:pPr>
              <a:t>23</a:t>
            </a:fld>
            <a:endParaRPr lang="en-GB" altLang="en-US">
              <a:latin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id="{285E3495-0A41-4146-8667-B5178CA28A1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a:extLst>
              <a:ext uri="{FF2B5EF4-FFF2-40B4-BE49-F238E27FC236}">
                <a16:creationId xmlns:a16="http://schemas.microsoft.com/office/drawing/2014/main" id="{2E2EC3CA-8AFF-47F4-A518-7A2CB561FAC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en-US"/>
              <a:t>Record and retain all material that is accumulated throughout the life of an investigation.</a:t>
            </a:r>
          </a:p>
          <a:p>
            <a:pPr>
              <a:spcBef>
                <a:spcPct val="0"/>
              </a:spcBef>
            </a:pPr>
            <a:r>
              <a:rPr lang="en-GB" altLang="en-US"/>
              <a:t>Assisting/undermining – example:</a:t>
            </a:r>
          </a:p>
          <a:p>
            <a:pPr>
              <a:spcBef>
                <a:spcPct val="0"/>
              </a:spcBef>
            </a:pPr>
            <a:r>
              <a:rPr lang="en-GB" altLang="en-US"/>
              <a:t>The defence submit a defence statement and ask for copies of emails that are referred to on the unused material schedule as “emails between Preston office and defendant.”  The defence say that they received permission to erect a concrete wall around their marina and that this permission is contained in those emails. – potentially capable of assisting their case.  Also possible it could undermine ours to an extent.  Clearly the defence would want this evidence to go before the court if it exists.  They therefore could be entitled to it under the disclosure rules.  The prosecutor then has to look at the piece of evidence and see if it does contain anything that would assist them.  If not, they are simply written to and told no (and the reason why i.e. It doesn’t assist your case.)  If however it does contain exactly that, then the item would need to be disclosed by the disclosure officer. (clearly keep the original and send a copy)</a:t>
            </a:r>
          </a:p>
          <a:p>
            <a:pPr>
              <a:spcBef>
                <a:spcPct val="0"/>
              </a:spcBef>
            </a:pPr>
            <a:endParaRPr lang="en-GB" altLang="en-US"/>
          </a:p>
          <a:p>
            <a:pPr>
              <a:spcBef>
                <a:spcPct val="0"/>
              </a:spcBef>
            </a:pPr>
            <a:r>
              <a:rPr lang="en-GB" altLang="en-US"/>
              <a:t>Relevance – anything that appears to investigator or disclosure officer to have some bearing on the offence being investigated, the person being investigated or the surrounding circumstances. (Does it go to prove an element of the offence?)  It is only not relevant if it is incapable of having any impact on the case – if you’re unsure ask.</a:t>
            </a:r>
          </a:p>
        </p:txBody>
      </p:sp>
      <p:sp>
        <p:nvSpPr>
          <p:cNvPr id="51204" name="Header Placeholder 3">
            <a:extLst>
              <a:ext uri="{FF2B5EF4-FFF2-40B4-BE49-F238E27FC236}">
                <a16:creationId xmlns:a16="http://schemas.microsoft.com/office/drawing/2014/main" id="{482B7EDE-B116-44CF-83B6-CC89416F7921}"/>
              </a:ext>
            </a:extLst>
          </p:cNvPr>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r>
              <a:rPr lang="en-GB" altLang="en-US">
                <a:latin typeface="Arial" panose="020B0604020202020204" pitchFamily="34" charset="0"/>
                <a:cs typeface="Arial" panose="020B0604020202020204" pitchFamily="34" charset="0"/>
              </a:rPr>
              <a:t>LG14 File preparation</a:t>
            </a:r>
          </a:p>
        </p:txBody>
      </p:sp>
      <p:sp>
        <p:nvSpPr>
          <p:cNvPr id="51205" name="Slide Number Placeholder 4">
            <a:extLst>
              <a:ext uri="{FF2B5EF4-FFF2-40B4-BE49-F238E27FC236}">
                <a16:creationId xmlns:a16="http://schemas.microsoft.com/office/drawing/2014/main" id="{55EA8396-A0EF-4C7F-856C-BE0A0608822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FF713E8-2E3E-449E-BCC4-7A009A6BB2C1}" type="slidenum">
              <a:rPr lang="en-GB" altLang="en-US" smtClean="0">
                <a:latin typeface="Arial" panose="020B0604020202020204" pitchFamily="34" charset="0"/>
              </a:rPr>
              <a:pPr>
                <a:spcBef>
                  <a:spcPct val="0"/>
                </a:spcBef>
              </a:pPr>
              <a:t>24</a:t>
            </a:fld>
            <a:endParaRPr lang="en-GB" altLang="en-US">
              <a:latin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a:extLst>
              <a:ext uri="{FF2B5EF4-FFF2-40B4-BE49-F238E27FC236}">
                <a16:creationId xmlns:a16="http://schemas.microsoft.com/office/drawing/2014/main" id="{4CD1B70E-4987-4689-964F-52F4396B739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a:extLst>
              <a:ext uri="{FF2B5EF4-FFF2-40B4-BE49-F238E27FC236}">
                <a16:creationId xmlns:a16="http://schemas.microsoft.com/office/drawing/2014/main" id="{FF6E6F4F-1BD3-44B3-BDCF-A5F9ED42C2B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t>Touched on in earlier presentation re: exhibit handling and CPIA responsibilities</a:t>
            </a:r>
          </a:p>
          <a:p>
            <a:endParaRPr lang="en-GB" altLang="en-US"/>
          </a:p>
          <a:p>
            <a:pPr>
              <a:spcBef>
                <a:spcPct val="0"/>
              </a:spcBef>
            </a:pPr>
            <a:r>
              <a:rPr lang="en-GB" altLang="en-US"/>
              <a:t>Exactly what it says on the tin; material generated during the investigation that we don’t intend to rely upon it because it doesn’t go anyway to proving an element of the offence or assisting the defence.  (if it did, it would be disclosable – see previous slide)</a:t>
            </a:r>
          </a:p>
          <a:p>
            <a:pPr>
              <a:spcBef>
                <a:spcPct val="0"/>
              </a:spcBef>
            </a:pPr>
            <a:r>
              <a:rPr lang="en-GB" altLang="en-US"/>
              <a:t>Often only becomes apparent as the investigation goes on what will be disclosed to be used as evidence and what will be unused.  Dependant upon the defence being raised as well.  It is important therefore to undertake all reasonable lines of enquiry regarding any defences raised when investigating; it will inform what may be disclosable to the defence in due course.</a:t>
            </a:r>
          </a:p>
        </p:txBody>
      </p:sp>
      <p:sp>
        <p:nvSpPr>
          <p:cNvPr id="53252" name="Header Placeholder 3">
            <a:extLst>
              <a:ext uri="{FF2B5EF4-FFF2-40B4-BE49-F238E27FC236}">
                <a16:creationId xmlns:a16="http://schemas.microsoft.com/office/drawing/2014/main" id="{D1D69F71-680B-41DE-8396-5CD924EF490A}"/>
              </a:ext>
            </a:extLst>
          </p:cNvPr>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r>
              <a:rPr lang="en-GB" altLang="en-US">
                <a:latin typeface="Arial" panose="020B0604020202020204" pitchFamily="34" charset="0"/>
                <a:cs typeface="Arial" panose="020B0604020202020204" pitchFamily="34" charset="0"/>
              </a:rPr>
              <a:t>LG14 File preparation</a:t>
            </a:r>
          </a:p>
        </p:txBody>
      </p:sp>
      <p:sp>
        <p:nvSpPr>
          <p:cNvPr id="53253" name="Slide Number Placeholder 4">
            <a:extLst>
              <a:ext uri="{FF2B5EF4-FFF2-40B4-BE49-F238E27FC236}">
                <a16:creationId xmlns:a16="http://schemas.microsoft.com/office/drawing/2014/main" id="{C2E1BB51-D2FF-4A56-B0A7-3148F32EA0F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1E085EB-B2D2-4F96-8E7C-5F18B9A66DF0}" type="slidenum">
              <a:rPr lang="en-GB" altLang="en-US" smtClean="0">
                <a:latin typeface="Arial" panose="020B0604020202020204" pitchFamily="34" charset="0"/>
              </a:rPr>
              <a:pPr>
                <a:spcBef>
                  <a:spcPct val="0"/>
                </a:spcBef>
              </a:pPr>
              <a:t>25</a:t>
            </a:fld>
            <a:endParaRPr lang="en-GB" altLang="en-US">
              <a:latin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CFD44607-99C8-46B8-93E6-6A3284E46CD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a:extLst>
              <a:ext uri="{FF2B5EF4-FFF2-40B4-BE49-F238E27FC236}">
                <a16:creationId xmlns:a16="http://schemas.microsoft.com/office/drawing/2014/main" id="{8E4D6709-29A5-49F5-9A76-D69D190D660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en-US"/>
              <a:t>Using previous eg re: details of intelligence – phone call that generates 5x5x5 – there are details from that phone call and subsequent intell that may mean that the defendant could work out who tipped off those investigating.  Puts that person at risk so wouldn’t want the defendant to see it.  It obviously doesn’t need presenting to the court to prove an element of the offence, so it is unused, but because there is information that is not in the public interest to be disclosed it should be on the sensitive unused schedule.</a:t>
            </a:r>
          </a:p>
          <a:p>
            <a:pPr>
              <a:spcBef>
                <a:spcPct val="0"/>
              </a:spcBef>
            </a:pPr>
            <a:r>
              <a:rPr lang="en-GB" altLang="en-US"/>
              <a:t>Other examples – intelligence that we may have on the offender from previous investigations</a:t>
            </a:r>
          </a:p>
          <a:p>
            <a:pPr>
              <a:spcBef>
                <a:spcPct val="0"/>
              </a:spcBef>
            </a:pPr>
            <a:endParaRPr lang="en-GB" altLang="en-US"/>
          </a:p>
          <a:p>
            <a:pPr>
              <a:spcBef>
                <a:spcPct val="0"/>
              </a:spcBef>
            </a:pPr>
            <a:r>
              <a:rPr lang="en-GB" altLang="en-US"/>
              <a:t>Would you be comfortable them knowing it about a family member? If your granny’s details were on there, would you be happy with the defence receiving it? </a:t>
            </a:r>
          </a:p>
          <a:p>
            <a:pPr>
              <a:spcBef>
                <a:spcPct val="0"/>
              </a:spcBef>
            </a:pPr>
            <a:endParaRPr lang="en-GB" altLang="en-US"/>
          </a:p>
          <a:p>
            <a:pPr>
              <a:spcBef>
                <a:spcPct val="0"/>
              </a:spcBef>
            </a:pPr>
            <a:r>
              <a:rPr lang="en-GB" altLang="en-US"/>
              <a:t>Can you redact?  If so, is purpose of document still in place? Difference between sensitive material on a doc and material of a sensitive nature.</a:t>
            </a:r>
          </a:p>
          <a:p>
            <a:pPr>
              <a:spcBef>
                <a:spcPct val="0"/>
              </a:spcBef>
            </a:pPr>
            <a:endParaRPr lang="en-GB" altLang="en-US"/>
          </a:p>
          <a:p>
            <a:pPr>
              <a:spcBef>
                <a:spcPct val="0"/>
              </a:spcBef>
            </a:pPr>
            <a:r>
              <a:rPr lang="en-GB" altLang="en-US"/>
              <a:t>NB. Always remember you must still apply the disclosure test - Does it undermine or assist?</a:t>
            </a:r>
          </a:p>
        </p:txBody>
      </p:sp>
      <p:sp>
        <p:nvSpPr>
          <p:cNvPr id="55300" name="Header Placeholder 3">
            <a:extLst>
              <a:ext uri="{FF2B5EF4-FFF2-40B4-BE49-F238E27FC236}">
                <a16:creationId xmlns:a16="http://schemas.microsoft.com/office/drawing/2014/main" id="{446FC97D-BAE3-44CB-99B6-9DDEE6589402}"/>
              </a:ext>
            </a:extLst>
          </p:cNvPr>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r>
              <a:rPr lang="en-GB" altLang="en-US">
                <a:latin typeface="Arial" panose="020B0604020202020204" pitchFamily="34" charset="0"/>
                <a:cs typeface="Arial" panose="020B0604020202020204" pitchFamily="34" charset="0"/>
              </a:rPr>
              <a:t>LG14 File preparation</a:t>
            </a:r>
          </a:p>
        </p:txBody>
      </p:sp>
      <p:sp>
        <p:nvSpPr>
          <p:cNvPr id="55301" name="Slide Number Placeholder 4">
            <a:extLst>
              <a:ext uri="{FF2B5EF4-FFF2-40B4-BE49-F238E27FC236}">
                <a16:creationId xmlns:a16="http://schemas.microsoft.com/office/drawing/2014/main" id="{9363BEB0-AEC8-4FEC-B9CE-2ACA2F7B5A3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835E35C-9D0E-4430-AF5D-EEDF7CA24204}" type="slidenum">
              <a:rPr lang="en-GB" altLang="en-US" smtClean="0">
                <a:latin typeface="Arial" panose="020B0604020202020204" pitchFamily="34" charset="0"/>
              </a:rPr>
              <a:pPr>
                <a:spcBef>
                  <a:spcPct val="0"/>
                </a:spcBef>
              </a:pPr>
              <a:t>26</a:t>
            </a:fld>
            <a:endParaRPr lang="en-GB" altLang="en-US">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9D1FD3A2-DEB2-4AE1-A486-38D7E39F640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465F8D07-47E9-4BCD-A7C8-A691A694D37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4340" name="Slide Number Placeholder 3">
            <a:extLst>
              <a:ext uri="{FF2B5EF4-FFF2-40B4-BE49-F238E27FC236}">
                <a16:creationId xmlns:a16="http://schemas.microsoft.com/office/drawing/2014/main" id="{2C9CBE28-041B-4A7D-9C37-2490E5CB9E7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76CA760-DB92-413D-BD90-55566E3E17AE}" type="slidenum">
              <a:rPr lang="en-GB" altLang="en-US" smtClean="0">
                <a:latin typeface="Arial" panose="020B0604020202020204" pitchFamily="34" charset="0"/>
              </a:rPr>
              <a:pPr>
                <a:spcBef>
                  <a:spcPct val="0"/>
                </a:spcBef>
              </a:pPr>
              <a:t>3</a:t>
            </a:fld>
            <a:endParaRPr lang="en-GB" altLang="en-US">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a:extLst>
              <a:ext uri="{FF2B5EF4-FFF2-40B4-BE49-F238E27FC236}">
                <a16:creationId xmlns:a16="http://schemas.microsoft.com/office/drawing/2014/main" id="{A9BC4F87-A50C-4917-85EC-6874DACCEE2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a:extLst>
              <a:ext uri="{FF2B5EF4-FFF2-40B4-BE49-F238E27FC236}">
                <a16:creationId xmlns:a16="http://schemas.microsoft.com/office/drawing/2014/main" id="{8E011DC5-5B47-4877-89F8-ACC0075C066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t>NB the unused material does not need to be provided to the prosecution team.  It should be kept with the original file at the Coast.  If the prosecutor wants to see an item he or she will just ask for it.  It is therefore vitally important that the descriptions given in the schedules are detailed enough for the person reading it to understand the item’s content/relevance.</a:t>
            </a:r>
          </a:p>
          <a:p>
            <a:endParaRPr lang="en-GB" altLang="en-US"/>
          </a:p>
        </p:txBody>
      </p:sp>
      <p:sp>
        <p:nvSpPr>
          <p:cNvPr id="57348" name="Header Placeholder 3">
            <a:extLst>
              <a:ext uri="{FF2B5EF4-FFF2-40B4-BE49-F238E27FC236}">
                <a16:creationId xmlns:a16="http://schemas.microsoft.com/office/drawing/2014/main" id="{81209F14-6EB2-4553-B022-5D2E285DC174}"/>
              </a:ext>
            </a:extLst>
          </p:cNvPr>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r>
              <a:rPr lang="en-GB" altLang="en-US">
                <a:latin typeface="Arial" panose="020B0604020202020204" pitchFamily="34" charset="0"/>
                <a:cs typeface="Arial" panose="020B0604020202020204" pitchFamily="34" charset="0"/>
              </a:rPr>
              <a:t>LG14 File preparation</a:t>
            </a:r>
          </a:p>
        </p:txBody>
      </p:sp>
      <p:sp>
        <p:nvSpPr>
          <p:cNvPr id="57349" name="Slide Number Placeholder 4">
            <a:extLst>
              <a:ext uri="{FF2B5EF4-FFF2-40B4-BE49-F238E27FC236}">
                <a16:creationId xmlns:a16="http://schemas.microsoft.com/office/drawing/2014/main" id="{5F335440-5190-4191-8BE8-79A1999F364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6627F73-4244-4804-A60F-FC1ECB7E1822}" type="slidenum">
              <a:rPr lang="en-GB" altLang="en-US" smtClean="0">
                <a:latin typeface="Arial" panose="020B0604020202020204" pitchFamily="34" charset="0"/>
              </a:rPr>
              <a:pPr>
                <a:spcBef>
                  <a:spcPct val="0"/>
                </a:spcBef>
              </a:pPr>
              <a:t>27</a:t>
            </a:fld>
            <a:endParaRPr lang="en-GB" altLang="en-US">
              <a:latin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a:extLst>
              <a:ext uri="{FF2B5EF4-FFF2-40B4-BE49-F238E27FC236}">
                <a16:creationId xmlns:a16="http://schemas.microsoft.com/office/drawing/2014/main" id="{7A8859C3-2A68-4DF2-813F-C7FB57F1944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a:extLst>
              <a:ext uri="{FF2B5EF4-FFF2-40B4-BE49-F238E27FC236}">
                <a16:creationId xmlns:a16="http://schemas.microsoft.com/office/drawing/2014/main" id="{A344E70B-749C-4B2C-AFEB-F8828559AC0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en-US"/>
              <a:t>If the form isn’t filled in with enough detail then it will be returned to the disclosure officer, requesting further information.</a:t>
            </a:r>
          </a:p>
          <a:p>
            <a:pPr>
              <a:spcBef>
                <a:spcPct val="0"/>
              </a:spcBef>
            </a:pPr>
            <a:endParaRPr lang="en-GB" altLang="en-US"/>
          </a:p>
          <a:p>
            <a:endParaRPr lang="en-GB" altLang="en-US"/>
          </a:p>
        </p:txBody>
      </p:sp>
      <p:sp>
        <p:nvSpPr>
          <p:cNvPr id="59396" name="Header Placeholder 3">
            <a:extLst>
              <a:ext uri="{FF2B5EF4-FFF2-40B4-BE49-F238E27FC236}">
                <a16:creationId xmlns:a16="http://schemas.microsoft.com/office/drawing/2014/main" id="{86A31D90-BFCC-42DA-84D0-22FCAF7BD675}"/>
              </a:ext>
            </a:extLst>
          </p:cNvPr>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r>
              <a:rPr lang="en-GB" altLang="en-US">
                <a:latin typeface="Arial" panose="020B0604020202020204" pitchFamily="34" charset="0"/>
                <a:cs typeface="Arial" panose="020B0604020202020204" pitchFamily="34" charset="0"/>
              </a:rPr>
              <a:t>LG14 File preparation</a:t>
            </a:r>
          </a:p>
        </p:txBody>
      </p:sp>
      <p:sp>
        <p:nvSpPr>
          <p:cNvPr id="59397" name="Slide Number Placeholder 4">
            <a:extLst>
              <a:ext uri="{FF2B5EF4-FFF2-40B4-BE49-F238E27FC236}">
                <a16:creationId xmlns:a16="http://schemas.microsoft.com/office/drawing/2014/main" id="{D3672F9F-F0CB-4F1A-A244-BBF8BD49F89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3339396-E365-4404-9403-58ACBF65792F}" type="slidenum">
              <a:rPr lang="en-GB" altLang="en-US" smtClean="0">
                <a:latin typeface="Arial" panose="020B0604020202020204" pitchFamily="34" charset="0"/>
              </a:rPr>
              <a:pPr>
                <a:spcBef>
                  <a:spcPct val="0"/>
                </a:spcBef>
              </a:pPr>
              <a:t>28</a:t>
            </a:fld>
            <a:endParaRPr lang="en-GB" altLang="en-US">
              <a:latin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a:extLst>
              <a:ext uri="{FF2B5EF4-FFF2-40B4-BE49-F238E27FC236}">
                <a16:creationId xmlns:a16="http://schemas.microsoft.com/office/drawing/2014/main" id="{91DFEF50-B4B4-48C9-826A-CB7F5FF7B7A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a:extLst>
              <a:ext uri="{FF2B5EF4-FFF2-40B4-BE49-F238E27FC236}">
                <a16:creationId xmlns:a16="http://schemas.microsoft.com/office/drawing/2014/main" id="{CD0FC10E-5F8A-46E7-A5DB-1ACBB3625E0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t>Taken from CPS website.  May or may not be of use; depends on how your mind works!  A little detailed, and have edited the bit regarding returning to owner/disposing.  Ask that just retain everything.  This is what happens in practice in the police.</a:t>
            </a:r>
          </a:p>
          <a:p>
            <a:endParaRPr lang="en-GB" altLang="en-US"/>
          </a:p>
        </p:txBody>
      </p:sp>
      <p:sp>
        <p:nvSpPr>
          <p:cNvPr id="61444" name="Header Placeholder 3">
            <a:extLst>
              <a:ext uri="{FF2B5EF4-FFF2-40B4-BE49-F238E27FC236}">
                <a16:creationId xmlns:a16="http://schemas.microsoft.com/office/drawing/2014/main" id="{145ECFB9-FAD0-41E0-AD06-AA41FF241251}"/>
              </a:ext>
            </a:extLst>
          </p:cNvPr>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r>
              <a:rPr lang="en-GB" altLang="en-US">
                <a:latin typeface="Arial" panose="020B0604020202020204" pitchFamily="34" charset="0"/>
                <a:cs typeface="Arial" panose="020B0604020202020204" pitchFamily="34" charset="0"/>
              </a:rPr>
              <a:t>LG14 File preparation</a:t>
            </a:r>
          </a:p>
        </p:txBody>
      </p:sp>
      <p:sp>
        <p:nvSpPr>
          <p:cNvPr id="61445" name="Slide Number Placeholder 4">
            <a:extLst>
              <a:ext uri="{FF2B5EF4-FFF2-40B4-BE49-F238E27FC236}">
                <a16:creationId xmlns:a16="http://schemas.microsoft.com/office/drawing/2014/main" id="{3EE285F7-D58B-46F1-8F02-76FC8B67402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561F24C-6147-4E97-928C-463D8E09E5F4}" type="slidenum">
              <a:rPr lang="en-GB" altLang="en-US" smtClean="0">
                <a:latin typeface="Arial" panose="020B0604020202020204" pitchFamily="34" charset="0"/>
              </a:rPr>
              <a:pPr>
                <a:spcBef>
                  <a:spcPct val="0"/>
                </a:spcBef>
              </a:pPr>
              <a:t>29</a:t>
            </a:fld>
            <a:endParaRPr lang="en-GB" altLang="en-US">
              <a:latin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a:extLst>
              <a:ext uri="{FF2B5EF4-FFF2-40B4-BE49-F238E27FC236}">
                <a16:creationId xmlns:a16="http://schemas.microsoft.com/office/drawing/2014/main" id="{35B4A0F4-2D02-4A37-B5B9-8DCB71462E6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a:extLst>
              <a:ext uri="{FF2B5EF4-FFF2-40B4-BE49-F238E27FC236}">
                <a16:creationId xmlns:a16="http://schemas.microsoft.com/office/drawing/2014/main" id="{1E9F576A-A174-4FDE-ACD2-D895C06133C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t>Discuss guidance about to rolled out for FAP and OWW decisions – give some detail</a:t>
            </a:r>
          </a:p>
          <a:p>
            <a:endParaRPr lang="en-GB" altLang="en-US"/>
          </a:p>
          <a:p>
            <a:r>
              <a:rPr lang="en-GB" altLang="en-US"/>
              <a:t>Most cases are now Prosecuted by the MMO legal team but we sometimes use solicitor agents explain relationship with agents and why we sometimes use them.  Explain that we now draft summonses and list with court.  We are also responsible for instructing agents.  Coastal officers cannot instruct directly, on prosecutors can.  This equally applies to detention situations</a:t>
            </a:r>
          </a:p>
        </p:txBody>
      </p:sp>
      <p:sp>
        <p:nvSpPr>
          <p:cNvPr id="63492" name="Header Placeholder 3">
            <a:extLst>
              <a:ext uri="{FF2B5EF4-FFF2-40B4-BE49-F238E27FC236}">
                <a16:creationId xmlns:a16="http://schemas.microsoft.com/office/drawing/2014/main" id="{04457047-0603-4988-8E6E-FA297829910B}"/>
              </a:ext>
            </a:extLst>
          </p:cNvPr>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r>
              <a:rPr lang="en-GB" altLang="en-US">
                <a:latin typeface="Arial" panose="020B0604020202020204" pitchFamily="34" charset="0"/>
                <a:cs typeface="Arial" panose="020B0604020202020204" pitchFamily="34" charset="0"/>
              </a:rPr>
              <a:t>LG14 File preparation</a:t>
            </a:r>
          </a:p>
        </p:txBody>
      </p:sp>
      <p:sp>
        <p:nvSpPr>
          <p:cNvPr id="63493" name="Slide Number Placeholder 4">
            <a:extLst>
              <a:ext uri="{FF2B5EF4-FFF2-40B4-BE49-F238E27FC236}">
                <a16:creationId xmlns:a16="http://schemas.microsoft.com/office/drawing/2014/main" id="{EF8D8AA5-CB9D-4F80-B238-439F3C22D77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32A082E-CD8E-4C6E-BD68-ED3B78E78ECF}" type="slidenum">
              <a:rPr lang="en-GB" altLang="en-US" smtClean="0">
                <a:latin typeface="Arial" panose="020B0604020202020204" pitchFamily="34" charset="0"/>
              </a:rPr>
              <a:pPr>
                <a:spcBef>
                  <a:spcPct val="0"/>
                </a:spcBef>
              </a:pPr>
              <a:t>30</a:t>
            </a:fld>
            <a:endParaRPr lang="en-GB" altLang="en-US">
              <a:latin typeface="Arial" panose="020B060402020202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a:extLst>
              <a:ext uri="{FF2B5EF4-FFF2-40B4-BE49-F238E27FC236}">
                <a16:creationId xmlns:a16="http://schemas.microsoft.com/office/drawing/2014/main" id="{8A77ED53-952C-4417-ACE9-2E071A62BC4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a:extLst>
              <a:ext uri="{FF2B5EF4-FFF2-40B4-BE49-F238E27FC236}">
                <a16:creationId xmlns:a16="http://schemas.microsoft.com/office/drawing/2014/main" id="{E0487D17-5ED4-4626-A759-6042C50802B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t>Will be applied to every PFV submitted.</a:t>
            </a:r>
          </a:p>
          <a:p>
            <a:endParaRPr lang="en-GB" altLang="en-US"/>
          </a:p>
        </p:txBody>
      </p:sp>
      <p:sp>
        <p:nvSpPr>
          <p:cNvPr id="65540" name="Header Placeholder 3">
            <a:extLst>
              <a:ext uri="{FF2B5EF4-FFF2-40B4-BE49-F238E27FC236}">
                <a16:creationId xmlns:a16="http://schemas.microsoft.com/office/drawing/2014/main" id="{39DC502B-B2DE-4DC8-819F-527C651886ED}"/>
              </a:ext>
            </a:extLst>
          </p:cNvPr>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r>
              <a:rPr lang="en-GB" altLang="en-US">
                <a:latin typeface="Arial" panose="020B0604020202020204" pitchFamily="34" charset="0"/>
                <a:cs typeface="Arial" panose="020B0604020202020204" pitchFamily="34" charset="0"/>
              </a:rPr>
              <a:t>LG14 File preparation</a:t>
            </a:r>
          </a:p>
        </p:txBody>
      </p:sp>
      <p:sp>
        <p:nvSpPr>
          <p:cNvPr id="65541" name="Slide Number Placeholder 4">
            <a:extLst>
              <a:ext uri="{FF2B5EF4-FFF2-40B4-BE49-F238E27FC236}">
                <a16:creationId xmlns:a16="http://schemas.microsoft.com/office/drawing/2014/main" id="{D8F56819-E3BD-4685-90FA-D9586CFC8F8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9552B56-E085-4EC0-B793-336DD6C31F80}" type="slidenum">
              <a:rPr lang="en-GB" altLang="en-US" smtClean="0">
                <a:latin typeface="Arial" panose="020B0604020202020204" pitchFamily="34" charset="0"/>
              </a:rPr>
              <a:pPr>
                <a:spcBef>
                  <a:spcPct val="0"/>
                </a:spcBef>
              </a:pPr>
              <a:t>31</a:t>
            </a:fld>
            <a:endParaRPr lang="en-GB" altLang="en-US">
              <a:latin typeface="Arial" panose="020B060402020202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a:extLst>
              <a:ext uri="{FF2B5EF4-FFF2-40B4-BE49-F238E27FC236}">
                <a16:creationId xmlns:a16="http://schemas.microsoft.com/office/drawing/2014/main" id="{F64AAC84-D673-421A-BE66-E25C7D8DB02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a:extLst>
              <a:ext uri="{FF2B5EF4-FFF2-40B4-BE49-F238E27FC236}">
                <a16:creationId xmlns:a16="http://schemas.microsoft.com/office/drawing/2014/main" id="{07DBE874-3CA6-4856-A5B8-106E6757E7D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a:t>“lower standard of proof” – remind them that need to be satisfied that the court are likely to convict therefore do consider the standard of proof of the court.</a:t>
            </a:r>
          </a:p>
          <a:p>
            <a:pPr eaLnBrk="1" hangingPunct="1">
              <a:spcBef>
                <a:spcPct val="0"/>
              </a:spcBef>
            </a:pPr>
            <a:r>
              <a:rPr lang="en-GB" altLang="en-US"/>
              <a:t>“Realistic prospect of conviction” – objective test based solely on the prosecutor’s assessment of the evidence.  Would an objective, impartial and reasonable jury or bench of mags hearing a case and properly directed be more likely than not to convict?</a:t>
            </a:r>
          </a:p>
        </p:txBody>
      </p:sp>
      <p:sp>
        <p:nvSpPr>
          <p:cNvPr id="67588" name="Header Placeholder 3">
            <a:extLst>
              <a:ext uri="{FF2B5EF4-FFF2-40B4-BE49-F238E27FC236}">
                <a16:creationId xmlns:a16="http://schemas.microsoft.com/office/drawing/2014/main" id="{23945F48-B6E5-4997-97EA-CEE37BB1A4A6}"/>
              </a:ext>
            </a:extLst>
          </p:cNvPr>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r>
              <a:rPr lang="en-GB" altLang="en-US">
                <a:latin typeface="Arial" panose="020B0604020202020204" pitchFamily="34" charset="0"/>
                <a:cs typeface="Arial" panose="020B0604020202020204" pitchFamily="34" charset="0"/>
              </a:rPr>
              <a:t>LG14 File preparation</a:t>
            </a:r>
          </a:p>
        </p:txBody>
      </p:sp>
      <p:sp>
        <p:nvSpPr>
          <p:cNvPr id="67589" name="Slide Number Placeholder 4">
            <a:extLst>
              <a:ext uri="{FF2B5EF4-FFF2-40B4-BE49-F238E27FC236}">
                <a16:creationId xmlns:a16="http://schemas.microsoft.com/office/drawing/2014/main" id="{79EE0343-3F92-427E-9FEA-43C2FAD1D78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D0BC453-913D-4726-935A-7ADD2CA35058}" type="slidenum">
              <a:rPr lang="en-GB" altLang="en-US" smtClean="0">
                <a:latin typeface="Arial" panose="020B0604020202020204" pitchFamily="34" charset="0"/>
              </a:rPr>
              <a:pPr>
                <a:spcBef>
                  <a:spcPct val="0"/>
                </a:spcBef>
              </a:pPr>
              <a:t>32</a:t>
            </a:fld>
            <a:endParaRPr lang="en-GB" altLang="en-US">
              <a:latin typeface="Arial" panose="020B060402020202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a:extLst>
              <a:ext uri="{FF2B5EF4-FFF2-40B4-BE49-F238E27FC236}">
                <a16:creationId xmlns:a16="http://schemas.microsoft.com/office/drawing/2014/main" id="{7F0B499D-7328-4F37-9544-3F1DC1BDA88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a:extLst>
              <a:ext uri="{FF2B5EF4-FFF2-40B4-BE49-F238E27FC236}">
                <a16:creationId xmlns:a16="http://schemas.microsoft.com/office/drawing/2014/main" id="{867F258F-FEAF-48D1-8216-F5A6C884D3D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t>Do they understand what “hearsay” and “bad character” are?</a:t>
            </a:r>
          </a:p>
          <a:p>
            <a:r>
              <a:rPr lang="en-GB" altLang="en-US"/>
              <a:t>Reliability – relates to the courts’ assessment of the evidence and not just whether the person making it is “truthful” per se.  E.g. No of police officers provide statements and give evidence in court, but their evidence conflicts with one another.  It can not be said to be reliable as it doesn’t give a consistent account.</a:t>
            </a:r>
          </a:p>
          <a:p>
            <a:endParaRPr lang="en-GB" altLang="en-US"/>
          </a:p>
        </p:txBody>
      </p:sp>
      <p:sp>
        <p:nvSpPr>
          <p:cNvPr id="69636" name="Header Placeholder 3">
            <a:extLst>
              <a:ext uri="{FF2B5EF4-FFF2-40B4-BE49-F238E27FC236}">
                <a16:creationId xmlns:a16="http://schemas.microsoft.com/office/drawing/2014/main" id="{FE6B8F34-457B-455E-936F-C4BDF45CBA51}"/>
              </a:ext>
            </a:extLst>
          </p:cNvPr>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r>
              <a:rPr lang="en-GB" altLang="en-US">
                <a:latin typeface="Arial" panose="020B0604020202020204" pitchFamily="34" charset="0"/>
                <a:cs typeface="Arial" panose="020B0604020202020204" pitchFamily="34" charset="0"/>
              </a:rPr>
              <a:t>LG14 File preparation</a:t>
            </a:r>
          </a:p>
        </p:txBody>
      </p:sp>
      <p:sp>
        <p:nvSpPr>
          <p:cNvPr id="69637" name="Slide Number Placeholder 4">
            <a:extLst>
              <a:ext uri="{FF2B5EF4-FFF2-40B4-BE49-F238E27FC236}">
                <a16:creationId xmlns:a16="http://schemas.microsoft.com/office/drawing/2014/main" id="{8BFEBC7A-98A1-481B-8C2E-B2A35BF0634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CB5C7CA-9CEE-403E-A177-1985FA74A881}" type="slidenum">
              <a:rPr lang="en-GB" altLang="en-US" smtClean="0">
                <a:latin typeface="Arial" panose="020B0604020202020204" pitchFamily="34" charset="0"/>
              </a:rPr>
              <a:pPr>
                <a:spcBef>
                  <a:spcPct val="0"/>
                </a:spcBef>
              </a:pPr>
              <a:t>33</a:t>
            </a:fld>
            <a:endParaRPr lang="en-GB" altLang="en-US">
              <a:latin typeface="Arial" panose="020B060402020202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a:extLst>
              <a:ext uri="{FF2B5EF4-FFF2-40B4-BE49-F238E27FC236}">
                <a16:creationId xmlns:a16="http://schemas.microsoft.com/office/drawing/2014/main" id="{B700B686-F0D6-4A81-9672-D46A206F1A1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a:extLst>
              <a:ext uri="{FF2B5EF4-FFF2-40B4-BE49-F238E27FC236}">
                <a16:creationId xmlns:a16="http://schemas.microsoft.com/office/drawing/2014/main" id="{FD4E4913-AF1A-4F77-A0FA-C7879736C8D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t>Essentially a common sense approach.</a:t>
            </a:r>
          </a:p>
        </p:txBody>
      </p:sp>
      <p:sp>
        <p:nvSpPr>
          <p:cNvPr id="71684" name="Header Placeholder 3">
            <a:extLst>
              <a:ext uri="{FF2B5EF4-FFF2-40B4-BE49-F238E27FC236}">
                <a16:creationId xmlns:a16="http://schemas.microsoft.com/office/drawing/2014/main" id="{6C09941F-E4D2-4877-AC87-78650D421A2A}"/>
              </a:ext>
            </a:extLst>
          </p:cNvPr>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r>
              <a:rPr lang="en-GB" altLang="en-US">
                <a:latin typeface="Arial" panose="020B0604020202020204" pitchFamily="34" charset="0"/>
                <a:cs typeface="Arial" panose="020B0604020202020204" pitchFamily="34" charset="0"/>
              </a:rPr>
              <a:t>LG14 File preparation</a:t>
            </a:r>
          </a:p>
        </p:txBody>
      </p:sp>
      <p:sp>
        <p:nvSpPr>
          <p:cNvPr id="71685" name="Slide Number Placeholder 4">
            <a:extLst>
              <a:ext uri="{FF2B5EF4-FFF2-40B4-BE49-F238E27FC236}">
                <a16:creationId xmlns:a16="http://schemas.microsoft.com/office/drawing/2014/main" id="{852BE739-EA28-48EA-BED2-BAFC5CEC51F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F8073A3-C5BC-4596-A29D-CD8866394484}" type="slidenum">
              <a:rPr lang="en-GB" altLang="en-US" smtClean="0">
                <a:latin typeface="Arial" panose="020B0604020202020204" pitchFamily="34" charset="0"/>
              </a:rPr>
              <a:pPr>
                <a:spcBef>
                  <a:spcPct val="0"/>
                </a:spcBef>
              </a:pPr>
              <a:t>34</a:t>
            </a:fld>
            <a:endParaRPr lang="en-GB" altLang="en-US">
              <a:latin typeface="Arial" panose="020B060402020202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a:extLst>
              <a:ext uri="{FF2B5EF4-FFF2-40B4-BE49-F238E27FC236}">
                <a16:creationId xmlns:a16="http://schemas.microsoft.com/office/drawing/2014/main" id="{7882CDB5-2E30-46BA-A5D4-079341F0FFA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a:extLst>
              <a:ext uri="{FF2B5EF4-FFF2-40B4-BE49-F238E27FC236}">
                <a16:creationId xmlns:a16="http://schemas.microsoft.com/office/drawing/2014/main" id="{A5DE1A71-00A5-4F3D-9156-6022DF35CCF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77828" name="Header Placeholder 3">
            <a:extLst>
              <a:ext uri="{FF2B5EF4-FFF2-40B4-BE49-F238E27FC236}">
                <a16:creationId xmlns:a16="http://schemas.microsoft.com/office/drawing/2014/main" id="{BB6A68B6-BAB4-413A-95A1-0780DEB8DEA4}"/>
              </a:ext>
            </a:extLst>
          </p:cNvPr>
          <p:cNvSpPr>
            <a:spLocks noGrp="1" noChangeArrowheads="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altLang="en-US"/>
              <a:t>LG14 File preparation</a:t>
            </a:r>
          </a:p>
        </p:txBody>
      </p:sp>
      <p:sp>
        <p:nvSpPr>
          <p:cNvPr id="77829" name="Slide Number Placeholder 4">
            <a:extLst>
              <a:ext uri="{FF2B5EF4-FFF2-40B4-BE49-F238E27FC236}">
                <a16:creationId xmlns:a16="http://schemas.microsoft.com/office/drawing/2014/main" id="{293CF650-0629-4791-9CDD-6F6B4371FEB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9A49DAB-17C2-4B64-A96D-63938E85E579}" type="slidenum">
              <a:rPr lang="en-GB" altLang="en-US" smtClean="0"/>
              <a:pPr/>
              <a:t>39</a:t>
            </a:fld>
            <a:endParaRPr lang="en-GB"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16B89F46-917D-453F-8ACD-1C34878FA05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a:extLst>
              <a:ext uri="{FF2B5EF4-FFF2-40B4-BE49-F238E27FC236}">
                <a16:creationId xmlns:a16="http://schemas.microsoft.com/office/drawing/2014/main" id="{7FFCC2AB-B14A-443B-BBA7-E50CAE134A7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18436" name="Header Placeholder 3">
            <a:extLst>
              <a:ext uri="{FF2B5EF4-FFF2-40B4-BE49-F238E27FC236}">
                <a16:creationId xmlns:a16="http://schemas.microsoft.com/office/drawing/2014/main" id="{0712E132-6571-44B6-B5AD-F54B0DE700E4}"/>
              </a:ext>
            </a:extLst>
          </p:cNvPr>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r>
              <a:rPr lang="en-GB" altLang="en-US">
                <a:latin typeface="Arial" panose="020B0604020202020204" pitchFamily="34" charset="0"/>
                <a:cs typeface="Arial" panose="020B0604020202020204" pitchFamily="34" charset="0"/>
              </a:rPr>
              <a:t>LG14 File preparation</a:t>
            </a:r>
          </a:p>
        </p:txBody>
      </p:sp>
      <p:sp>
        <p:nvSpPr>
          <p:cNvPr id="18437" name="Slide Number Placeholder 4">
            <a:extLst>
              <a:ext uri="{FF2B5EF4-FFF2-40B4-BE49-F238E27FC236}">
                <a16:creationId xmlns:a16="http://schemas.microsoft.com/office/drawing/2014/main" id="{2D51F693-607C-4221-9B89-6D2891CC198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FEF4E3E-A761-48BA-B219-126B1C25C016}" type="slidenum">
              <a:rPr lang="en-GB" altLang="en-US" smtClean="0">
                <a:latin typeface="Arial" panose="020B0604020202020204" pitchFamily="34" charset="0"/>
              </a:rPr>
              <a:pPr>
                <a:spcBef>
                  <a:spcPct val="0"/>
                </a:spcBef>
              </a:pPr>
              <a:t>6</a:t>
            </a:fld>
            <a:endParaRPr lang="en-GB" altLang="en-US">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D74D9C23-3B9D-4978-924F-EA4F9646665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F3466324-CFB8-4944-811A-99BD92681DC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20484" name="Header Placeholder 3">
            <a:extLst>
              <a:ext uri="{FF2B5EF4-FFF2-40B4-BE49-F238E27FC236}">
                <a16:creationId xmlns:a16="http://schemas.microsoft.com/office/drawing/2014/main" id="{9738CB58-5252-4CA1-AA2A-614CCF0388BB}"/>
              </a:ext>
            </a:extLst>
          </p:cNvPr>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r>
              <a:rPr lang="en-GB" altLang="en-US">
                <a:latin typeface="Arial" panose="020B0604020202020204" pitchFamily="34" charset="0"/>
                <a:cs typeface="Arial" panose="020B0604020202020204" pitchFamily="34" charset="0"/>
              </a:rPr>
              <a:t>LG14 File preparation</a:t>
            </a:r>
          </a:p>
        </p:txBody>
      </p:sp>
      <p:sp>
        <p:nvSpPr>
          <p:cNvPr id="20485" name="Slide Number Placeholder 4">
            <a:extLst>
              <a:ext uri="{FF2B5EF4-FFF2-40B4-BE49-F238E27FC236}">
                <a16:creationId xmlns:a16="http://schemas.microsoft.com/office/drawing/2014/main" id="{F058A70E-E962-45B1-B46B-BFE344E850A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00C2611-AA5E-492F-BB8F-536F21D9D312}" type="slidenum">
              <a:rPr lang="en-GB" altLang="en-US" smtClean="0">
                <a:latin typeface="Arial" panose="020B0604020202020204" pitchFamily="34" charset="0"/>
              </a:rPr>
              <a:pPr>
                <a:spcBef>
                  <a:spcPct val="0"/>
                </a:spcBef>
              </a:pPr>
              <a:t>7</a:t>
            </a:fld>
            <a:endParaRPr lang="en-GB" altLang="en-US">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1C6B969A-F70B-4650-9EB6-1BACA148352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CECD34F7-6A5B-4128-A6D4-56B4628816C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t>Explain how an individual offence arises – each time the offence is made out then a separate charge should be laid.  Easier with fisheries offences, but for Eg each net is an offence.  Each species wrong on a log book is an offence.  Depends on the wording of the legislation, but basically each time an obligation arises that hasn’t been complied with, it is an offence</a:t>
            </a:r>
          </a:p>
          <a:p>
            <a:endParaRPr lang="en-GB" altLang="en-US"/>
          </a:p>
          <a:p>
            <a:r>
              <a:rPr lang="en-GB" altLang="en-US"/>
              <a:t>Identifying the defendant – look at the legislation – it tells you who can be liable.  Usually master, owner, charterer, but need to ensure that you identify every possible defendant in order to be fair.</a:t>
            </a:r>
          </a:p>
        </p:txBody>
      </p:sp>
      <p:sp>
        <p:nvSpPr>
          <p:cNvPr id="22532" name="Header Placeholder 3">
            <a:extLst>
              <a:ext uri="{FF2B5EF4-FFF2-40B4-BE49-F238E27FC236}">
                <a16:creationId xmlns:a16="http://schemas.microsoft.com/office/drawing/2014/main" id="{96467FEB-459A-4D5A-8E7D-7E3A354A7578}"/>
              </a:ext>
            </a:extLst>
          </p:cNvPr>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r>
              <a:rPr lang="en-GB" altLang="en-US">
                <a:latin typeface="Arial" panose="020B0604020202020204" pitchFamily="34" charset="0"/>
                <a:cs typeface="Arial" panose="020B0604020202020204" pitchFamily="34" charset="0"/>
              </a:rPr>
              <a:t>LG14 File preparation</a:t>
            </a:r>
          </a:p>
        </p:txBody>
      </p:sp>
      <p:sp>
        <p:nvSpPr>
          <p:cNvPr id="22533" name="Slide Number Placeholder 4">
            <a:extLst>
              <a:ext uri="{FF2B5EF4-FFF2-40B4-BE49-F238E27FC236}">
                <a16:creationId xmlns:a16="http://schemas.microsoft.com/office/drawing/2014/main" id="{455AB3CA-A48F-4600-8258-545D7C072A1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C435967-A8E4-408F-B435-BB5C28F608C2}" type="slidenum">
              <a:rPr lang="en-GB" altLang="en-US" smtClean="0">
                <a:latin typeface="Arial" panose="020B0604020202020204" pitchFamily="34" charset="0"/>
              </a:rPr>
              <a:pPr>
                <a:spcBef>
                  <a:spcPct val="0"/>
                </a:spcBef>
              </a:pPr>
              <a:t>8</a:t>
            </a:fld>
            <a:endParaRPr lang="en-GB" altLang="en-US">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9293F307-06C7-4093-8029-634BBCE4824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a:extLst>
              <a:ext uri="{FF2B5EF4-FFF2-40B4-BE49-F238E27FC236}">
                <a16:creationId xmlns:a16="http://schemas.microsoft.com/office/drawing/2014/main" id="{41AAF517-02A5-455F-B132-3F059B71795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a:t>“not an evidential document” – do they understand the diff?  Evidential doc means it will be used by the court to determine guilt or innocence.  This is a precis of what is in the evidence and not evidence itself.</a:t>
            </a:r>
          </a:p>
        </p:txBody>
      </p:sp>
      <p:sp>
        <p:nvSpPr>
          <p:cNvPr id="24580" name="Slide Number Placeholder 3">
            <a:extLst>
              <a:ext uri="{FF2B5EF4-FFF2-40B4-BE49-F238E27FC236}">
                <a16:creationId xmlns:a16="http://schemas.microsoft.com/office/drawing/2014/main" id="{A215A834-C83D-46E7-A573-4AD0A932A22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028812A-4A5E-46C8-A261-88F2AF65AA02}" type="slidenum">
              <a:rPr lang="en-GB" altLang="en-US" smtClean="0">
                <a:latin typeface="Arial" panose="020B0604020202020204" pitchFamily="34" charset="0"/>
              </a:rPr>
              <a:pPr>
                <a:spcBef>
                  <a:spcPct val="0"/>
                </a:spcBef>
              </a:pPr>
              <a:t>9</a:t>
            </a:fld>
            <a:endParaRPr lang="en-GB" altLang="en-US">
              <a:latin typeface="Arial" panose="020B0604020202020204" pitchFamily="34" charset="0"/>
            </a:endParaRPr>
          </a:p>
        </p:txBody>
      </p:sp>
      <p:sp>
        <p:nvSpPr>
          <p:cNvPr id="24581" name="Header Placeholder 4">
            <a:extLst>
              <a:ext uri="{FF2B5EF4-FFF2-40B4-BE49-F238E27FC236}">
                <a16:creationId xmlns:a16="http://schemas.microsoft.com/office/drawing/2014/main" id="{71268AFC-43BB-4821-B3CF-F6EC79847F73}"/>
              </a:ext>
            </a:extLst>
          </p:cNvPr>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r>
              <a:rPr lang="en-GB" altLang="en-US">
                <a:latin typeface="Arial" panose="020B0604020202020204" pitchFamily="34" charset="0"/>
                <a:cs typeface="Arial" panose="020B0604020202020204" pitchFamily="34" charset="0"/>
              </a:rPr>
              <a:t>LG14 File preparation</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4B24F7CD-13EF-46C6-B9AA-2419C1A223B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a:extLst>
              <a:ext uri="{FF2B5EF4-FFF2-40B4-BE49-F238E27FC236}">
                <a16:creationId xmlns:a16="http://schemas.microsoft.com/office/drawing/2014/main" id="{EE57B22C-C5CB-463E-831E-481F8DE4417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t>SMO and PMO must review the file before they send it to legal.</a:t>
            </a:r>
          </a:p>
          <a:p>
            <a:r>
              <a:rPr lang="en-GB" altLang="en-US"/>
              <a:t>Anyone with this final reviewing responsibility must be sure before they send the file that it contains everything required and is in good order. </a:t>
            </a:r>
          </a:p>
          <a:p>
            <a:r>
              <a:rPr lang="en-GB" altLang="en-US"/>
              <a:t>Kinds of info good to include – </a:t>
            </a:r>
          </a:p>
          <a:p>
            <a:r>
              <a:rPr lang="en-GB" altLang="en-US"/>
              <a:t>Why significant</a:t>
            </a:r>
          </a:p>
          <a:p>
            <a:r>
              <a:rPr lang="en-GB" altLang="en-US"/>
              <a:t>Anyone else involved that not currently party to proceedings (given OWW etc)</a:t>
            </a:r>
          </a:p>
          <a:p>
            <a:r>
              <a:rPr lang="en-GB" altLang="en-US"/>
              <a:t>Any witness who has refused to make a statement </a:t>
            </a:r>
          </a:p>
          <a:p>
            <a:r>
              <a:rPr lang="en-GB" altLang="en-US"/>
              <a:t>Any witness who could be classed as an accomplice</a:t>
            </a:r>
          </a:p>
          <a:p>
            <a:r>
              <a:rPr lang="en-GB" altLang="en-US"/>
              <a:t>Strengths and weaknesses of the case – be realistic</a:t>
            </a:r>
          </a:p>
          <a:p>
            <a:r>
              <a:rPr lang="en-GB" altLang="en-US"/>
              <a:t>Previous matters of relevance that may have the same MO</a:t>
            </a:r>
          </a:p>
          <a:p>
            <a:r>
              <a:rPr lang="en-GB" altLang="en-US"/>
              <a:t>Matters of local interest</a:t>
            </a:r>
          </a:p>
          <a:p>
            <a:r>
              <a:rPr lang="en-GB" altLang="en-US"/>
              <a:t>Any requirements of witnesses – are they scared to come to court etc?</a:t>
            </a:r>
          </a:p>
          <a:p>
            <a:r>
              <a:rPr lang="en-GB" altLang="en-US"/>
              <a:t>Any other evidence that may be held by 3</a:t>
            </a:r>
            <a:r>
              <a:rPr lang="en-GB" altLang="en-US" baseline="30000"/>
              <a:t>rd</a:t>
            </a:r>
            <a:r>
              <a:rPr lang="en-GB" altLang="en-US"/>
              <a:t> parties that we may find useful</a:t>
            </a:r>
          </a:p>
        </p:txBody>
      </p:sp>
      <p:sp>
        <p:nvSpPr>
          <p:cNvPr id="26628" name="Header Placeholder 3">
            <a:extLst>
              <a:ext uri="{FF2B5EF4-FFF2-40B4-BE49-F238E27FC236}">
                <a16:creationId xmlns:a16="http://schemas.microsoft.com/office/drawing/2014/main" id="{EF02494F-320E-48C5-9486-A598E2DCAA27}"/>
              </a:ext>
            </a:extLst>
          </p:cNvPr>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r>
              <a:rPr lang="en-GB" altLang="en-US">
                <a:latin typeface="Arial" panose="020B0604020202020204" pitchFamily="34" charset="0"/>
                <a:cs typeface="Arial" panose="020B0604020202020204" pitchFamily="34" charset="0"/>
              </a:rPr>
              <a:t>LG14 File preparation</a:t>
            </a:r>
          </a:p>
        </p:txBody>
      </p:sp>
      <p:sp>
        <p:nvSpPr>
          <p:cNvPr id="26629" name="Slide Number Placeholder 4">
            <a:extLst>
              <a:ext uri="{FF2B5EF4-FFF2-40B4-BE49-F238E27FC236}">
                <a16:creationId xmlns:a16="http://schemas.microsoft.com/office/drawing/2014/main" id="{DBA5282E-815A-4536-85C6-53A17A496B9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9D1A396-A452-494B-B1DF-6322C2DBF9AF}" type="slidenum">
              <a:rPr lang="en-GB" altLang="en-US" smtClean="0">
                <a:latin typeface="Arial" panose="020B0604020202020204" pitchFamily="34" charset="0"/>
              </a:rPr>
              <a:pPr>
                <a:spcBef>
                  <a:spcPct val="0"/>
                </a:spcBef>
              </a:pPr>
              <a:t>10</a:t>
            </a:fld>
            <a:endParaRPr lang="en-GB" altLang="en-US">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CB0EFB76-DC49-4E82-8B41-A9F7C89B72F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a:extLst>
              <a:ext uri="{FF2B5EF4-FFF2-40B4-BE49-F238E27FC236}">
                <a16:creationId xmlns:a16="http://schemas.microsoft.com/office/drawing/2014/main" id="{3301CC5D-8DBD-494C-8982-43742A13AF7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t>Not currently used by MMO</a:t>
            </a:r>
          </a:p>
        </p:txBody>
      </p:sp>
      <p:sp>
        <p:nvSpPr>
          <p:cNvPr id="28676" name="Header Placeholder 3">
            <a:extLst>
              <a:ext uri="{FF2B5EF4-FFF2-40B4-BE49-F238E27FC236}">
                <a16:creationId xmlns:a16="http://schemas.microsoft.com/office/drawing/2014/main" id="{D0FD9D28-ED40-4129-AE8D-6EB5AC91C960}"/>
              </a:ext>
            </a:extLst>
          </p:cNvPr>
          <p:cNvSpPr>
            <a:spLocks noGrp="1" noChangeArrowheads="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altLang="en-US"/>
              <a:t>LG14 File preparation</a:t>
            </a:r>
          </a:p>
        </p:txBody>
      </p:sp>
      <p:sp>
        <p:nvSpPr>
          <p:cNvPr id="28677" name="Slide Number Placeholder 4">
            <a:extLst>
              <a:ext uri="{FF2B5EF4-FFF2-40B4-BE49-F238E27FC236}">
                <a16:creationId xmlns:a16="http://schemas.microsoft.com/office/drawing/2014/main" id="{A95D2579-DE65-4F39-8386-C4D91E80F4D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3D9ED5E-DB95-4D36-9B0F-51356C6F58D8}" type="slidenum">
              <a:rPr lang="en-GB" altLang="en-US" smtClean="0"/>
              <a:pPr/>
              <a:t>11</a:t>
            </a:fld>
            <a:endParaRPr lang="en-GB"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D063F8D6-6744-436F-BC40-DD7E6FA51C9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a:extLst>
              <a:ext uri="{FF2B5EF4-FFF2-40B4-BE49-F238E27FC236}">
                <a16:creationId xmlns:a16="http://schemas.microsoft.com/office/drawing/2014/main" id="{0E459D53-1DC9-479F-A258-231808A20F7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t>Not currently used by MMO</a:t>
            </a:r>
          </a:p>
        </p:txBody>
      </p:sp>
      <p:sp>
        <p:nvSpPr>
          <p:cNvPr id="30724" name="Header Placeholder 3">
            <a:extLst>
              <a:ext uri="{FF2B5EF4-FFF2-40B4-BE49-F238E27FC236}">
                <a16:creationId xmlns:a16="http://schemas.microsoft.com/office/drawing/2014/main" id="{3A773EE1-7519-4C85-96B9-FC100E0ADFBA}"/>
              </a:ext>
            </a:extLst>
          </p:cNvPr>
          <p:cNvSpPr>
            <a:spLocks noGrp="1" noChangeArrowheads="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altLang="en-US"/>
              <a:t>LG14 File preparation</a:t>
            </a:r>
          </a:p>
        </p:txBody>
      </p:sp>
      <p:sp>
        <p:nvSpPr>
          <p:cNvPr id="30725" name="Slide Number Placeholder 4">
            <a:extLst>
              <a:ext uri="{FF2B5EF4-FFF2-40B4-BE49-F238E27FC236}">
                <a16:creationId xmlns:a16="http://schemas.microsoft.com/office/drawing/2014/main" id="{73414D88-4FB5-4B07-AFD2-E331FAE9F28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411F14F-8A44-4A0E-8434-2FA3F9A7C73F}" type="slidenum">
              <a:rPr lang="en-GB" altLang="en-US" smtClean="0"/>
              <a:pPr/>
              <a:t>12</a:t>
            </a:fld>
            <a:endParaRPr lang="en-GB"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1AE332E-47C2-4FAE-8B91-03FFD076B589}"/>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395536" y="4149081"/>
            <a:ext cx="8568952" cy="936104"/>
          </a:xfrm>
        </p:spPr>
        <p:txBody>
          <a:bodyPr/>
          <a:lstStyle>
            <a:lvl1pPr>
              <a:defRPr b="0">
                <a:solidFill>
                  <a:srgbClr val="878800"/>
                </a:solidFill>
              </a:defRPr>
            </a:lvl1pPr>
          </a:lstStyle>
          <a:p>
            <a:r>
              <a:rPr lang="en-US"/>
              <a:t>Click to edit Master title style</a:t>
            </a:r>
            <a:endParaRPr lang="en-GB" dirty="0"/>
          </a:p>
        </p:txBody>
      </p:sp>
      <p:sp>
        <p:nvSpPr>
          <p:cNvPr id="3" name="Subtitle 2"/>
          <p:cNvSpPr>
            <a:spLocks noGrp="1"/>
          </p:cNvSpPr>
          <p:nvPr>
            <p:ph type="subTitle" idx="1"/>
          </p:nvPr>
        </p:nvSpPr>
        <p:spPr>
          <a:xfrm>
            <a:off x="395536" y="5157192"/>
            <a:ext cx="8568952" cy="648072"/>
          </a:xfrm>
        </p:spPr>
        <p:txBody>
          <a:bodyPr/>
          <a:lstStyle>
            <a:lvl1pPr marL="0" indent="0" algn="l">
              <a:buNone/>
              <a:defRPr>
                <a:solidFill>
                  <a:srgbClr val="8788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Tree>
    <p:extLst>
      <p:ext uri="{BB962C8B-B14F-4D97-AF65-F5344CB8AC3E}">
        <p14:creationId xmlns:p14="http://schemas.microsoft.com/office/powerpoint/2010/main" val="176742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8169F16-AC66-4C30-9766-190D54EB79B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r="25000"/>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Placeholder 1"/>
          <p:cNvSpPr>
            <a:spLocks noGrp="1"/>
          </p:cNvSpPr>
          <p:nvPr>
            <p:ph type="title"/>
          </p:nvPr>
        </p:nvSpPr>
        <p:spPr>
          <a:xfrm>
            <a:off x="467544" y="260648"/>
            <a:ext cx="8064896" cy="648072"/>
          </a:xfrm>
          <a:prstGeom prst="rect">
            <a:avLst/>
          </a:prstGeom>
        </p:spPr>
        <p:txBody>
          <a:bodyPr rtlCol="0">
            <a:normAutofit/>
          </a:bodyPr>
          <a:lstStyle/>
          <a:p>
            <a:r>
              <a:rPr lang="en-US"/>
              <a:t>Click to edit Master title style</a:t>
            </a:r>
            <a:endParaRPr lang="en-GB" dirty="0"/>
          </a:p>
        </p:txBody>
      </p:sp>
      <p:sp>
        <p:nvSpPr>
          <p:cNvPr id="10" name="Text Placeholder 9"/>
          <p:cNvSpPr>
            <a:spLocks noGrp="1"/>
          </p:cNvSpPr>
          <p:nvPr>
            <p:ph type="body" sz="quarter" idx="10"/>
          </p:nvPr>
        </p:nvSpPr>
        <p:spPr>
          <a:xfrm>
            <a:off x="468313" y="981075"/>
            <a:ext cx="7991475" cy="5400675"/>
          </a:xfrm>
        </p:spPr>
        <p:txBody>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3485242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pic>
        <p:nvPicPr>
          <p:cNvPr id="5" name="Picture 3">
            <a:extLst>
              <a:ext uri="{FF2B5EF4-FFF2-40B4-BE49-F238E27FC236}">
                <a16:creationId xmlns:a16="http://schemas.microsoft.com/office/drawing/2014/main" id="{2B6E76F9-1977-4941-B482-BA770F22EA7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r="25000"/>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sz="half" idx="1"/>
          </p:nvPr>
        </p:nvSpPr>
        <p:spPr>
          <a:xfrm>
            <a:off x="457200" y="980728"/>
            <a:ext cx="3970784" cy="54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4572000" y="980728"/>
            <a:ext cx="3960440" cy="54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14" name="Title Placeholder 1"/>
          <p:cNvSpPr>
            <a:spLocks noGrp="1"/>
          </p:cNvSpPr>
          <p:nvPr>
            <p:ph type="title"/>
          </p:nvPr>
        </p:nvSpPr>
        <p:spPr>
          <a:xfrm>
            <a:off x="467544" y="260648"/>
            <a:ext cx="8064896" cy="648072"/>
          </a:xfrm>
          <a:prstGeom prst="rect">
            <a:avLst/>
          </a:prstGeom>
        </p:spPr>
        <p:txBody>
          <a:bodyPr rtlCol="0">
            <a:normAutofit/>
          </a:bodyPr>
          <a:lstStyle/>
          <a:p>
            <a:r>
              <a:rPr lang="en-US"/>
              <a:t>Click to edit Master title style</a:t>
            </a:r>
            <a:endParaRPr lang="en-GB" dirty="0"/>
          </a:p>
        </p:txBody>
      </p:sp>
    </p:spTree>
    <p:extLst>
      <p:ext uri="{BB962C8B-B14F-4D97-AF65-F5344CB8AC3E}">
        <p14:creationId xmlns:p14="http://schemas.microsoft.com/office/powerpoint/2010/main" val="1741663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pic>
        <p:nvPicPr>
          <p:cNvPr id="7" name="Picture 3">
            <a:extLst>
              <a:ext uri="{FF2B5EF4-FFF2-40B4-BE49-F238E27FC236}">
                <a16:creationId xmlns:a16="http://schemas.microsoft.com/office/drawing/2014/main" id="{3171C61A-858D-4B8E-A634-682695B5A72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r="25000"/>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idx="1"/>
          </p:nvPr>
        </p:nvSpPr>
        <p:spPr>
          <a:xfrm>
            <a:off x="457200" y="980728"/>
            <a:ext cx="3970784" cy="639762"/>
          </a:xfrm>
        </p:spPr>
        <p:txBody>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572000" y="980728"/>
            <a:ext cx="3887415" cy="639762"/>
          </a:xfrm>
        </p:spPr>
        <p:txBody>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Content Placeholder 2"/>
          <p:cNvSpPr>
            <a:spLocks noGrp="1"/>
          </p:cNvSpPr>
          <p:nvPr>
            <p:ph sz="half" idx="10"/>
          </p:nvPr>
        </p:nvSpPr>
        <p:spPr>
          <a:xfrm>
            <a:off x="457200" y="1772816"/>
            <a:ext cx="3970784" cy="4608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11" name="Content Placeholder 3"/>
          <p:cNvSpPr>
            <a:spLocks noGrp="1"/>
          </p:cNvSpPr>
          <p:nvPr>
            <p:ph sz="half" idx="2"/>
          </p:nvPr>
        </p:nvSpPr>
        <p:spPr>
          <a:xfrm>
            <a:off x="4572000" y="1772816"/>
            <a:ext cx="3960440" cy="4608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13" name="Title Placeholder 1"/>
          <p:cNvSpPr>
            <a:spLocks noGrp="1"/>
          </p:cNvSpPr>
          <p:nvPr>
            <p:ph type="title"/>
          </p:nvPr>
        </p:nvSpPr>
        <p:spPr>
          <a:xfrm>
            <a:off x="467544" y="260648"/>
            <a:ext cx="8064896" cy="648072"/>
          </a:xfrm>
          <a:prstGeom prst="rect">
            <a:avLst/>
          </a:prstGeom>
        </p:spPr>
        <p:txBody>
          <a:bodyPr rtlCol="0">
            <a:normAutofit/>
          </a:bodyPr>
          <a:lstStyle/>
          <a:p>
            <a:r>
              <a:rPr lang="en-US"/>
              <a:t>Click to edit Master title style</a:t>
            </a:r>
            <a:endParaRPr lang="en-GB" dirty="0"/>
          </a:p>
        </p:txBody>
      </p:sp>
    </p:spTree>
    <p:extLst>
      <p:ext uri="{BB962C8B-B14F-4D97-AF65-F5344CB8AC3E}">
        <p14:creationId xmlns:p14="http://schemas.microsoft.com/office/powerpoint/2010/main" val="25304241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pic>
        <p:nvPicPr>
          <p:cNvPr id="3" name="Picture 3">
            <a:extLst>
              <a:ext uri="{FF2B5EF4-FFF2-40B4-BE49-F238E27FC236}">
                <a16:creationId xmlns:a16="http://schemas.microsoft.com/office/drawing/2014/main" id="{2ABE6745-AD66-42F3-B6E5-FC684A57DAF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r="25000"/>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Placeholder 1"/>
          <p:cNvSpPr>
            <a:spLocks noGrp="1"/>
          </p:cNvSpPr>
          <p:nvPr>
            <p:ph type="title"/>
          </p:nvPr>
        </p:nvSpPr>
        <p:spPr>
          <a:xfrm>
            <a:off x="467544" y="260648"/>
            <a:ext cx="8064896" cy="648072"/>
          </a:xfrm>
          <a:prstGeom prst="rect">
            <a:avLst/>
          </a:prstGeom>
        </p:spPr>
        <p:txBody>
          <a:bodyPr rtlCol="0">
            <a:normAutofit/>
          </a:bodyPr>
          <a:lstStyle/>
          <a:p>
            <a:r>
              <a:rPr lang="en-US"/>
              <a:t>Click to edit Master title style</a:t>
            </a:r>
            <a:endParaRPr lang="en-GB" dirty="0"/>
          </a:p>
        </p:txBody>
      </p:sp>
    </p:spTree>
    <p:extLst>
      <p:ext uri="{BB962C8B-B14F-4D97-AF65-F5344CB8AC3E}">
        <p14:creationId xmlns:p14="http://schemas.microsoft.com/office/powerpoint/2010/main" val="6903064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BC12B36E-5D37-4F3E-9F8C-4042E4EE3F7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r="25000"/>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285830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8"/>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EF20B85E-DF0D-4370-B785-4DB84A845A52}"/>
              </a:ext>
            </a:extLst>
          </p:cNvPr>
          <p:cNvSpPr>
            <a:spLocks noGrp="1"/>
          </p:cNvSpPr>
          <p:nvPr>
            <p:ph type="title"/>
          </p:nvPr>
        </p:nvSpPr>
        <p:spPr bwMode="auto">
          <a:xfrm>
            <a:off x="468313" y="260350"/>
            <a:ext cx="806450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a:extLst>
              <a:ext uri="{FF2B5EF4-FFF2-40B4-BE49-F238E27FC236}">
                <a16:creationId xmlns:a16="http://schemas.microsoft.com/office/drawing/2014/main" id="{C6B5FD36-3C05-4F93-BF5C-32AC3F2D7288}"/>
              </a:ext>
            </a:extLst>
          </p:cNvPr>
          <p:cNvSpPr>
            <a:spLocks noGrp="1"/>
          </p:cNvSpPr>
          <p:nvPr>
            <p:ph type="body" idx="1"/>
          </p:nvPr>
        </p:nvSpPr>
        <p:spPr bwMode="auto">
          <a:xfrm>
            <a:off x="457200" y="908050"/>
            <a:ext cx="8075613" cy="547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p:txBody>
      </p:sp>
    </p:spTree>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Lst>
  <p:txStyles>
    <p:titleStyle>
      <a:lvl1pPr algn="l" rtl="0" eaLnBrk="0" fontAlgn="base" hangingPunct="0">
        <a:spcBef>
          <a:spcPct val="0"/>
        </a:spcBef>
        <a:spcAft>
          <a:spcPct val="0"/>
        </a:spcAft>
        <a:defRPr sz="3200" kern="120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sz="3200">
          <a:solidFill>
            <a:schemeClr val="tx1"/>
          </a:solidFill>
          <a:latin typeface="Arial" charset="0"/>
          <a:cs typeface="Arial" charset="0"/>
        </a:defRPr>
      </a:lvl2pPr>
      <a:lvl3pPr algn="l" rtl="0" eaLnBrk="0" fontAlgn="base" hangingPunct="0">
        <a:spcBef>
          <a:spcPct val="0"/>
        </a:spcBef>
        <a:spcAft>
          <a:spcPct val="0"/>
        </a:spcAft>
        <a:defRPr sz="3200">
          <a:solidFill>
            <a:schemeClr val="tx1"/>
          </a:solidFill>
          <a:latin typeface="Arial" charset="0"/>
          <a:cs typeface="Arial" charset="0"/>
        </a:defRPr>
      </a:lvl3pPr>
      <a:lvl4pPr algn="l" rtl="0" eaLnBrk="0" fontAlgn="base" hangingPunct="0">
        <a:spcBef>
          <a:spcPct val="0"/>
        </a:spcBef>
        <a:spcAft>
          <a:spcPct val="0"/>
        </a:spcAft>
        <a:defRPr sz="3200">
          <a:solidFill>
            <a:schemeClr val="tx1"/>
          </a:solidFill>
          <a:latin typeface="Arial" charset="0"/>
          <a:cs typeface="Arial" charset="0"/>
        </a:defRPr>
      </a:lvl4pPr>
      <a:lvl5pPr algn="l" rtl="0" eaLnBrk="0" fontAlgn="base" hangingPunct="0">
        <a:spcBef>
          <a:spcPct val="0"/>
        </a:spcBef>
        <a:spcAft>
          <a:spcPct val="0"/>
        </a:spcAft>
        <a:defRPr sz="3200">
          <a:solidFill>
            <a:schemeClr val="tx1"/>
          </a:solidFill>
          <a:latin typeface="Arial" charset="0"/>
          <a:cs typeface="Arial" charset="0"/>
        </a:defRPr>
      </a:lvl5pPr>
      <a:lvl6pPr marL="457200" algn="l" rtl="0" eaLnBrk="1" fontAlgn="base" hangingPunct="1">
        <a:spcBef>
          <a:spcPct val="0"/>
        </a:spcBef>
        <a:spcAft>
          <a:spcPct val="0"/>
        </a:spcAft>
        <a:defRPr sz="3200">
          <a:solidFill>
            <a:schemeClr val="tx1"/>
          </a:solidFill>
          <a:latin typeface="Arial" charset="0"/>
          <a:cs typeface="Arial" charset="0"/>
        </a:defRPr>
      </a:lvl6pPr>
      <a:lvl7pPr marL="914400" algn="l" rtl="0" eaLnBrk="1" fontAlgn="base" hangingPunct="1">
        <a:spcBef>
          <a:spcPct val="0"/>
        </a:spcBef>
        <a:spcAft>
          <a:spcPct val="0"/>
        </a:spcAft>
        <a:defRPr sz="3200">
          <a:solidFill>
            <a:schemeClr val="tx1"/>
          </a:solidFill>
          <a:latin typeface="Arial" charset="0"/>
          <a:cs typeface="Arial" charset="0"/>
        </a:defRPr>
      </a:lvl7pPr>
      <a:lvl8pPr marL="1371600" algn="l" rtl="0" eaLnBrk="1" fontAlgn="base" hangingPunct="1">
        <a:spcBef>
          <a:spcPct val="0"/>
        </a:spcBef>
        <a:spcAft>
          <a:spcPct val="0"/>
        </a:spcAft>
        <a:defRPr sz="3200">
          <a:solidFill>
            <a:schemeClr val="tx1"/>
          </a:solidFill>
          <a:latin typeface="Arial" charset="0"/>
          <a:cs typeface="Arial" charset="0"/>
        </a:defRPr>
      </a:lvl8pPr>
      <a:lvl9pPr marL="1828800" algn="l" rtl="0" eaLnBrk="1" fontAlgn="base" hangingPunct="1">
        <a:spcBef>
          <a:spcPct val="0"/>
        </a:spcBef>
        <a:spcAft>
          <a:spcPct val="0"/>
        </a:spcAft>
        <a:defRPr sz="3200">
          <a:solidFill>
            <a:schemeClr val="tx1"/>
          </a:solidFill>
          <a:latin typeface="Arial" charset="0"/>
          <a:cs typeface="Arial" charset="0"/>
        </a:defRPr>
      </a:lvl9pPr>
    </p:titleStyle>
    <p:bodyStyle>
      <a:lvl1pPr marL="342900" indent="-342900" algn="l" rtl="0" eaLnBrk="0" fontAlgn="base" hangingPunct="0">
        <a:spcBef>
          <a:spcPct val="20000"/>
        </a:spcBef>
        <a:spcAft>
          <a:spcPct val="0"/>
        </a:spcAft>
        <a:buClr>
          <a:srgbClr val="878800"/>
        </a:buClr>
        <a:buFont typeface="Arial" panose="020B0604020202020204" pitchFamily="34" charset="0"/>
        <a:buChar char="•"/>
        <a:defRPr sz="24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Clr>
          <a:srgbClr val="878800"/>
        </a:buClr>
        <a:buFont typeface="Arial" panose="020B0604020202020204" pitchFamily="34" charset="0"/>
        <a:buChar char="–"/>
        <a:defRPr sz="20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Clr>
          <a:srgbClr val="878800"/>
        </a:buClr>
        <a:buFont typeface="Arial" panose="020B0604020202020204" pitchFamily="34" charset="0"/>
        <a:buChar char="•"/>
        <a:defRPr sz="16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6.xml"/><Relationship Id="rId1" Type="http://schemas.openxmlformats.org/officeDocument/2006/relationships/tags" Target="../tags/tag30.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34.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35.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6.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7.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8.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9.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40.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hyperlink" Target="http://teamsites/sites/MMOTeams/networks/l/legalenforcement/MMO%20Enforcement%20Files/Home.aspx" TargetMode="Externa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6FDD69A3-DF3C-4FC6-9BFD-C55D712A0741}"/>
              </a:ext>
            </a:extLst>
          </p:cNvPr>
          <p:cNvSpPr>
            <a:spLocks noGrp="1"/>
          </p:cNvSpPr>
          <p:nvPr>
            <p:ph type="ctrTitle"/>
          </p:nvPr>
        </p:nvSpPr>
        <p:spPr>
          <a:xfrm>
            <a:off x="287338" y="2924175"/>
            <a:ext cx="8569325" cy="1439863"/>
          </a:xfrm>
        </p:spPr>
        <p:txBody>
          <a:bodyPr/>
          <a:lstStyle/>
          <a:p>
            <a:pPr eaLnBrk="1" hangingPunct="1"/>
            <a:r>
              <a:rPr lang="en-GB" altLang="en-US" sz="4400" b="1">
                <a:solidFill>
                  <a:schemeClr val="bg1"/>
                </a:solidFill>
              </a:rPr>
              <a:t>File Completion, Disclosure and Prosecution</a:t>
            </a:r>
            <a:endParaRPr lang="en-GB" altLang="en-US" sz="3600" b="1">
              <a:solidFill>
                <a:schemeClr val="bg1"/>
              </a:solidFill>
            </a:endParaRP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F2A0C7E3-05CC-4F68-AAC4-79A5DC2DAB43}"/>
              </a:ext>
            </a:extLst>
          </p:cNvPr>
          <p:cNvSpPr>
            <a:spLocks noGrp="1"/>
          </p:cNvSpPr>
          <p:nvPr>
            <p:ph type="title"/>
          </p:nvPr>
        </p:nvSpPr>
        <p:spPr>
          <a:xfrm>
            <a:off x="468313" y="188913"/>
            <a:ext cx="8064500" cy="647700"/>
          </a:xfrm>
        </p:spPr>
        <p:txBody>
          <a:bodyPr/>
          <a:lstStyle/>
          <a:p>
            <a:pPr algn="ctr" eaLnBrk="1" hangingPunct="1"/>
            <a:r>
              <a:rPr lang="en-GB" altLang="en-US" b="1">
                <a:solidFill>
                  <a:srgbClr val="0070C0"/>
                </a:solidFill>
              </a:rPr>
              <a:t>MG6</a:t>
            </a:r>
          </a:p>
        </p:txBody>
      </p:sp>
      <p:sp>
        <p:nvSpPr>
          <p:cNvPr id="25603" name="Content Placeholder 2">
            <a:extLst>
              <a:ext uri="{FF2B5EF4-FFF2-40B4-BE49-F238E27FC236}">
                <a16:creationId xmlns:a16="http://schemas.microsoft.com/office/drawing/2014/main" id="{177A42C8-1F81-4916-9F3E-A3E1CD203B01}"/>
              </a:ext>
            </a:extLst>
          </p:cNvPr>
          <p:cNvSpPr>
            <a:spLocks noGrp="1"/>
          </p:cNvSpPr>
          <p:nvPr>
            <p:ph type="body" sz="quarter" idx="10"/>
          </p:nvPr>
        </p:nvSpPr>
        <p:spPr/>
        <p:txBody>
          <a:bodyPr/>
          <a:lstStyle/>
          <a:p>
            <a:pPr eaLnBrk="1" hangingPunct="1">
              <a:buClrTx/>
            </a:pPr>
            <a:r>
              <a:rPr lang="en-GB" altLang="en-US"/>
              <a:t>Case file information and opinion on the evidence</a:t>
            </a:r>
          </a:p>
          <a:p>
            <a:pPr eaLnBrk="1" hangingPunct="1">
              <a:buClrTx/>
            </a:pPr>
            <a:endParaRPr lang="en-GB" altLang="en-US" sz="1400"/>
          </a:p>
          <a:p>
            <a:pPr eaLnBrk="1" hangingPunct="1">
              <a:buClrTx/>
            </a:pPr>
            <a:r>
              <a:rPr lang="en-GB" altLang="en-US"/>
              <a:t>Drop down menus and tick boxes in first half of form – </a:t>
            </a:r>
            <a:r>
              <a:rPr lang="en-GB" altLang="en-US" i="1"/>
              <a:t>must</a:t>
            </a:r>
            <a:r>
              <a:rPr lang="en-GB" altLang="en-US"/>
              <a:t> be completed</a:t>
            </a:r>
          </a:p>
          <a:p>
            <a:pPr eaLnBrk="1" hangingPunct="1">
              <a:buClrTx/>
            </a:pPr>
            <a:endParaRPr lang="en-GB" altLang="en-US" sz="1400"/>
          </a:p>
          <a:p>
            <a:pPr eaLnBrk="1" hangingPunct="1">
              <a:buClrTx/>
            </a:pPr>
            <a:r>
              <a:rPr lang="en-GB" altLang="en-US"/>
              <a:t>Case file info is the investigator’s opportunity to tell the prosecutor his opinion of the case; is there anything that might affect the quality of the evidence from witnesses, are there are local concerns or intelligence surrounding witnesses / defendants?</a:t>
            </a:r>
          </a:p>
          <a:p>
            <a:pPr eaLnBrk="1" hangingPunct="1">
              <a:buClrTx/>
            </a:pPr>
            <a:endParaRPr lang="en-GB" altLang="en-US" sz="1400"/>
          </a:p>
          <a:p>
            <a:pPr eaLnBrk="1" hangingPunct="1">
              <a:buClrTx/>
            </a:pPr>
            <a:r>
              <a:rPr lang="en-GB" altLang="en-US"/>
              <a:t>Internal only, so opinion will not be revealed</a:t>
            </a:r>
          </a:p>
          <a:p>
            <a:pPr eaLnBrk="1" hangingPunct="1">
              <a:buClrTx/>
            </a:pPr>
            <a:endParaRPr lang="en-GB" altLang="en-US" sz="1400"/>
          </a:p>
          <a:p>
            <a:pPr eaLnBrk="1" hangingPunct="1">
              <a:buClrTx/>
            </a:pPr>
            <a:r>
              <a:rPr lang="en-GB" altLang="en-US"/>
              <a:t>Opinions sought from IO and CO</a:t>
            </a:r>
          </a:p>
        </p:txBody>
      </p:sp>
    </p:spTree>
    <p:custDataLst>
      <p:tags r:id="rId1"/>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8B98A57B-FA50-4415-8120-797964CE4AF2}"/>
              </a:ext>
            </a:extLst>
          </p:cNvPr>
          <p:cNvSpPr>
            <a:spLocks noGrp="1"/>
          </p:cNvSpPr>
          <p:nvPr>
            <p:ph type="title"/>
          </p:nvPr>
        </p:nvSpPr>
        <p:spPr>
          <a:xfrm>
            <a:off x="0" y="34925"/>
            <a:ext cx="8964613" cy="922338"/>
          </a:xfrm>
        </p:spPr>
        <p:txBody>
          <a:bodyPr/>
          <a:lstStyle/>
          <a:p>
            <a:pPr algn="ctr" eaLnBrk="1" hangingPunct="1"/>
            <a:r>
              <a:rPr lang="en-GB" altLang="en-US" b="1">
                <a:solidFill>
                  <a:srgbClr val="0070C0"/>
                </a:solidFill>
              </a:rPr>
              <a:t>MG6B</a:t>
            </a:r>
          </a:p>
        </p:txBody>
      </p:sp>
      <p:sp>
        <p:nvSpPr>
          <p:cNvPr id="27651" name="Content Placeholder 2">
            <a:extLst>
              <a:ext uri="{FF2B5EF4-FFF2-40B4-BE49-F238E27FC236}">
                <a16:creationId xmlns:a16="http://schemas.microsoft.com/office/drawing/2014/main" id="{6F2C6F26-4F55-4EE7-B2B9-1AFD10762211}"/>
              </a:ext>
            </a:extLst>
          </p:cNvPr>
          <p:cNvSpPr>
            <a:spLocks noGrp="1"/>
          </p:cNvSpPr>
          <p:nvPr>
            <p:ph type="body" sz="quarter" idx="10"/>
          </p:nvPr>
        </p:nvSpPr>
        <p:spPr>
          <a:xfrm>
            <a:off x="468313" y="1062038"/>
            <a:ext cx="8229600" cy="5256212"/>
          </a:xfrm>
        </p:spPr>
        <p:txBody>
          <a:bodyPr/>
          <a:lstStyle/>
          <a:p>
            <a:pPr eaLnBrk="1" hangingPunct="1">
              <a:buClrTx/>
            </a:pPr>
            <a:r>
              <a:rPr lang="en-GB" altLang="en-US"/>
              <a:t>Officer’s disciplinary record – includes internal and police matters, including cautions and spent convictions</a:t>
            </a:r>
          </a:p>
          <a:p>
            <a:pPr eaLnBrk="1" hangingPunct="1">
              <a:buClrTx/>
            </a:pPr>
            <a:endParaRPr lang="en-GB" altLang="en-US" sz="1400"/>
          </a:p>
          <a:p>
            <a:pPr eaLnBrk="1" hangingPunct="1">
              <a:buClrTx/>
            </a:pPr>
            <a:r>
              <a:rPr lang="en-GB" altLang="en-US"/>
              <a:t>Covers </a:t>
            </a:r>
            <a:r>
              <a:rPr lang="en-GB" altLang="en-US" i="1"/>
              <a:t>all</a:t>
            </a:r>
            <a:r>
              <a:rPr lang="en-GB" altLang="en-US"/>
              <a:t> officers involved in the case who provide evidence, not just the person who puts the file together</a:t>
            </a:r>
          </a:p>
          <a:p>
            <a:pPr eaLnBrk="1" hangingPunct="1">
              <a:buClrTx/>
            </a:pPr>
            <a:endParaRPr lang="en-GB" altLang="en-US" sz="1400"/>
          </a:p>
          <a:p>
            <a:pPr eaLnBrk="1" hangingPunct="1">
              <a:buClrTx/>
            </a:pPr>
            <a:r>
              <a:rPr lang="en-GB" altLang="en-US"/>
              <a:t>Defence are entitled to request this information (bad character provisions). It is not disclosed to them without their requesting it and consideration is still made as to whether it is appropriate to disclose</a:t>
            </a:r>
          </a:p>
          <a:p>
            <a:pPr eaLnBrk="1" hangingPunct="1">
              <a:buClrTx/>
            </a:pPr>
            <a:endParaRPr lang="en-GB" altLang="en-US" sz="1200"/>
          </a:p>
          <a:p>
            <a:pPr eaLnBrk="1" hangingPunct="1">
              <a:buClrTx/>
            </a:pPr>
            <a:r>
              <a:rPr lang="en-GB" altLang="en-US"/>
              <a:t>Failure to provide accurate information can lead to disciplinary action</a:t>
            </a:r>
          </a:p>
        </p:txBody>
      </p:sp>
    </p:spTree>
    <p:custDataLst>
      <p:tags r:id="rId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57A8FBF8-DA27-4C5F-82C1-DA1464B5F9DE}"/>
              </a:ext>
            </a:extLst>
          </p:cNvPr>
          <p:cNvSpPr>
            <a:spLocks noGrp="1"/>
          </p:cNvSpPr>
          <p:nvPr>
            <p:ph type="title"/>
          </p:nvPr>
        </p:nvSpPr>
        <p:spPr>
          <a:xfrm>
            <a:off x="468313" y="188913"/>
            <a:ext cx="8064500" cy="647700"/>
          </a:xfrm>
        </p:spPr>
        <p:txBody>
          <a:bodyPr/>
          <a:lstStyle/>
          <a:p>
            <a:pPr algn="ctr" eaLnBrk="1" hangingPunct="1"/>
            <a:r>
              <a:rPr lang="en-GB" altLang="en-US" b="1">
                <a:solidFill>
                  <a:srgbClr val="0070C0"/>
                </a:solidFill>
              </a:rPr>
              <a:t>MG6B cont</a:t>
            </a:r>
          </a:p>
        </p:txBody>
      </p:sp>
      <p:sp>
        <p:nvSpPr>
          <p:cNvPr id="29699" name="Content Placeholder 2">
            <a:extLst>
              <a:ext uri="{FF2B5EF4-FFF2-40B4-BE49-F238E27FC236}">
                <a16:creationId xmlns:a16="http://schemas.microsoft.com/office/drawing/2014/main" id="{5336DA23-AEA2-4E47-BDC3-2413C946BBEF}"/>
              </a:ext>
            </a:extLst>
          </p:cNvPr>
          <p:cNvSpPr>
            <a:spLocks noGrp="1"/>
          </p:cNvSpPr>
          <p:nvPr>
            <p:ph type="body" sz="quarter" idx="10"/>
          </p:nvPr>
        </p:nvSpPr>
        <p:spPr/>
        <p:txBody>
          <a:bodyPr/>
          <a:lstStyle/>
          <a:p>
            <a:pPr eaLnBrk="1" hangingPunct="1">
              <a:buClrTx/>
            </a:pPr>
            <a:r>
              <a:rPr lang="en-GB" altLang="en-US">
                <a:solidFill>
                  <a:srgbClr val="000000"/>
                </a:solidFill>
              </a:rPr>
              <a:t>If there is nothing to report then do not complete</a:t>
            </a:r>
          </a:p>
          <a:p>
            <a:pPr eaLnBrk="1" hangingPunct="1">
              <a:buClrTx/>
            </a:pPr>
            <a:endParaRPr lang="en-GB" altLang="en-US" sz="1400">
              <a:solidFill>
                <a:srgbClr val="000000"/>
              </a:solidFill>
            </a:endParaRPr>
          </a:p>
          <a:p>
            <a:pPr eaLnBrk="1" hangingPunct="1">
              <a:buClrTx/>
            </a:pPr>
            <a:r>
              <a:rPr lang="en-GB" altLang="en-US">
                <a:solidFill>
                  <a:srgbClr val="000000"/>
                </a:solidFill>
              </a:rPr>
              <a:t>If there is something to disclose then complete form and place it into a sealed envelope marked “Restricted – For Prosecutor’s Consideration” and mark it with the PFV number. This comes directly to the prosecution team and does not need to be viewed by anyone else</a:t>
            </a:r>
          </a:p>
          <a:p>
            <a:pPr eaLnBrk="1" hangingPunct="1">
              <a:buClrTx/>
            </a:pPr>
            <a:endParaRPr lang="en-GB" altLang="en-US" sz="1400">
              <a:solidFill>
                <a:srgbClr val="000000"/>
              </a:solidFill>
            </a:endParaRPr>
          </a:p>
          <a:p>
            <a:pPr eaLnBrk="1" hangingPunct="1">
              <a:buClrTx/>
            </a:pPr>
            <a:r>
              <a:rPr lang="en-GB" altLang="en-US">
                <a:solidFill>
                  <a:srgbClr val="000000"/>
                </a:solidFill>
              </a:rPr>
              <a:t>A form must be submitted on each investigation that the officer is involved in</a:t>
            </a:r>
          </a:p>
        </p:txBody>
      </p:sp>
    </p:spTree>
    <p:custDataLst>
      <p:tags r:id="rId1"/>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3842BCB3-B265-4262-A35D-02A0743D1FCC}"/>
              </a:ext>
            </a:extLst>
          </p:cNvPr>
          <p:cNvSpPr>
            <a:spLocks noGrp="1"/>
          </p:cNvSpPr>
          <p:nvPr>
            <p:ph type="title"/>
          </p:nvPr>
        </p:nvSpPr>
        <p:spPr>
          <a:xfrm>
            <a:off x="468313" y="188913"/>
            <a:ext cx="8064500" cy="647700"/>
          </a:xfrm>
        </p:spPr>
        <p:txBody>
          <a:bodyPr/>
          <a:lstStyle/>
          <a:p>
            <a:pPr algn="ctr" eaLnBrk="1" hangingPunct="1"/>
            <a:r>
              <a:rPr lang="en-GB" altLang="en-US" b="1">
                <a:solidFill>
                  <a:srgbClr val="0070C0"/>
                </a:solidFill>
              </a:rPr>
              <a:t>MG6C, D and E</a:t>
            </a:r>
          </a:p>
        </p:txBody>
      </p:sp>
      <p:sp>
        <p:nvSpPr>
          <p:cNvPr id="31747" name="Content Placeholder 2">
            <a:extLst>
              <a:ext uri="{FF2B5EF4-FFF2-40B4-BE49-F238E27FC236}">
                <a16:creationId xmlns:a16="http://schemas.microsoft.com/office/drawing/2014/main" id="{9D72FBE9-5266-44BD-A3D4-CA87A8A3370F}"/>
              </a:ext>
            </a:extLst>
          </p:cNvPr>
          <p:cNvSpPr>
            <a:spLocks noGrp="1"/>
          </p:cNvSpPr>
          <p:nvPr>
            <p:ph type="body" sz="quarter" idx="10"/>
          </p:nvPr>
        </p:nvSpPr>
        <p:spPr/>
        <p:txBody>
          <a:bodyPr/>
          <a:lstStyle/>
          <a:p>
            <a:pPr eaLnBrk="1" hangingPunct="1">
              <a:buClrTx/>
            </a:pPr>
            <a:r>
              <a:rPr lang="en-GB" altLang="en-US"/>
              <a:t>To be completed by the Disclosure Officer in the case</a:t>
            </a:r>
          </a:p>
          <a:p>
            <a:pPr eaLnBrk="1" hangingPunct="1">
              <a:buClrTx/>
            </a:pPr>
            <a:endParaRPr lang="en-GB" altLang="en-US" sz="1400"/>
          </a:p>
          <a:p>
            <a:pPr eaLnBrk="1" hangingPunct="1">
              <a:buClrTx/>
            </a:pPr>
            <a:r>
              <a:rPr lang="en-GB" altLang="en-US"/>
              <a:t>Each form must be completed, even if there is nothing to disclose.</a:t>
            </a:r>
          </a:p>
          <a:p>
            <a:pPr eaLnBrk="1" hangingPunct="1">
              <a:buClrTx/>
            </a:pPr>
            <a:endParaRPr lang="en-GB" altLang="en-US" sz="1400"/>
          </a:p>
          <a:p>
            <a:pPr>
              <a:buClrTx/>
            </a:pPr>
            <a:r>
              <a:rPr lang="en-GB" altLang="en-US"/>
              <a:t>Ensure that accurate and detailed descriptions are used to identify items this is important when it comes to emails which often contain the same title.</a:t>
            </a:r>
          </a:p>
        </p:txBody>
      </p:sp>
    </p:spTree>
    <p:custDataLst>
      <p:tags r:id="rId1"/>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id="{FF35D9C8-277F-4071-B3B3-9D8D3193A170}"/>
              </a:ext>
            </a:extLst>
          </p:cNvPr>
          <p:cNvSpPr>
            <a:spLocks noGrp="1"/>
          </p:cNvSpPr>
          <p:nvPr>
            <p:ph type="title"/>
          </p:nvPr>
        </p:nvSpPr>
        <p:spPr>
          <a:xfrm>
            <a:off x="468313" y="44450"/>
            <a:ext cx="8229600" cy="922338"/>
          </a:xfrm>
        </p:spPr>
        <p:txBody>
          <a:bodyPr/>
          <a:lstStyle/>
          <a:p>
            <a:pPr algn="ctr" eaLnBrk="1" hangingPunct="1"/>
            <a:r>
              <a:rPr lang="en-GB" altLang="en-US" b="1">
                <a:solidFill>
                  <a:srgbClr val="0070C0"/>
                </a:solidFill>
              </a:rPr>
              <a:t>MG9</a:t>
            </a:r>
          </a:p>
        </p:txBody>
      </p:sp>
      <p:sp>
        <p:nvSpPr>
          <p:cNvPr id="33795" name="Content Placeholder 2">
            <a:extLst>
              <a:ext uri="{FF2B5EF4-FFF2-40B4-BE49-F238E27FC236}">
                <a16:creationId xmlns:a16="http://schemas.microsoft.com/office/drawing/2014/main" id="{54BE428F-958E-488E-ACCB-CD9BBA565A94}"/>
              </a:ext>
            </a:extLst>
          </p:cNvPr>
          <p:cNvSpPr>
            <a:spLocks noGrp="1"/>
          </p:cNvSpPr>
          <p:nvPr>
            <p:ph type="body" sz="quarter" idx="10"/>
          </p:nvPr>
        </p:nvSpPr>
        <p:spPr>
          <a:xfrm>
            <a:off x="468313" y="1052513"/>
            <a:ext cx="8229600" cy="5184775"/>
          </a:xfrm>
        </p:spPr>
        <p:txBody>
          <a:bodyPr/>
          <a:lstStyle/>
          <a:p>
            <a:pPr eaLnBrk="1" hangingPunct="1">
              <a:buClrTx/>
            </a:pPr>
            <a:r>
              <a:rPr lang="en-GB" altLang="en-US"/>
              <a:t>Witness list</a:t>
            </a:r>
          </a:p>
          <a:p>
            <a:pPr eaLnBrk="1" hangingPunct="1">
              <a:buClrTx/>
            </a:pPr>
            <a:endParaRPr lang="en-GB" altLang="en-US" sz="1400"/>
          </a:p>
          <a:p>
            <a:pPr eaLnBrk="1" hangingPunct="1">
              <a:buClrTx/>
            </a:pPr>
            <a:r>
              <a:rPr lang="en-GB" altLang="en-US"/>
              <a:t>Names on the list should be in the order of how the statements appear on the file</a:t>
            </a:r>
          </a:p>
          <a:p>
            <a:pPr eaLnBrk="1" hangingPunct="1">
              <a:buClrTx/>
            </a:pPr>
            <a:endParaRPr lang="en-GB" altLang="en-US" sz="1400"/>
          </a:p>
          <a:p>
            <a:pPr eaLnBrk="1" hangingPunct="1">
              <a:buClrTx/>
            </a:pPr>
            <a:r>
              <a:rPr lang="en-GB" altLang="en-US"/>
              <a:t>Where there are two or more statements from a witness, then this should be indicated on the form</a:t>
            </a:r>
          </a:p>
          <a:p>
            <a:pPr eaLnBrk="1" hangingPunct="1">
              <a:buClrTx/>
            </a:pPr>
            <a:endParaRPr lang="en-GB" altLang="en-US" sz="1400"/>
          </a:p>
          <a:p>
            <a:pPr eaLnBrk="1" hangingPunct="1">
              <a:buClrTx/>
            </a:pPr>
            <a:r>
              <a:rPr lang="en-GB" altLang="en-US"/>
              <a:t>Where additional evidence is obtained during the life of a case, then an updated MG9 should be produced</a:t>
            </a:r>
          </a:p>
        </p:txBody>
      </p:sp>
    </p:spTree>
    <p:custDataLst>
      <p:tags r:id="rId1"/>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36AADC37-D0F3-45DC-889D-146C3BE4DB10}"/>
              </a:ext>
            </a:extLst>
          </p:cNvPr>
          <p:cNvSpPr>
            <a:spLocks noGrp="1"/>
          </p:cNvSpPr>
          <p:nvPr>
            <p:ph type="title"/>
          </p:nvPr>
        </p:nvSpPr>
        <p:spPr>
          <a:xfrm>
            <a:off x="468313" y="44450"/>
            <a:ext cx="8229600" cy="922338"/>
          </a:xfrm>
        </p:spPr>
        <p:txBody>
          <a:bodyPr/>
          <a:lstStyle/>
          <a:p>
            <a:pPr algn="ctr" eaLnBrk="1" hangingPunct="1"/>
            <a:r>
              <a:rPr lang="en-GB" altLang="en-US" b="1">
                <a:solidFill>
                  <a:srgbClr val="0070C0"/>
                </a:solidFill>
              </a:rPr>
              <a:t>MG12</a:t>
            </a:r>
          </a:p>
        </p:txBody>
      </p:sp>
      <p:sp>
        <p:nvSpPr>
          <p:cNvPr id="34819" name="Content Placeholder 2">
            <a:extLst>
              <a:ext uri="{FF2B5EF4-FFF2-40B4-BE49-F238E27FC236}">
                <a16:creationId xmlns:a16="http://schemas.microsoft.com/office/drawing/2014/main" id="{70A8B947-B2E1-4021-8AFF-11BD8099A49A}"/>
              </a:ext>
            </a:extLst>
          </p:cNvPr>
          <p:cNvSpPr>
            <a:spLocks noGrp="1"/>
          </p:cNvSpPr>
          <p:nvPr>
            <p:ph type="body" sz="quarter" idx="10"/>
          </p:nvPr>
        </p:nvSpPr>
        <p:spPr>
          <a:xfrm>
            <a:off x="457200" y="1125538"/>
            <a:ext cx="8229600" cy="5183187"/>
          </a:xfrm>
        </p:spPr>
        <p:txBody>
          <a:bodyPr/>
          <a:lstStyle/>
          <a:p>
            <a:pPr eaLnBrk="1" hangingPunct="1">
              <a:buClrTx/>
            </a:pPr>
            <a:r>
              <a:rPr lang="en-GB" altLang="en-US"/>
              <a:t>Each exhibit should be fully described and given a separate exhibit number</a:t>
            </a:r>
          </a:p>
          <a:p>
            <a:pPr eaLnBrk="1" hangingPunct="1">
              <a:buClrTx/>
            </a:pPr>
            <a:endParaRPr lang="en-GB" altLang="en-US" sz="900"/>
          </a:p>
          <a:p>
            <a:pPr eaLnBrk="1" hangingPunct="1">
              <a:buClrTx/>
            </a:pPr>
            <a:r>
              <a:rPr lang="en-GB" altLang="en-US"/>
              <a:t>Exhibits should be listed in the order they appear in the statement</a:t>
            </a:r>
          </a:p>
          <a:p>
            <a:pPr eaLnBrk="1" hangingPunct="1">
              <a:buClrTx/>
            </a:pPr>
            <a:endParaRPr lang="en-GB" altLang="en-US" sz="900"/>
          </a:p>
          <a:p>
            <a:pPr eaLnBrk="1" hangingPunct="1">
              <a:buClrTx/>
            </a:pPr>
            <a:r>
              <a:rPr lang="en-GB" altLang="en-US"/>
              <a:t>Indicate which exhibits are enclosed with the file</a:t>
            </a:r>
          </a:p>
          <a:p>
            <a:pPr eaLnBrk="1" hangingPunct="1">
              <a:buClrTx/>
            </a:pPr>
            <a:endParaRPr lang="en-GB" altLang="en-US" sz="900"/>
          </a:p>
          <a:p>
            <a:pPr eaLnBrk="1" hangingPunct="1">
              <a:buClrTx/>
            </a:pPr>
            <a:r>
              <a:rPr lang="en-GB" altLang="en-US"/>
              <a:t>Copies of exhibits to be provided to legal, not the originals</a:t>
            </a:r>
          </a:p>
          <a:p>
            <a:pPr eaLnBrk="1" hangingPunct="1">
              <a:buClrTx/>
            </a:pPr>
            <a:endParaRPr lang="en-GB" altLang="en-US" sz="800"/>
          </a:p>
          <a:p>
            <a:pPr eaLnBrk="1" hangingPunct="1">
              <a:buClrTx/>
            </a:pPr>
            <a:r>
              <a:rPr lang="en-GB" altLang="en-US"/>
              <a:t>Indicate where the original is being retained</a:t>
            </a:r>
          </a:p>
          <a:p>
            <a:pPr eaLnBrk="1" hangingPunct="1">
              <a:buClrTx/>
            </a:pPr>
            <a:endParaRPr lang="en-GB" altLang="en-US" sz="800"/>
          </a:p>
          <a:p>
            <a:pPr eaLnBrk="1" hangingPunct="1">
              <a:buClrTx/>
            </a:pPr>
            <a:r>
              <a:rPr lang="en-GB" altLang="en-US"/>
              <a:t>Where additional exhibits are obtained during the life of a case, then an updated MG12 should be prepared</a:t>
            </a:r>
          </a:p>
        </p:txBody>
      </p:sp>
    </p:spTree>
    <p:custDataLst>
      <p:tags r:id="rId1"/>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id="{771DBDEF-2C4F-4100-958B-892362AAB276}"/>
              </a:ext>
            </a:extLst>
          </p:cNvPr>
          <p:cNvSpPr>
            <a:spLocks noGrp="1"/>
          </p:cNvSpPr>
          <p:nvPr>
            <p:ph type="title"/>
          </p:nvPr>
        </p:nvSpPr>
        <p:spPr>
          <a:xfrm>
            <a:off x="0" y="188913"/>
            <a:ext cx="8893175" cy="647700"/>
          </a:xfrm>
        </p:spPr>
        <p:txBody>
          <a:bodyPr/>
          <a:lstStyle/>
          <a:p>
            <a:pPr algn="ctr" eaLnBrk="1" hangingPunct="1"/>
            <a:r>
              <a:rPr lang="en-GB" altLang="en-US" b="1">
                <a:solidFill>
                  <a:srgbClr val="0070C0"/>
                </a:solidFill>
              </a:rPr>
              <a:t>MG15</a:t>
            </a:r>
          </a:p>
        </p:txBody>
      </p:sp>
      <p:sp>
        <p:nvSpPr>
          <p:cNvPr id="35843" name="Content Placeholder 2">
            <a:extLst>
              <a:ext uri="{FF2B5EF4-FFF2-40B4-BE49-F238E27FC236}">
                <a16:creationId xmlns:a16="http://schemas.microsoft.com/office/drawing/2014/main" id="{5AB1C9E2-51F3-4CE0-93A5-D20E7C2CE6B5}"/>
              </a:ext>
            </a:extLst>
          </p:cNvPr>
          <p:cNvSpPr>
            <a:spLocks noGrp="1"/>
          </p:cNvSpPr>
          <p:nvPr>
            <p:ph type="body" sz="quarter" idx="10"/>
          </p:nvPr>
        </p:nvSpPr>
        <p:spPr>
          <a:xfrm>
            <a:off x="468313" y="908050"/>
            <a:ext cx="7991475" cy="5400675"/>
          </a:xfrm>
        </p:spPr>
        <p:txBody>
          <a:bodyPr/>
          <a:lstStyle/>
          <a:p>
            <a:pPr eaLnBrk="1" hangingPunct="1">
              <a:buClrTx/>
            </a:pPr>
            <a:r>
              <a:rPr lang="en-GB" altLang="en-US" sz="2100"/>
              <a:t>Record of interview</a:t>
            </a:r>
          </a:p>
          <a:p>
            <a:pPr eaLnBrk="1" hangingPunct="1">
              <a:buClrTx/>
            </a:pPr>
            <a:endParaRPr lang="en-GB" altLang="en-US" sz="2100"/>
          </a:p>
          <a:p>
            <a:pPr eaLnBrk="1" hangingPunct="1">
              <a:buClrTx/>
            </a:pPr>
            <a:r>
              <a:rPr lang="en-GB" altLang="en-US" sz="2100"/>
              <a:t>Should be provided for all taped interviews that are undertaken</a:t>
            </a:r>
          </a:p>
          <a:p>
            <a:pPr eaLnBrk="1" hangingPunct="1">
              <a:buClrTx/>
            </a:pPr>
            <a:endParaRPr lang="en-GB" altLang="en-US" sz="2100"/>
          </a:p>
          <a:p>
            <a:pPr eaLnBrk="1" hangingPunct="1">
              <a:buClrTx/>
            </a:pPr>
            <a:r>
              <a:rPr lang="en-GB" altLang="en-US" sz="2100"/>
              <a:t>A Short Descriptive Note (SDN) is appropriate in most cases – defence may ask for a full transcript at a later date however, and they are entitled to it if they do not agree the content of the SDN</a:t>
            </a:r>
          </a:p>
          <a:p>
            <a:pPr eaLnBrk="1" hangingPunct="1">
              <a:buClrTx/>
            </a:pPr>
            <a:endParaRPr lang="en-GB" altLang="en-US" sz="2100"/>
          </a:p>
          <a:p>
            <a:pPr eaLnBrk="1" hangingPunct="1">
              <a:buClrTx/>
            </a:pPr>
            <a:r>
              <a:rPr lang="en-GB" altLang="en-US" sz="2100"/>
              <a:t>An SDN must contain any admissions or significant statements verbatim</a:t>
            </a:r>
          </a:p>
          <a:p>
            <a:pPr eaLnBrk="1" hangingPunct="1">
              <a:buClrTx/>
            </a:pPr>
            <a:endParaRPr lang="en-GB" altLang="en-US" sz="2100"/>
          </a:p>
          <a:p>
            <a:pPr eaLnBrk="1" hangingPunct="1">
              <a:buClrTx/>
            </a:pPr>
            <a:r>
              <a:rPr lang="en-GB" altLang="en-US" sz="2100"/>
              <a:t>An SDN should provide a balanced, accurate and reliable summary of what has been said</a:t>
            </a:r>
          </a:p>
        </p:txBody>
      </p:sp>
    </p:spTree>
    <p:custDataLst>
      <p:tags r:id="rId1"/>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C900BB4D-C758-42D5-8114-EBD285B0A430}"/>
              </a:ext>
            </a:extLst>
          </p:cNvPr>
          <p:cNvSpPr>
            <a:spLocks noGrp="1"/>
          </p:cNvSpPr>
          <p:nvPr>
            <p:ph type="title"/>
          </p:nvPr>
        </p:nvSpPr>
        <p:spPr>
          <a:xfrm>
            <a:off x="468313" y="44450"/>
            <a:ext cx="8229600" cy="993775"/>
          </a:xfrm>
        </p:spPr>
        <p:txBody>
          <a:bodyPr/>
          <a:lstStyle/>
          <a:p>
            <a:pPr algn="ctr" eaLnBrk="1" hangingPunct="1"/>
            <a:r>
              <a:rPr lang="en-GB" altLang="en-US" b="1">
                <a:solidFill>
                  <a:srgbClr val="0070C0"/>
                </a:solidFill>
              </a:rPr>
              <a:t>MG16 and 17</a:t>
            </a:r>
          </a:p>
        </p:txBody>
      </p:sp>
      <p:sp>
        <p:nvSpPr>
          <p:cNvPr id="36867" name="Content Placeholder 2">
            <a:extLst>
              <a:ext uri="{FF2B5EF4-FFF2-40B4-BE49-F238E27FC236}">
                <a16:creationId xmlns:a16="http://schemas.microsoft.com/office/drawing/2014/main" id="{AA447773-231E-4431-9BDA-BE77C1D97B82}"/>
              </a:ext>
            </a:extLst>
          </p:cNvPr>
          <p:cNvSpPr>
            <a:spLocks noGrp="1"/>
          </p:cNvSpPr>
          <p:nvPr>
            <p:ph type="body" sz="quarter" idx="10"/>
          </p:nvPr>
        </p:nvSpPr>
        <p:spPr>
          <a:xfrm>
            <a:off x="468313" y="1125538"/>
            <a:ext cx="8229600" cy="4965700"/>
          </a:xfrm>
        </p:spPr>
        <p:txBody>
          <a:bodyPr/>
          <a:lstStyle/>
          <a:p>
            <a:pPr eaLnBrk="1" hangingPunct="1">
              <a:buClrTx/>
            </a:pPr>
            <a:r>
              <a:rPr lang="en-GB" altLang="en-US" sz="2200"/>
              <a:t>Record of defendant’s previous convictions and cautions</a:t>
            </a:r>
          </a:p>
          <a:p>
            <a:pPr eaLnBrk="1" hangingPunct="1">
              <a:buClrTx/>
            </a:pPr>
            <a:endParaRPr lang="en-GB" altLang="en-US" sz="2200"/>
          </a:p>
          <a:p>
            <a:pPr eaLnBrk="1" hangingPunct="1">
              <a:buClrTx/>
            </a:pPr>
            <a:r>
              <a:rPr lang="en-GB" altLang="en-US" sz="2200"/>
              <a:t>These should be obtained both from MCSS and the police where appropriate</a:t>
            </a:r>
          </a:p>
          <a:p>
            <a:pPr eaLnBrk="1" hangingPunct="1">
              <a:buClrTx/>
            </a:pPr>
            <a:endParaRPr lang="en-GB" altLang="en-US" sz="2200"/>
          </a:p>
          <a:p>
            <a:pPr eaLnBrk="1" hangingPunct="1">
              <a:buClrTx/>
            </a:pPr>
            <a:r>
              <a:rPr lang="en-GB" altLang="en-US" sz="2200"/>
              <a:t>Be aware that entries on MCSS need to be checked.  We have to prove each previous matter, so if there is an OWW, then ensure we have a copy of that on the unused material</a:t>
            </a:r>
          </a:p>
          <a:p>
            <a:pPr eaLnBrk="1" hangingPunct="1">
              <a:buClrTx/>
            </a:pPr>
            <a:endParaRPr lang="en-GB" altLang="en-US" sz="2200"/>
          </a:p>
          <a:p>
            <a:pPr eaLnBrk="1" hangingPunct="1">
              <a:buClrTx/>
            </a:pPr>
            <a:r>
              <a:rPr lang="en-GB" altLang="en-US" sz="2200"/>
              <a:t>Verbal rebriefs cannot be cited in court. They should however be recorded on the form.  Again a copy of the letter should be provided.</a:t>
            </a:r>
          </a:p>
        </p:txBody>
      </p:sp>
    </p:spTree>
    <p:custDataLst>
      <p:tags r:id="rId1"/>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id="{FDCCA2F3-5AE2-4F53-920F-72FC26BFF0EF}"/>
              </a:ext>
            </a:extLst>
          </p:cNvPr>
          <p:cNvSpPr>
            <a:spLocks noGrp="1"/>
          </p:cNvSpPr>
          <p:nvPr>
            <p:ph type="title"/>
          </p:nvPr>
        </p:nvSpPr>
        <p:spPr>
          <a:xfrm>
            <a:off x="468313" y="188913"/>
            <a:ext cx="8064500" cy="647700"/>
          </a:xfrm>
        </p:spPr>
        <p:txBody>
          <a:bodyPr/>
          <a:lstStyle/>
          <a:p>
            <a:pPr algn="ctr" eaLnBrk="1" hangingPunct="1"/>
            <a:r>
              <a:rPr lang="en-GB" altLang="en-US" b="1">
                <a:solidFill>
                  <a:srgbClr val="0070C0"/>
                </a:solidFill>
              </a:rPr>
              <a:t>Disclosure</a:t>
            </a:r>
          </a:p>
        </p:txBody>
      </p:sp>
      <p:sp>
        <p:nvSpPr>
          <p:cNvPr id="17411" name="Content Placeholder 2">
            <a:extLst>
              <a:ext uri="{FF2B5EF4-FFF2-40B4-BE49-F238E27FC236}">
                <a16:creationId xmlns:a16="http://schemas.microsoft.com/office/drawing/2014/main" id="{756A7E56-4C6C-4935-B51D-3630E70E86DD}"/>
              </a:ext>
            </a:extLst>
          </p:cNvPr>
          <p:cNvSpPr>
            <a:spLocks noGrp="1"/>
          </p:cNvSpPr>
          <p:nvPr>
            <p:ph type="body" sz="quarter" idx="10"/>
          </p:nvPr>
        </p:nvSpPr>
        <p:spPr>
          <a:xfrm>
            <a:off x="468313" y="1052513"/>
            <a:ext cx="8229600" cy="4713287"/>
          </a:xfrm>
        </p:spPr>
        <p:txBody>
          <a:bodyPr/>
          <a:lstStyle/>
          <a:p>
            <a:pPr marL="0" indent="0" eaLnBrk="1" hangingPunct="1">
              <a:buClrTx/>
              <a:buFont typeface="Arial" panose="020B0604020202020204" pitchFamily="34" charset="0"/>
              <a:buNone/>
              <a:defRPr/>
            </a:pPr>
            <a:r>
              <a:rPr lang="en-GB" sz="2200" b="1" dirty="0"/>
              <a:t>Aims</a:t>
            </a:r>
          </a:p>
          <a:p>
            <a:pPr lvl="1" eaLnBrk="1" hangingPunct="1">
              <a:buClrTx/>
              <a:buFont typeface="Arial" panose="020B0604020202020204" pitchFamily="34" charset="0"/>
              <a:buChar char="•"/>
              <a:defRPr/>
            </a:pPr>
            <a:r>
              <a:rPr lang="en-GB" sz="2200" dirty="0"/>
              <a:t>To equip you with a better understanding of the reasons for and the methods of disclosure</a:t>
            </a:r>
          </a:p>
          <a:p>
            <a:pPr lvl="1" eaLnBrk="1" hangingPunct="1">
              <a:buClrTx/>
              <a:buFont typeface="Arial" panose="020B0604020202020204" pitchFamily="34" charset="0"/>
              <a:buChar char="•"/>
              <a:defRPr/>
            </a:pPr>
            <a:endParaRPr lang="en-GB" sz="2200" dirty="0"/>
          </a:p>
          <a:p>
            <a:pPr marL="0" indent="0" eaLnBrk="1" hangingPunct="1">
              <a:buClrTx/>
              <a:buFont typeface="Arial" panose="020B0604020202020204" pitchFamily="34" charset="0"/>
              <a:buNone/>
              <a:defRPr/>
            </a:pPr>
            <a:r>
              <a:rPr lang="en-GB" sz="2200" b="1" dirty="0"/>
              <a:t>Objectives</a:t>
            </a:r>
          </a:p>
          <a:p>
            <a:pPr lvl="1" eaLnBrk="1" hangingPunct="1">
              <a:buClrTx/>
              <a:buFont typeface="Arial" panose="020B0604020202020204" pitchFamily="34" charset="0"/>
              <a:buChar char="•"/>
              <a:defRPr/>
            </a:pPr>
            <a:r>
              <a:rPr lang="en-GB" sz="2200" dirty="0"/>
              <a:t>Accurately describe the requirements of disclosure with reference to relevant statutes</a:t>
            </a:r>
          </a:p>
          <a:p>
            <a:pPr lvl="1" eaLnBrk="1" hangingPunct="1">
              <a:buClrTx/>
              <a:buFont typeface="Arial" panose="020B0604020202020204" pitchFamily="34" charset="0"/>
              <a:buChar char="•"/>
              <a:defRPr/>
            </a:pPr>
            <a:r>
              <a:rPr lang="en-GB" sz="2200" dirty="0"/>
              <a:t>Correctly identify your responsibilities as an investigator in relation to disclosure</a:t>
            </a:r>
          </a:p>
          <a:p>
            <a:pPr lvl="1" eaLnBrk="1" hangingPunct="1">
              <a:buClrTx/>
              <a:buFont typeface="Arial" panose="020B0604020202020204" pitchFamily="34" charset="0"/>
              <a:buChar char="•"/>
              <a:defRPr/>
            </a:pPr>
            <a:r>
              <a:rPr lang="en-GB" sz="2200" dirty="0"/>
              <a:t>Accurately identify the difference between unused material and sensitive unused material</a:t>
            </a:r>
          </a:p>
          <a:p>
            <a:pPr lvl="1" eaLnBrk="1" hangingPunct="1">
              <a:buClrTx/>
              <a:buFont typeface="Arial" panose="020B0604020202020204" pitchFamily="34" charset="0"/>
              <a:buChar char="•"/>
              <a:defRPr/>
            </a:pPr>
            <a:r>
              <a:rPr lang="en-GB" sz="2200" dirty="0"/>
              <a:t>Accurately complete the relevant MG Forms when putting together an investigation</a:t>
            </a:r>
          </a:p>
          <a:p>
            <a:pPr eaLnBrk="1" hangingPunct="1">
              <a:buFont typeface="Arial" charset="0"/>
              <a:buChar char="•"/>
              <a:defRPr/>
            </a:pPr>
            <a:endParaRPr lang="en-GB" dirty="0"/>
          </a:p>
        </p:txBody>
      </p:sp>
    </p:spTree>
    <p:custDataLst>
      <p:tags r:id="rId1"/>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FDD61621-DE47-455C-83B4-A1FE4B001D50}"/>
              </a:ext>
            </a:extLst>
          </p:cNvPr>
          <p:cNvSpPr>
            <a:spLocks noGrp="1"/>
          </p:cNvSpPr>
          <p:nvPr>
            <p:ph type="title"/>
          </p:nvPr>
        </p:nvSpPr>
        <p:spPr>
          <a:xfrm>
            <a:off x="468313" y="188913"/>
            <a:ext cx="8064500" cy="647700"/>
          </a:xfrm>
        </p:spPr>
        <p:txBody>
          <a:bodyPr/>
          <a:lstStyle/>
          <a:p>
            <a:pPr algn="ctr" eaLnBrk="1" hangingPunct="1"/>
            <a:r>
              <a:rPr lang="en-GB" altLang="en-US" b="1">
                <a:solidFill>
                  <a:srgbClr val="0070C0"/>
                </a:solidFill>
              </a:rPr>
              <a:t>What is disclosure?</a:t>
            </a:r>
          </a:p>
        </p:txBody>
      </p:sp>
      <p:sp>
        <p:nvSpPr>
          <p:cNvPr id="39939" name="Content Placeholder 2">
            <a:extLst>
              <a:ext uri="{FF2B5EF4-FFF2-40B4-BE49-F238E27FC236}">
                <a16:creationId xmlns:a16="http://schemas.microsoft.com/office/drawing/2014/main" id="{511B7337-5591-4CA1-8829-2B11F49DBDC0}"/>
              </a:ext>
            </a:extLst>
          </p:cNvPr>
          <p:cNvSpPr>
            <a:spLocks noGrp="1"/>
          </p:cNvSpPr>
          <p:nvPr>
            <p:ph type="body" sz="quarter" idx="10"/>
          </p:nvPr>
        </p:nvSpPr>
        <p:spPr/>
        <p:txBody>
          <a:bodyPr/>
          <a:lstStyle/>
          <a:p>
            <a:pPr eaLnBrk="1" hangingPunct="1">
              <a:buClrTx/>
            </a:pPr>
            <a:r>
              <a:rPr lang="en-GB" altLang="en-US" sz="2200"/>
              <a:t>Disclosure is providing the defence with copies of, or access to, any material which is not being used by the prosecution to prove their case, and which might reasonably be considered capable of undermining the case for the prosecution against the accused, or of assisting the case for the accused</a:t>
            </a:r>
          </a:p>
          <a:p>
            <a:pPr eaLnBrk="1" hangingPunct="1">
              <a:buClrTx/>
            </a:pPr>
            <a:endParaRPr lang="en-GB" altLang="en-US" sz="2200"/>
          </a:p>
          <a:p>
            <a:pPr eaLnBrk="1" hangingPunct="1">
              <a:buClrTx/>
            </a:pPr>
            <a:r>
              <a:rPr lang="en-GB" altLang="en-US" sz="2200"/>
              <a:t>It is a vitally important principle of law that the defendant shall be given the opportunity to defend themselves. Disclosure is there to assist with that.  </a:t>
            </a:r>
          </a:p>
          <a:p>
            <a:pPr eaLnBrk="1" hangingPunct="1">
              <a:buClrTx/>
            </a:pPr>
            <a:endParaRPr lang="en-GB" altLang="en-US" sz="2200"/>
          </a:p>
          <a:p>
            <a:pPr eaLnBrk="1" hangingPunct="1">
              <a:buClrTx/>
            </a:pPr>
            <a:r>
              <a:rPr lang="en-GB" altLang="en-US" sz="2200"/>
              <a:t>It is not a one way door; there are obligations regarding disclosure that fall to the defendant as well</a:t>
            </a:r>
          </a:p>
          <a:p>
            <a:pPr eaLnBrk="1" hangingPunct="1"/>
            <a:endParaRPr lang="en-GB" altLang="en-US"/>
          </a:p>
        </p:txBody>
      </p:sp>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C2C0FB67-81A3-43F8-BF21-4E89445D0927}"/>
              </a:ext>
            </a:extLst>
          </p:cNvPr>
          <p:cNvSpPr>
            <a:spLocks noGrp="1"/>
          </p:cNvSpPr>
          <p:nvPr>
            <p:ph type="title"/>
          </p:nvPr>
        </p:nvSpPr>
        <p:spPr>
          <a:xfrm>
            <a:off x="473075" y="188913"/>
            <a:ext cx="8064500" cy="647700"/>
          </a:xfrm>
        </p:spPr>
        <p:txBody>
          <a:bodyPr/>
          <a:lstStyle/>
          <a:p>
            <a:pPr algn="ctr"/>
            <a:r>
              <a:rPr lang="en-GB" altLang="en-US" b="1">
                <a:solidFill>
                  <a:srgbClr val="0070C0"/>
                </a:solidFill>
              </a:rPr>
              <a:t>What are MG Forms?</a:t>
            </a:r>
          </a:p>
        </p:txBody>
      </p:sp>
      <p:sp>
        <p:nvSpPr>
          <p:cNvPr id="12291" name="Text Placeholder 2">
            <a:extLst>
              <a:ext uri="{FF2B5EF4-FFF2-40B4-BE49-F238E27FC236}">
                <a16:creationId xmlns:a16="http://schemas.microsoft.com/office/drawing/2014/main" id="{F1D6C6AB-8FF2-41BC-B226-3AAD224AABAF}"/>
              </a:ext>
            </a:extLst>
          </p:cNvPr>
          <p:cNvSpPr>
            <a:spLocks noGrp="1"/>
          </p:cNvSpPr>
          <p:nvPr>
            <p:ph type="body" sz="quarter" idx="10"/>
          </p:nvPr>
        </p:nvSpPr>
        <p:spPr>
          <a:xfrm>
            <a:off x="473075" y="1268413"/>
            <a:ext cx="7991475" cy="5400675"/>
          </a:xfrm>
        </p:spPr>
        <p:txBody>
          <a:bodyPr/>
          <a:lstStyle/>
          <a:p>
            <a:pPr>
              <a:buClrTx/>
            </a:pPr>
            <a:r>
              <a:rPr lang="en-GB" altLang="en-US" sz="2000"/>
              <a:t>The basis of any prosecution is evidence which is broadly provided in two categories:</a:t>
            </a:r>
          </a:p>
          <a:p>
            <a:pPr lvl="1">
              <a:buClrTx/>
            </a:pPr>
            <a:r>
              <a:rPr lang="en-GB" altLang="en-US" sz="1800"/>
              <a:t>Witness evidence (which can be given in statement form or orally), and</a:t>
            </a:r>
          </a:p>
          <a:p>
            <a:pPr lvl="1">
              <a:buClrTx/>
            </a:pPr>
            <a:r>
              <a:rPr lang="en-GB" altLang="en-US" sz="1800"/>
              <a:t>Physical evidence (such as documents, photographs, video /  audio recordings, actual things or other material)</a:t>
            </a:r>
          </a:p>
          <a:p>
            <a:pPr>
              <a:buFont typeface="Arial" panose="020B0604020202020204" pitchFamily="34" charset="0"/>
              <a:buNone/>
            </a:pPr>
            <a:endParaRPr lang="en-GB" altLang="en-US" sz="1400"/>
          </a:p>
          <a:p>
            <a:pPr>
              <a:buClrTx/>
            </a:pPr>
            <a:r>
              <a:rPr lang="en-GB" altLang="en-US" sz="2000"/>
              <a:t>Physical evidence must be introduced to the court as an exhibit by a witness </a:t>
            </a:r>
          </a:p>
          <a:p>
            <a:pPr>
              <a:buClrTx/>
            </a:pPr>
            <a:endParaRPr lang="en-GB" altLang="en-US" sz="1400"/>
          </a:p>
          <a:p>
            <a:pPr>
              <a:buClrTx/>
            </a:pPr>
            <a:r>
              <a:rPr lang="en-GB" altLang="en-US" sz="2000"/>
              <a:t>In order to present the evidence to a court, prosecutor and the defence, a file is created which must contain everything collected and associated with the gathering of evidence in relation to the offence</a:t>
            </a:r>
          </a:p>
        </p:txBody>
      </p:sp>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a:extLst>
              <a:ext uri="{FF2B5EF4-FFF2-40B4-BE49-F238E27FC236}">
                <a16:creationId xmlns:a16="http://schemas.microsoft.com/office/drawing/2014/main" id="{5B4D2FAB-CAF8-4F05-AABD-A56E828C6B17}"/>
              </a:ext>
            </a:extLst>
          </p:cNvPr>
          <p:cNvSpPr>
            <a:spLocks noGrp="1"/>
          </p:cNvSpPr>
          <p:nvPr>
            <p:ph type="title"/>
          </p:nvPr>
        </p:nvSpPr>
        <p:spPr>
          <a:xfrm>
            <a:off x="468313" y="188913"/>
            <a:ext cx="8064500" cy="647700"/>
          </a:xfrm>
        </p:spPr>
        <p:txBody>
          <a:bodyPr/>
          <a:lstStyle/>
          <a:p>
            <a:pPr algn="ctr" eaLnBrk="1" hangingPunct="1"/>
            <a:r>
              <a:rPr lang="en-GB" altLang="en-US" b="1">
                <a:solidFill>
                  <a:srgbClr val="0070C0"/>
                </a:solidFill>
              </a:rPr>
              <a:t>Why do we have disclosure?</a:t>
            </a:r>
          </a:p>
        </p:txBody>
      </p:sp>
      <p:sp>
        <p:nvSpPr>
          <p:cNvPr id="19459" name="Content Placeholder 2">
            <a:extLst>
              <a:ext uri="{FF2B5EF4-FFF2-40B4-BE49-F238E27FC236}">
                <a16:creationId xmlns:a16="http://schemas.microsoft.com/office/drawing/2014/main" id="{0940C07D-1D59-4F7E-9D76-EF7793BC65B7}"/>
              </a:ext>
            </a:extLst>
          </p:cNvPr>
          <p:cNvSpPr>
            <a:spLocks noGrp="1"/>
          </p:cNvSpPr>
          <p:nvPr>
            <p:ph type="body" sz="quarter" idx="10"/>
          </p:nvPr>
        </p:nvSpPr>
        <p:spPr/>
        <p:txBody>
          <a:bodyPr>
            <a:normAutofit lnSpcReduction="10000"/>
          </a:bodyPr>
          <a:lstStyle/>
          <a:p>
            <a:pPr eaLnBrk="1" hangingPunct="1">
              <a:buClrTx/>
              <a:defRPr/>
            </a:pPr>
            <a:r>
              <a:rPr lang="en-GB" sz="2600" dirty="0">
                <a:latin typeface="Arial" charset="0"/>
                <a:cs typeface="Arial" charset="0"/>
              </a:rPr>
              <a:t>Requirements set down in a number of Statutes:</a:t>
            </a:r>
          </a:p>
          <a:p>
            <a:pPr eaLnBrk="1" hangingPunct="1">
              <a:buClrTx/>
              <a:defRPr/>
            </a:pPr>
            <a:endParaRPr lang="en-GB" sz="1400" dirty="0">
              <a:latin typeface="Arial" charset="0"/>
              <a:cs typeface="Arial" charset="0"/>
            </a:endParaRPr>
          </a:p>
          <a:p>
            <a:pPr lvl="1" eaLnBrk="1" hangingPunct="1">
              <a:buClrTx/>
              <a:buFont typeface="Arial" panose="020B0604020202020204" pitchFamily="34" charset="0"/>
              <a:buChar char="•"/>
              <a:defRPr/>
            </a:pPr>
            <a:r>
              <a:rPr lang="en-GB" sz="2400" dirty="0">
                <a:latin typeface="Arial" charset="0"/>
                <a:cs typeface="Arial" charset="0"/>
              </a:rPr>
              <a:t>Criminal Procedure and Investigations Act 1996 (CPIA)</a:t>
            </a:r>
          </a:p>
          <a:p>
            <a:pPr lvl="1" eaLnBrk="1" hangingPunct="1">
              <a:buClrTx/>
              <a:buFont typeface="Arial" panose="020B0604020202020204" pitchFamily="34" charset="0"/>
              <a:buChar char="•"/>
              <a:defRPr/>
            </a:pPr>
            <a:endParaRPr lang="en-GB" sz="1500" dirty="0">
              <a:latin typeface="Arial" charset="0"/>
              <a:cs typeface="Arial" charset="0"/>
            </a:endParaRPr>
          </a:p>
          <a:p>
            <a:pPr lvl="1" eaLnBrk="1" hangingPunct="1">
              <a:buClrTx/>
              <a:buFont typeface="Arial" panose="020B0604020202020204" pitchFamily="34" charset="0"/>
              <a:buChar char="•"/>
              <a:defRPr/>
            </a:pPr>
            <a:r>
              <a:rPr lang="en-GB" sz="2400" dirty="0">
                <a:latin typeface="Arial" charset="0"/>
                <a:cs typeface="Arial" charset="0"/>
              </a:rPr>
              <a:t>The Criminal Procedure Rules</a:t>
            </a:r>
          </a:p>
          <a:p>
            <a:pPr lvl="1" eaLnBrk="1" hangingPunct="1">
              <a:buClrTx/>
              <a:buFont typeface="Arial" panose="020B0604020202020204" pitchFamily="34" charset="0"/>
              <a:buChar char="•"/>
              <a:defRPr/>
            </a:pPr>
            <a:endParaRPr lang="en-GB" sz="1400" dirty="0">
              <a:latin typeface="Arial" charset="0"/>
              <a:cs typeface="Arial" charset="0"/>
            </a:endParaRPr>
          </a:p>
          <a:p>
            <a:pPr lvl="1" eaLnBrk="1" hangingPunct="1">
              <a:buClrTx/>
              <a:buFont typeface="Arial" panose="020B0604020202020204" pitchFamily="34" charset="0"/>
              <a:buChar char="•"/>
              <a:defRPr/>
            </a:pPr>
            <a:r>
              <a:rPr lang="en-GB" sz="2400" dirty="0">
                <a:latin typeface="Arial" charset="0"/>
                <a:cs typeface="Arial" charset="0"/>
              </a:rPr>
              <a:t>Magistrates’ Courts (Criminal Procedure and Investigations Act 1996) (Disclosure) Rules 1997</a:t>
            </a:r>
          </a:p>
          <a:p>
            <a:pPr lvl="1" eaLnBrk="1" hangingPunct="1">
              <a:buClrTx/>
              <a:buFont typeface="Arial" panose="020B0604020202020204" pitchFamily="34" charset="0"/>
              <a:buChar char="•"/>
              <a:defRPr/>
            </a:pPr>
            <a:endParaRPr lang="en-GB" sz="1400" dirty="0">
              <a:latin typeface="Arial" charset="0"/>
              <a:cs typeface="Arial" charset="0"/>
            </a:endParaRPr>
          </a:p>
          <a:p>
            <a:pPr lvl="1" eaLnBrk="1" hangingPunct="1">
              <a:buClrTx/>
              <a:buFont typeface="Arial" panose="020B0604020202020204" pitchFamily="34" charset="0"/>
              <a:buChar char="•"/>
              <a:defRPr/>
            </a:pPr>
            <a:r>
              <a:rPr lang="en-GB" sz="2400" dirty="0">
                <a:latin typeface="Arial" charset="0"/>
                <a:cs typeface="Arial" charset="0"/>
              </a:rPr>
              <a:t>Criminal Procedure and Investigation Act 1996 (Defence disclosure time limits) Regulations 1997</a:t>
            </a:r>
          </a:p>
          <a:p>
            <a:pPr lvl="1" eaLnBrk="1" hangingPunct="1">
              <a:buClrTx/>
              <a:buFont typeface="Arial" panose="020B0604020202020204" pitchFamily="34" charset="0"/>
              <a:buChar char="•"/>
              <a:defRPr/>
            </a:pPr>
            <a:endParaRPr lang="en-GB" sz="1400" dirty="0">
              <a:latin typeface="Arial" charset="0"/>
              <a:cs typeface="Arial" charset="0"/>
            </a:endParaRPr>
          </a:p>
          <a:p>
            <a:pPr lvl="1" eaLnBrk="1" hangingPunct="1">
              <a:buClrTx/>
              <a:buFont typeface="Arial" panose="020B0604020202020204" pitchFamily="34" charset="0"/>
              <a:buChar char="•"/>
              <a:defRPr/>
            </a:pPr>
            <a:r>
              <a:rPr lang="en-GB" sz="2400" dirty="0">
                <a:latin typeface="Arial" charset="0"/>
                <a:cs typeface="Arial" charset="0"/>
              </a:rPr>
              <a:t>Crown Court (Criminal Procedure and Investigation Act 1996) (Disclosure) Rules 1997</a:t>
            </a:r>
          </a:p>
          <a:p>
            <a:pPr eaLnBrk="1" hangingPunct="1">
              <a:buFont typeface="Arial" charset="0"/>
              <a:buChar char="•"/>
              <a:defRPr/>
            </a:pPr>
            <a:endParaRPr lang="en-GB" dirty="0"/>
          </a:p>
        </p:txBody>
      </p:sp>
    </p:spTree>
    <p:custDataLst>
      <p:tags r:id="rId1"/>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a:extLst>
              <a:ext uri="{FF2B5EF4-FFF2-40B4-BE49-F238E27FC236}">
                <a16:creationId xmlns:a16="http://schemas.microsoft.com/office/drawing/2014/main" id="{565A7731-6DE0-4B52-8557-92C79B51A79E}"/>
              </a:ext>
            </a:extLst>
          </p:cNvPr>
          <p:cNvSpPr>
            <a:spLocks noGrp="1"/>
          </p:cNvSpPr>
          <p:nvPr>
            <p:ph type="title"/>
          </p:nvPr>
        </p:nvSpPr>
        <p:spPr>
          <a:xfrm>
            <a:off x="468313" y="188913"/>
            <a:ext cx="8064500" cy="647700"/>
          </a:xfrm>
        </p:spPr>
        <p:txBody>
          <a:bodyPr/>
          <a:lstStyle/>
          <a:p>
            <a:pPr algn="ctr" eaLnBrk="1" hangingPunct="1"/>
            <a:r>
              <a:rPr lang="en-GB" altLang="en-US" b="1">
                <a:solidFill>
                  <a:srgbClr val="0070C0"/>
                </a:solidFill>
              </a:rPr>
              <a:t>What happens if we don’t?</a:t>
            </a:r>
          </a:p>
        </p:txBody>
      </p:sp>
      <p:sp>
        <p:nvSpPr>
          <p:cNvPr id="44035" name="Content Placeholder 2">
            <a:extLst>
              <a:ext uri="{FF2B5EF4-FFF2-40B4-BE49-F238E27FC236}">
                <a16:creationId xmlns:a16="http://schemas.microsoft.com/office/drawing/2014/main" id="{78C57C26-2444-4890-ADDA-7920FC254C72}"/>
              </a:ext>
            </a:extLst>
          </p:cNvPr>
          <p:cNvSpPr>
            <a:spLocks noGrp="1"/>
          </p:cNvSpPr>
          <p:nvPr>
            <p:ph type="body" sz="quarter" idx="10"/>
          </p:nvPr>
        </p:nvSpPr>
        <p:spPr>
          <a:xfrm>
            <a:off x="180975" y="981075"/>
            <a:ext cx="8351838" cy="5400675"/>
          </a:xfrm>
        </p:spPr>
        <p:txBody>
          <a:bodyPr/>
          <a:lstStyle/>
          <a:p>
            <a:pPr eaLnBrk="1" hangingPunct="1">
              <a:buClrTx/>
            </a:pPr>
            <a:r>
              <a:rPr lang="en-GB" altLang="en-US" sz="2000"/>
              <a:t>The courts may take action in any of the following ways:</a:t>
            </a:r>
          </a:p>
          <a:p>
            <a:pPr eaLnBrk="1" hangingPunct="1">
              <a:buClrTx/>
            </a:pPr>
            <a:endParaRPr lang="en-GB" altLang="en-US" sz="2000"/>
          </a:p>
          <a:p>
            <a:pPr lvl="1" eaLnBrk="1" hangingPunct="1">
              <a:buClrTx/>
              <a:buFont typeface="Arial" panose="020B0604020202020204" pitchFamily="34" charset="0"/>
              <a:buChar char="•"/>
            </a:pPr>
            <a:r>
              <a:rPr lang="en-GB" altLang="en-US"/>
              <a:t>The defence may raise a successful abuse of process argument and stay the proceedings</a:t>
            </a:r>
          </a:p>
          <a:p>
            <a:pPr lvl="1" eaLnBrk="1" hangingPunct="1">
              <a:buClrTx/>
              <a:buFont typeface="Arial" panose="020B0604020202020204" pitchFamily="34" charset="0"/>
              <a:buChar char="•"/>
            </a:pPr>
            <a:endParaRPr lang="en-GB" altLang="en-US"/>
          </a:p>
          <a:p>
            <a:pPr lvl="1" eaLnBrk="1" hangingPunct="1">
              <a:buClrTx/>
              <a:buFont typeface="Arial" panose="020B0604020202020204" pitchFamily="34" charset="0"/>
              <a:buChar char="•"/>
            </a:pPr>
            <a:r>
              <a:rPr lang="en-GB" altLang="en-US"/>
              <a:t>The defendant may be released from his duty to disclose</a:t>
            </a:r>
          </a:p>
          <a:p>
            <a:pPr lvl="1" eaLnBrk="1" hangingPunct="1">
              <a:buClrTx/>
              <a:buFont typeface="Arial" panose="020B0604020202020204" pitchFamily="34" charset="0"/>
              <a:buChar char="•"/>
            </a:pPr>
            <a:endParaRPr lang="en-GB" altLang="en-US"/>
          </a:p>
          <a:p>
            <a:pPr lvl="1" eaLnBrk="1" hangingPunct="1">
              <a:buClrTx/>
              <a:buFont typeface="Arial" panose="020B0604020202020204" pitchFamily="34" charset="0"/>
              <a:buChar char="•"/>
            </a:pPr>
            <a:r>
              <a:rPr lang="en-GB" altLang="en-US"/>
              <a:t>Costs may be awarded against the prosecution for wasting time</a:t>
            </a:r>
          </a:p>
          <a:p>
            <a:pPr lvl="1" eaLnBrk="1" hangingPunct="1">
              <a:buClrTx/>
              <a:buFont typeface="Arial" panose="020B0604020202020204" pitchFamily="34" charset="0"/>
              <a:buChar char="•"/>
            </a:pPr>
            <a:endParaRPr lang="en-GB" altLang="en-US"/>
          </a:p>
          <a:p>
            <a:pPr lvl="1" eaLnBrk="1" hangingPunct="1">
              <a:buClrTx/>
              <a:buFont typeface="Arial" panose="020B0604020202020204" pitchFamily="34" charset="0"/>
              <a:buChar char="•"/>
            </a:pPr>
            <a:r>
              <a:rPr lang="en-GB" altLang="en-US"/>
              <a:t>The court may decide to exclude evidence and the defendant may be acquitted as a result</a:t>
            </a:r>
          </a:p>
          <a:p>
            <a:pPr lvl="1" eaLnBrk="1" hangingPunct="1">
              <a:buClrTx/>
              <a:buFont typeface="Arial" panose="020B0604020202020204" pitchFamily="34" charset="0"/>
              <a:buChar char="•"/>
            </a:pPr>
            <a:endParaRPr lang="en-GB" altLang="en-US"/>
          </a:p>
          <a:p>
            <a:pPr lvl="1" eaLnBrk="1" hangingPunct="1">
              <a:buClrTx/>
              <a:buFont typeface="Arial" panose="020B0604020202020204" pitchFamily="34" charset="0"/>
              <a:buChar char="•"/>
            </a:pPr>
            <a:r>
              <a:rPr lang="en-GB" altLang="en-US"/>
              <a:t>The appeal court may find the conviction unsafe on account of failure to comply with CPIA requirements</a:t>
            </a:r>
          </a:p>
        </p:txBody>
      </p:sp>
    </p:spTree>
    <p:custDataLst>
      <p:tags r:id="rId1"/>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a:extLst>
              <a:ext uri="{FF2B5EF4-FFF2-40B4-BE49-F238E27FC236}">
                <a16:creationId xmlns:a16="http://schemas.microsoft.com/office/drawing/2014/main" id="{B47C061F-DDDB-4F52-BD22-57A93A04309A}"/>
              </a:ext>
            </a:extLst>
          </p:cNvPr>
          <p:cNvSpPr>
            <a:spLocks noGrp="1"/>
          </p:cNvSpPr>
          <p:nvPr>
            <p:ph type="title"/>
          </p:nvPr>
        </p:nvSpPr>
        <p:spPr>
          <a:xfrm>
            <a:off x="468313" y="188913"/>
            <a:ext cx="8064500" cy="647700"/>
          </a:xfrm>
        </p:spPr>
        <p:txBody>
          <a:bodyPr/>
          <a:lstStyle/>
          <a:p>
            <a:pPr algn="ctr" eaLnBrk="1" hangingPunct="1"/>
            <a:r>
              <a:rPr lang="en-GB" altLang="en-US" b="1">
                <a:solidFill>
                  <a:srgbClr val="0070C0"/>
                </a:solidFill>
              </a:rPr>
              <a:t>When do we have to disclose?</a:t>
            </a:r>
          </a:p>
        </p:txBody>
      </p:sp>
      <p:sp>
        <p:nvSpPr>
          <p:cNvPr id="46083" name="Content Placeholder 2">
            <a:extLst>
              <a:ext uri="{FF2B5EF4-FFF2-40B4-BE49-F238E27FC236}">
                <a16:creationId xmlns:a16="http://schemas.microsoft.com/office/drawing/2014/main" id="{8AD5F606-CBB4-4E7C-A0B1-ACA7033FD163}"/>
              </a:ext>
            </a:extLst>
          </p:cNvPr>
          <p:cNvSpPr>
            <a:spLocks noGrp="1"/>
          </p:cNvSpPr>
          <p:nvPr>
            <p:ph type="body" sz="quarter" idx="10"/>
          </p:nvPr>
        </p:nvSpPr>
        <p:spPr/>
        <p:txBody>
          <a:bodyPr/>
          <a:lstStyle/>
          <a:p>
            <a:pPr eaLnBrk="1" hangingPunct="1">
              <a:buFont typeface="Arial" panose="020B0604020202020204" pitchFamily="34" charset="0"/>
              <a:buNone/>
            </a:pPr>
            <a:r>
              <a:rPr lang="en-GB" altLang="en-US"/>
              <a:t>The law requires that we undertake disclosure where:</a:t>
            </a:r>
          </a:p>
          <a:p>
            <a:pPr eaLnBrk="1" hangingPunct="1">
              <a:buFont typeface="Arial" panose="020B0604020202020204" pitchFamily="34" charset="0"/>
              <a:buNone/>
            </a:pPr>
            <a:endParaRPr lang="en-GB" altLang="en-US" sz="1400"/>
          </a:p>
          <a:p>
            <a:pPr eaLnBrk="1" hangingPunct="1">
              <a:buClrTx/>
            </a:pPr>
            <a:r>
              <a:rPr lang="en-GB" altLang="en-US"/>
              <a:t>The defendant enters a not guilty plea in the Magistrates’ court</a:t>
            </a:r>
          </a:p>
          <a:p>
            <a:pPr eaLnBrk="1" hangingPunct="1">
              <a:buClrTx/>
            </a:pPr>
            <a:endParaRPr lang="en-GB" altLang="en-US" sz="1400"/>
          </a:p>
          <a:p>
            <a:pPr eaLnBrk="1" hangingPunct="1">
              <a:buClrTx/>
            </a:pPr>
            <a:r>
              <a:rPr lang="en-GB" altLang="en-US"/>
              <a:t>The defendant is committed to the Crown Court for trial</a:t>
            </a:r>
          </a:p>
          <a:p>
            <a:pPr eaLnBrk="1" hangingPunct="1">
              <a:buClrTx/>
            </a:pPr>
            <a:endParaRPr lang="en-GB" altLang="en-US" sz="1400"/>
          </a:p>
          <a:p>
            <a:pPr eaLnBrk="1" hangingPunct="1">
              <a:buClrTx/>
            </a:pPr>
            <a:r>
              <a:rPr lang="en-GB" altLang="en-US"/>
              <a:t>The defendant is sent to the Crown Court on a case triable only on indictment</a:t>
            </a:r>
          </a:p>
          <a:p>
            <a:pPr eaLnBrk="1" hangingPunct="1"/>
            <a:endParaRPr lang="en-GB" altLang="en-US" sz="2200"/>
          </a:p>
          <a:p>
            <a:pPr eaLnBrk="1" hangingPunct="1"/>
            <a:endParaRPr lang="en-GB" altLang="en-US"/>
          </a:p>
        </p:txBody>
      </p:sp>
    </p:spTree>
    <p:custDataLst>
      <p:tags r:id="rId1"/>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a:extLst>
              <a:ext uri="{FF2B5EF4-FFF2-40B4-BE49-F238E27FC236}">
                <a16:creationId xmlns:a16="http://schemas.microsoft.com/office/drawing/2014/main" id="{B2964C25-9D22-41DA-B730-E8B80DA0C35D}"/>
              </a:ext>
            </a:extLst>
          </p:cNvPr>
          <p:cNvSpPr>
            <a:spLocks noGrp="1"/>
          </p:cNvSpPr>
          <p:nvPr>
            <p:ph type="title"/>
          </p:nvPr>
        </p:nvSpPr>
        <p:spPr>
          <a:xfrm>
            <a:off x="468313" y="188913"/>
            <a:ext cx="8064500" cy="647700"/>
          </a:xfrm>
        </p:spPr>
        <p:txBody>
          <a:bodyPr/>
          <a:lstStyle/>
          <a:p>
            <a:pPr algn="ctr" eaLnBrk="1" hangingPunct="1"/>
            <a:r>
              <a:rPr lang="en-GB" altLang="en-US" b="1">
                <a:solidFill>
                  <a:srgbClr val="0070C0"/>
                </a:solidFill>
              </a:rPr>
              <a:t>The disclosure officer</a:t>
            </a:r>
          </a:p>
        </p:txBody>
      </p:sp>
      <p:sp>
        <p:nvSpPr>
          <p:cNvPr id="22531" name="Content Placeholder 2">
            <a:extLst>
              <a:ext uri="{FF2B5EF4-FFF2-40B4-BE49-F238E27FC236}">
                <a16:creationId xmlns:a16="http://schemas.microsoft.com/office/drawing/2014/main" id="{3F1D4E73-82F1-49DE-9375-F53CC8427A22}"/>
              </a:ext>
            </a:extLst>
          </p:cNvPr>
          <p:cNvSpPr>
            <a:spLocks noGrp="1"/>
          </p:cNvSpPr>
          <p:nvPr>
            <p:ph type="body" sz="quarter" idx="10"/>
          </p:nvPr>
        </p:nvSpPr>
        <p:spPr/>
        <p:txBody>
          <a:bodyPr>
            <a:normAutofit fontScale="92500" lnSpcReduction="10000"/>
          </a:bodyPr>
          <a:lstStyle/>
          <a:p>
            <a:pPr marL="0" indent="0" eaLnBrk="1" hangingPunct="1">
              <a:buFont typeface="Arial" charset="0"/>
              <a:buNone/>
              <a:defRPr/>
            </a:pPr>
            <a:r>
              <a:rPr lang="en-GB" dirty="0">
                <a:latin typeface="Arial" charset="0"/>
                <a:cs typeface="Arial" charset="0"/>
              </a:rPr>
              <a:t>Due to obligations surrounding disclosure, the role of the Disclosure Officer is important. Responsibilities include:</a:t>
            </a:r>
          </a:p>
          <a:p>
            <a:pPr marL="0" indent="0" eaLnBrk="1" hangingPunct="1">
              <a:buFont typeface="Arial" charset="0"/>
              <a:buNone/>
              <a:defRPr/>
            </a:pPr>
            <a:endParaRPr lang="en-GB" sz="1500" dirty="0">
              <a:latin typeface="Arial" charset="0"/>
              <a:cs typeface="Arial" charset="0"/>
            </a:endParaRPr>
          </a:p>
          <a:p>
            <a:pPr eaLnBrk="1" hangingPunct="1">
              <a:buClrTx/>
              <a:buFont typeface="Arial" charset="0"/>
              <a:buChar char="•"/>
              <a:defRPr/>
            </a:pPr>
            <a:r>
              <a:rPr lang="en-GB" sz="2200" dirty="0">
                <a:latin typeface="Arial" charset="0"/>
                <a:cs typeface="Arial" charset="0"/>
              </a:rPr>
              <a:t>examining, inspecting, viewing or listening to all relevant material that has been retained by the investigator and that does not form part of the prosecution case </a:t>
            </a:r>
          </a:p>
          <a:p>
            <a:pPr eaLnBrk="1" hangingPunct="1">
              <a:buClrTx/>
              <a:buFont typeface="Arial" charset="0"/>
              <a:buChar char="•"/>
              <a:defRPr/>
            </a:pPr>
            <a:r>
              <a:rPr lang="en-GB" sz="2200" dirty="0">
                <a:latin typeface="Arial" charset="0"/>
                <a:cs typeface="Arial" charset="0"/>
              </a:rPr>
              <a:t>creating schedules that fully describe the material </a:t>
            </a:r>
          </a:p>
          <a:p>
            <a:pPr eaLnBrk="1" hangingPunct="1">
              <a:buClrTx/>
              <a:buFont typeface="Arial" charset="0"/>
              <a:buChar char="•"/>
              <a:defRPr/>
            </a:pPr>
            <a:r>
              <a:rPr lang="en-GB" sz="2200" dirty="0">
                <a:latin typeface="Arial" charset="0"/>
                <a:cs typeface="Arial" charset="0"/>
              </a:rPr>
              <a:t>identifying all material which satisfies the disclosure test using the MG6E </a:t>
            </a:r>
          </a:p>
          <a:p>
            <a:pPr eaLnBrk="1" hangingPunct="1">
              <a:buClrTx/>
              <a:buFont typeface="Arial" charset="0"/>
              <a:buChar char="•"/>
              <a:defRPr/>
            </a:pPr>
            <a:r>
              <a:rPr lang="en-GB" sz="2200" dirty="0">
                <a:latin typeface="Arial" charset="0"/>
                <a:cs typeface="Arial" charset="0"/>
              </a:rPr>
              <a:t>submitting the schedules and copies of </a:t>
            </a:r>
            <a:r>
              <a:rPr lang="en-GB" sz="2200" dirty="0" err="1">
                <a:latin typeface="Arial" charset="0"/>
                <a:cs typeface="Arial" charset="0"/>
              </a:rPr>
              <a:t>disclosable</a:t>
            </a:r>
            <a:r>
              <a:rPr lang="en-GB" sz="2200" dirty="0">
                <a:latin typeface="Arial" charset="0"/>
                <a:cs typeface="Arial" charset="0"/>
              </a:rPr>
              <a:t> material to the prosecutor </a:t>
            </a:r>
          </a:p>
          <a:p>
            <a:pPr eaLnBrk="1" hangingPunct="1">
              <a:buClrTx/>
              <a:buFont typeface="Arial" charset="0"/>
              <a:buChar char="•"/>
              <a:defRPr/>
            </a:pPr>
            <a:r>
              <a:rPr lang="en-GB" sz="2200" dirty="0">
                <a:latin typeface="Arial" charset="0"/>
                <a:cs typeface="Arial" charset="0"/>
              </a:rPr>
              <a:t>consulting with and allowing the prosecutor to inspect the retained material where necessary </a:t>
            </a:r>
          </a:p>
          <a:p>
            <a:pPr eaLnBrk="1" hangingPunct="1">
              <a:buClrTx/>
              <a:buFont typeface="Arial" charset="0"/>
              <a:buChar char="•"/>
              <a:defRPr/>
            </a:pPr>
            <a:r>
              <a:rPr lang="en-GB" sz="2200" dirty="0">
                <a:latin typeface="Arial" charset="0"/>
                <a:cs typeface="Arial" charset="0"/>
              </a:rPr>
              <a:t>reviewing the schedules and the retained material continually, particularly where a defence statement has been received </a:t>
            </a:r>
          </a:p>
          <a:p>
            <a:pPr eaLnBrk="1" hangingPunct="1">
              <a:buClrTx/>
              <a:buFont typeface="Arial" charset="0"/>
              <a:buChar char="•"/>
              <a:defRPr/>
            </a:pPr>
            <a:r>
              <a:rPr lang="en-GB" sz="2200" dirty="0">
                <a:latin typeface="Arial" charset="0"/>
                <a:cs typeface="Arial" charset="0"/>
              </a:rPr>
              <a:t>scheduling and revealing to the prosecutor any relevant additional unused material pursuant to the continuing duty of disclosure </a:t>
            </a:r>
          </a:p>
          <a:p>
            <a:pPr eaLnBrk="1" hangingPunct="1">
              <a:buFont typeface="Arial" charset="0"/>
              <a:buChar char="•"/>
              <a:defRPr/>
            </a:pPr>
            <a:endParaRPr lang="en-GB" dirty="0"/>
          </a:p>
        </p:txBody>
      </p:sp>
    </p:spTree>
    <p:custDataLst>
      <p:tags r:id="rId1"/>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a:extLst>
              <a:ext uri="{FF2B5EF4-FFF2-40B4-BE49-F238E27FC236}">
                <a16:creationId xmlns:a16="http://schemas.microsoft.com/office/drawing/2014/main" id="{4E824AA8-569D-4550-8AFC-29D1282CE963}"/>
              </a:ext>
            </a:extLst>
          </p:cNvPr>
          <p:cNvSpPr>
            <a:spLocks noGrp="1"/>
          </p:cNvSpPr>
          <p:nvPr>
            <p:ph type="title"/>
          </p:nvPr>
        </p:nvSpPr>
        <p:spPr>
          <a:xfrm>
            <a:off x="468313" y="188913"/>
            <a:ext cx="8064500" cy="647700"/>
          </a:xfrm>
        </p:spPr>
        <p:txBody>
          <a:bodyPr/>
          <a:lstStyle/>
          <a:p>
            <a:pPr algn="ctr" eaLnBrk="1" hangingPunct="1"/>
            <a:r>
              <a:rPr lang="en-GB" altLang="en-US" b="1">
                <a:solidFill>
                  <a:srgbClr val="0070C0"/>
                </a:solidFill>
              </a:rPr>
              <a:t>The disclosure test</a:t>
            </a:r>
          </a:p>
        </p:txBody>
      </p:sp>
      <p:sp>
        <p:nvSpPr>
          <p:cNvPr id="50179" name="Content Placeholder 2">
            <a:extLst>
              <a:ext uri="{FF2B5EF4-FFF2-40B4-BE49-F238E27FC236}">
                <a16:creationId xmlns:a16="http://schemas.microsoft.com/office/drawing/2014/main" id="{2C330FD6-B21F-46A1-9C99-61459327D616}"/>
              </a:ext>
            </a:extLst>
          </p:cNvPr>
          <p:cNvSpPr>
            <a:spLocks noGrp="1"/>
          </p:cNvSpPr>
          <p:nvPr>
            <p:ph type="body" sz="quarter" idx="10"/>
          </p:nvPr>
        </p:nvSpPr>
        <p:spPr/>
        <p:txBody>
          <a:bodyPr/>
          <a:lstStyle/>
          <a:p>
            <a:pPr eaLnBrk="1" hangingPunct="1">
              <a:buClrTx/>
            </a:pPr>
            <a:r>
              <a:rPr lang="en-GB" altLang="en-US"/>
              <a:t>Is the material capable of “</a:t>
            </a:r>
            <a:r>
              <a:rPr lang="en-GB" altLang="en-US" i="1" u="sng"/>
              <a:t>undermining the prosecution case, or assisting the defence case”?</a:t>
            </a:r>
          </a:p>
          <a:p>
            <a:pPr lvl="1" eaLnBrk="1" hangingPunct="1">
              <a:buClrTx/>
              <a:buFont typeface="Arial" panose="020B0604020202020204" pitchFamily="34" charset="0"/>
              <a:buChar char="•"/>
            </a:pPr>
            <a:r>
              <a:rPr lang="en-GB" altLang="en-US" sz="3200" i="1"/>
              <a:t>If so, then it may fall to be disclosed</a:t>
            </a:r>
          </a:p>
          <a:p>
            <a:pPr eaLnBrk="1" hangingPunct="1">
              <a:buClrTx/>
            </a:pPr>
            <a:endParaRPr lang="en-GB" altLang="en-US" sz="1400" i="1" u="sng"/>
          </a:p>
          <a:p>
            <a:pPr eaLnBrk="1" hangingPunct="1">
              <a:buClrTx/>
            </a:pPr>
            <a:r>
              <a:rPr lang="en-GB" altLang="en-US"/>
              <a:t>For an item to fall to be disclosed it must be </a:t>
            </a:r>
            <a:r>
              <a:rPr lang="en-GB" altLang="en-US" u="sng"/>
              <a:t>relevant </a:t>
            </a:r>
            <a:r>
              <a:rPr lang="en-GB" altLang="en-US"/>
              <a:t>to the offence</a:t>
            </a:r>
          </a:p>
          <a:p>
            <a:pPr eaLnBrk="1" hangingPunct="1"/>
            <a:endParaRPr lang="en-GB" altLang="en-US"/>
          </a:p>
        </p:txBody>
      </p:sp>
    </p:spTree>
    <p:custDataLst>
      <p:tags r:id="rId1"/>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a:extLst>
              <a:ext uri="{FF2B5EF4-FFF2-40B4-BE49-F238E27FC236}">
                <a16:creationId xmlns:a16="http://schemas.microsoft.com/office/drawing/2014/main" id="{35BB7F8E-CCF1-4566-8F40-25ADAB9DC05C}"/>
              </a:ext>
            </a:extLst>
          </p:cNvPr>
          <p:cNvSpPr>
            <a:spLocks noGrp="1"/>
          </p:cNvSpPr>
          <p:nvPr>
            <p:ph type="title"/>
          </p:nvPr>
        </p:nvSpPr>
        <p:spPr>
          <a:xfrm>
            <a:off x="468313" y="188913"/>
            <a:ext cx="8064500" cy="647700"/>
          </a:xfrm>
        </p:spPr>
        <p:txBody>
          <a:bodyPr/>
          <a:lstStyle/>
          <a:p>
            <a:pPr algn="ctr" eaLnBrk="1" hangingPunct="1"/>
            <a:r>
              <a:rPr lang="en-GB" altLang="en-US" b="1">
                <a:solidFill>
                  <a:srgbClr val="0070C0"/>
                </a:solidFill>
              </a:rPr>
              <a:t>Unused material – what is it?</a:t>
            </a:r>
          </a:p>
        </p:txBody>
      </p:sp>
      <p:sp>
        <p:nvSpPr>
          <p:cNvPr id="52227" name="Content Placeholder 2">
            <a:extLst>
              <a:ext uri="{FF2B5EF4-FFF2-40B4-BE49-F238E27FC236}">
                <a16:creationId xmlns:a16="http://schemas.microsoft.com/office/drawing/2014/main" id="{9715480B-9216-450C-B7D5-789AAE943EC0}"/>
              </a:ext>
            </a:extLst>
          </p:cNvPr>
          <p:cNvSpPr>
            <a:spLocks noGrp="1"/>
          </p:cNvSpPr>
          <p:nvPr>
            <p:ph type="body" sz="quarter" idx="10"/>
          </p:nvPr>
        </p:nvSpPr>
        <p:spPr/>
        <p:txBody>
          <a:bodyPr/>
          <a:lstStyle/>
          <a:p>
            <a:pPr eaLnBrk="1" hangingPunct="1">
              <a:spcBef>
                <a:spcPct val="0"/>
              </a:spcBef>
              <a:buClrTx/>
            </a:pPr>
            <a:r>
              <a:rPr lang="en-GB" altLang="en-US"/>
              <a:t>Material that may be relevant to the investigation and has been retained, but does not form part of the case against the accused</a:t>
            </a:r>
          </a:p>
          <a:p>
            <a:pPr eaLnBrk="1" hangingPunct="1">
              <a:spcBef>
                <a:spcPct val="0"/>
              </a:spcBef>
              <a:buClrTx/>
            </a:pPr>
            <a:endParaRPr lang="en-GB" altLang="en-US" sz="1400"/>
          </a:p>
          <a:p>
            <a:pPr eaLnBrk="1" hangingPunct="1">
              <a:spcBef>
                <a:spcPct val="0"/>
              </a:spcBef>
              <a:buClrTx/>
            </a:pPr>
            <a:r>
              <a:rPr lang="en-GB" altLang="en-US"/>
              <a:t>Examples are:</a:t>
            </a:r>
          </a:p>
          <a:p>
            <a:pPr eaLnBrk="1" hangingPunct="1">
              <a:spcBef>
                <a:spcPct val="0"/>
              </a:spcBef>
              <a:buClrTx/>
            </a:pPr>
            <a:endParaRPr lang="en-GB" altLang="en-US" sz="600"/>
          </a:p>
          <a:p>
            <a:pPr lvl="1" eaLnBrk="1" hangingPunct="1">
              <a:spcBef>
                <a:spcPct val="0"/>
              </a:spcBef>
              <a:buClrTx/>
              <a:buFont typeface="Arial" panose="020B0604020202020204" pitchFamily="34" charset="0"/>
              <a:buChar char="•"/>
            </a:pPr>
            <a:r>
              <a:rPr lang="en-GB" altLang="en-US" sz="2200"/>
              <a:t>Letters inviting</a:t>
            </a:r>
            <a:r>
              <a:rPr lang="en-GB" altLang="en-US" sz="2200" b="1"/>
              <a:t> </a:t>
            </a:r>
            <a:r>
              <a:rPr lang="en-GB" altLang="en-US" sz="2200"/>
              <a:t>the defendant for interview</a:t>
            </a:r>
          </a:p>
          <a:p>
            <a:pPr lvl="1" eaLnBrk="1" hangingPunct="1">
              <a:spcBef>
                <a:spcPct val="0"/>
              </a:spcBef>
              <a:buClrTx/>
              <a:buFont typeface="Arial" panose="020B0604020202020204" pitchFamily="34" charset="0"/>
              <a:buChar char="•"/>
            </a:pPr>
            <a:endParaRPr lang="en-GB" altLang="en-US" sz="600"/>
          </a:p>
          <a:p>
            <a:pPr lvl="1" eaLnBrk="1" hangingPunct="1">
              <a:spcBef>
                <a:spcPct val="0"/>
              </a:spcBef>
              <a:buClrTx/>
              <a:buFont typeface="Arial" panose="020B0604020202020204" pitchFamily="34" charset="0"/>
              <a:buChar char="•"/>
            </a:pPr>
            <a:r>
              <a:rPr lang="en-GB" altLang="en-US" sz="2200"/>
              <a:t>Emails between MMO employees</a:t>
            </a:r>
          </a:p>
          <a:p>
            <a:pPr lvl="1" eaLnBrk="1" hangingPunct="1">
              <a:spcBef>
                <a:spcPct val="0"/>
              </a:spcBef>
              <a:buClrTx/>
              <a:buFont typeface="Arial" panose="020B0604020202020204" pitchFamily="34" charset="0"/>
              <a:buChar char="•"/>
            </a:pPr>
            <a:endParaRPr lang="en-GB" altLang="en-US" sz="600"/>
          </a:p>
          <a:p>
            <a:pPr lvl="1" eaLnBrk="1" hangingPunct="1">
              <a:spcBef>
                <a:spcPct val="0"/>
              </a:spcBef>
              <a:buClrTx/>
              <a:buFont typeface="Arial" panose="020B0604020202020204" pitchFamily="34" charset="0"/>
              <a:buChar char="•"/>
            </a:pPr>
            <a:r>
              <a:rPr lang="en-GB" altLang="en-US" sz="2200"/>
              <a:t>Photographs that have been taken but are not to be relied upon / exhibited</a:t>
            </a:r>
          </a:p>
          <a:p>
            <a:pPr lvl="1" eaLnBrk="1" hangingPunct="1">
              <a:spcBef>
                <a:spcPct val="0"/>
              </a:spcBef>
              <a:buClrTx/>
              <a:buFont typeface="Arial" panose="020B0604020202020204" pitchFamily="34" charset="0"/>
              <a:buChar char="•"/>
            </a:pPr>
            <a:endParaRPr lang="en-GB" altLang="en-US" sz="600"/>
          </a:p>
          <a:p>
            <a:pPr lvl="1" eaLnBrk="1" hangingPunct="1">
              <a:spcBef>
                <a:spcPct val="0"/>
              </a:spcBef>
              <a:buClrTx/>
              <a:buFont typeface="Arial" panose="020B0604020202020204" pitchFamily="34" charset="0"/>
              <a:buChar char="•"/>
            </a:pPr>
            <a:r>
              <a:rPr lang="en-GB" altLang="en-US" sz="2200"/>
              <a:t>Records of searches</a:t>
            </a:r>
          </a:p>
          <a:p>
            <a:pPr lvl="1" eaLnBrk="1" hangingPunct="1">
              <a:spcBef>
                <a:spcPct val="0"/>
              </a:spcBef>
              <a:buClrTx/>
              <a:buFont typeface="Arial" panose="020B0604020202020204" pitchFamily="34" charset="0"/>
              <a:buChar char="•"/>
            </a:pPr>
            <a:endParaRPr lang="en-GB" altLang="en-US" sz="600"/>
          </a:p>
          <a:p>
            <a:pPr lvl="1" eaLnBrk="1" hangingPunct="1">
              <a:spcBef>
                <a:spcPct val="0"/>
              </a:spcBef>
              <a:buClrTx/>
              <a:buFont typeface="Arial" panose="020B0604020202020204" pitchFamily="34" charset="0"/>
              <a:buChar char="•"/>
            </a:pPr>
            <a:r>
              <a:rPr lang="en-GB" altLang="en-US" sz="2200"/>
              <a:t>Details of intelligence received that prompted investigation</a:t>
            </a:r>
          </a:p>
        </p:txBody>
      </p:sp>
    </p:spTree>
    <p:custDataLst>
      <p:tags r:id="rId1"/>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a:extLst>
              <a:ext uri="{FF2B5EF4-FFF2-40B4-BE49-F238E27FC236}">
                <a16:creationId xmlns:a16="http://schemas.microsoft.com/office/drawing/2014/main" id="{71CA1FFC-392F-417B-AD32-7FA474A49AB2}"/>
              </a:ext>
            </a:extLst>
          </p:cNvPr>
          <p:cNvSpPr>
            <a:spLocks noGrp="1"/>
          </p:cNvSpPr>
          <p:nvPr>
            <p:ph type="title"/>
          </p:nvPr>
        </p:nvSpPr>
        <p:spPr>
          <a:xfrm>
            <a:off x="468313" y="188913"/>
            <a:ext cx="8064500" cy="647700"/>
          </a:xfrm>
        </p:spPr>
        <p:txBody>
          <a:bodyPr/>
          <a:lstStyle/>
          <a:p>
            <a:pPr algn="ctr" eaLnBrk="1" hangingPunct="1"/>
            <a:r>
              <a:rPr lang="en-GB" altLang="en-US" b="1">
                <a:solidFill>
                  <a:srgbClr val="0070C0"/>
                </a:solidFill>
              </a:rPr>
              <a:t>When is it sensitive?</a:t>
            </a:r>
          </a:p>
        </p:txBody>
      </p:sp>
      <p:sp>
        <p:nvSpPr>
          <p:cNvPr id="54275" name="Content Placeholder 2">
            <a:extLst>
              <a:ext uri="{FF2B5EF4-FFF2-40B4-BE49-F238E27FC236}">
                <a16:creationId xmlns:a16="http://schemas.microsoft.com/office/drawing/2014/main" id="{74AB7C99-F063-4EBB-B55E-B622F25BE70D}"/>
              </a:ext>
            </a:extLst>
          </p:cNvPr>
          <p:cNvSpPr>
            <a:spLocks noGrp="1"/>
          </p:cNvSpPr>
          <p:nvPr>
            <p:ph type="body" sz="quarter" idx="10"/>
          </p:nvPr>
        </p:nvSpPr>
        <p:spPr>
          <a:xfrm>
            <a:off x="468313" y="1052513"/>
            <a:ext cx="7991475" cy="5400675"/>
          </a:xfrm>
        </p:spPr>
        <p:txBody>
          <a:bodyPr/>
          <a:lstStyle/>
          <a:p>
            <a:pPr eaLnBrk="1" hangingPunct="1">
              <a:buClrTx/>
            </a:pPr>
            <a:r>
              <a:rPr lang="en-GB" altLang="en-US"/>
              <a:t>Unused material which the prosecution believe should be withheld from the defence because it is not in the public interest to disclose it</a:t>
            </a:r>
          </a:p>
          <a:p>
            <a:pPr eaLnBrk="1" hangingPunct="1">
              <a:buClrTx/>
            </a:pPr>
            <a:endParaRPr lang="en-GB" altLang="en-US" sz="1400"/>
          </a:p>
          <a:p>
            <a:pPr eaLnBrk="1" hangingPunct="1">
              <a:buClrTx/>
            </a:pPr>
            <a:r>
              <a:rPr lang="en-GB" altLang="en-US"/>
              <a:t>Example – intelligence received leading to an investigation. The individual gave his details but declines to give a statement.  Would that person want the defendant to know that he had reported him?  Should it be disclosed....?</a:t>
            </a:r>
          </a:p>
        </p:txBody>
      </p:sp>
    </p:spTree>
    <p:custDataLst>
      <p:tags r:id="rId1"/>
    </p:custData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a:extLst>
              <a:ext uri="{FF2B5EF4-FFF2-40B4-BE49-F238E27FC236}">
                <a16:creationId xmlns:a16="http://schemas.microsoft.com/office/drawing/2014/main" id="{19AF2603-C6A7-4CC3-ACDC-C814D22A4A5A}"/>
              </a:ext>
            </a:extLst>
          </p:cNvPr>
          <p:cNvSpPr>
            <a:spLocks noGrp="1"/>
          </p:cNvSpPr>
          <p:nvPr>
            <p:ph type="title"/>
          </p:nvPr>
        </p:nvSpPr>
        <p:spPr>
          <a:xfrm>
            <a:off x="468313" y="188913"/>
            <a:ext cx="8064500" cy="647700"/>
          </a:xfrm>
        </p:spPr>
        <p:txBody>
          <a:bodyPr/>
          <a:lstStyle/>
          <a:p>
            <a:pPr algn="ctr" eaLnBrk="1" hangingPunct="1"/>
            <a:r>
              <a:rPr lang="en-GB" altLang="en-US" b="1">
                <a:solidFill>
                  <a:srgbClr val="0070C0"/>
                </a:solidFill>
              </a:rPr>
              <a:t>MG6 Forms</a:t>
            </a:r>
          </a:p>
        </p:txBody>
      </p:sp>
      <p:sp>
        <p:nvSpPr>
          <p:cNvPr id="56323" name="Content Placeholder 2">
            <a:extLst>
              <a:ext uri="{FF2B5EF4-FFF2-40B4-BE49-F238E27FC236}">
                <a16:creationId xmlns:a16="http://schemas.microsoft.com/office/drawing/2014/main" id="{D1E33552-C78C-462C-8389-776822971DC3}"/>
              </a:ext>
            </a:extLst>
          </p:cNvPr>
          <p:cNvSpPr>
            <a:spLocks noGrp="1"/>
          </p:cNvSpPr>
          <p:nvPr>
            <p:ph type="body" sz="quarter" idx="10"/>
          </p:nvPr>
        </p:nvSpPr>
        <p:spPr>
          <a:xfrm>
            <a:off x="468313" y="981075"/>
            <a:ext cx="7991475" cy="2879725"/>
          </a:xfrm>
        </p:spPr>
        <p:txBody>
          <a:bodyPr/>
          <a:lstStyle/>
          <a:p>
            <a:pPr eaLnBrk="1" hangingPunct="1">
              <a:buFont typeface="Arial" panose="020B0604020202020204" pitchFamily="34" charset="0"/>
              <a:buNone/>
            </a:pPr>
            <a:r>
              <a:rPr lang="en-GB" altLang="en-US" b="1"/>
              <a:t>Non-sensitive material schedule (MG6C)</a:t>
            </a:r>
          </a:p>
          <a:p>
            <a:pPr eaLnBrk="1" hangingPunct="1">
              <a:buFont typeface="Arial" panose="020B0604020202020204" pitchFamily="34" charset="0"/>
              <a:buNone/>
            </a:pPr>
            <a:endParaRPr lang="en-GB" altLang="en-US" sz="1400" b="1"/>
          </a:p>
          <a:p>
            <a:pPr eaLnBrk="1" hangingPunct="1">
              <a:buClrTx/>
            </a:pPr>
            <a:r>
              <a:rPr lang="en-GB" altLang="en-US"/>
              <a:t>Will be disclosed to the defence</a:t>
            </a:r>
          </a:p>
          <a:p>
            <a:pPr eaLnBrk="1" hangingPunct="1">
              <a:buClrTx/>
            </a:pPr>
            <a:endParaRPr lang="en-GB" altLang="en-US" sz="1400"/>
          </a:p>
          <a:p>
            <a:pPr eaLnBrk="1" hangingPunct="1">
              <a:buClrTx/>
            </a:pPr>
            <a:r>
              <a:rPr lang="en-GB" altLang="en-US"/>
              <a:t>The description of each item should be detailed, clear and accurate; allowing the reader to gain an idea of the content of the item without actually looking at the item</a:t>
            </a:r>
          </a:p>
        </p:txBody>
      </p:sp>
    </p:spTree>
    <p:custDataLst>
      <p:tags r:id="rId1"/>
    </p:custData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a:extLst>
              <a:ext uri="{FF2B5EF4-FFF2-40B4-BE49-F238E27FC236}">
                <a16:creationId xmlns:a16="http://schemas.microsoft.com/office/drawing/2014/main" id="{19F5CD2A-A0E7-41AB-BC4E-8D4E93A7C9C7}"/>
              </a:ext>
            </a:extLst>
          </p:cNvPr>
          <p:cNvSpPr>
            <a:spLocks noGrp="1"/>
          </p:cNvSpPr>
          <p:nvPr>
            <p:ph type="title"/>
          </p:nvPr>
        </p:nvSpPr>
        <p:spPr>
          <a:xfrm>
            <a:off x="468313" y="188913"/>
            <a:ext cx="8064500" cy="647700"/>
          </a:xfrm>
        </p:spPr>
        <p:txBody>
          <a:bodyPr/>
          <a:lstStyle/>
          <a:p>
            <a:pPr algn="ctr" eaLnBrk="1" hangingPunct="1"/>
            <a:r>
              <a:rPr lang="en-GB" altLang="en-US" b="1">
                <a:solidFill>
                  <a:srgbClr val="0070C0"/>
                </a:solidFill>
              </a:rPr>
              <a:t>MG6 Forms</a:t>
            </a:r>
          </a:p>
        </p:txBody>
      </p:sp>
      <p:sp>
        <p:nvSpPr>
          <p:cNvPr id="58371" name="Content Placeholder 2">
            <a:extLst>
              <a:ext uri="{FF2B5EF4-FFF2-40B4-BE49-F238E27FC236}">
                <a16:creationId xmlns:a16="http://schemas.microsoft.com/office/drawing/2014/main" id="{D6221A98-09B7-418F-AD35-6402927F9DB8}"/>
              </a:ext>
            </a:extLst>
          </p:cNvPr>
          <p:cNvSpPr>
            <a:spLocks noGrp="1"/>
          </p:cNvSpPr>
          <p:nvPr>
            <p:ph type="body" sz="quarter" idx="10"/>
          </p:nvPr>
        </p:nvSpPr>
        <p:spPr/>
        <p:txBody>
          <a:bodyPr/>
          <a:lstStyle/>
          <a:p>
            <a:pPr eaLnBrk="1" hangingPunct="1">
              <a:spcBef>
                <a:spcPct val="0"/>
              </a:spcBef>
              <a:buFont typeface="Arial" panose="020B0604020202020204" pitchFamily="34" charset="0"/>
              <a:buNone/>
            </a:pPr>
            <a:r>
              <a:rPr lang="en-GB" altLang="en-US" b="1"/>
              <a:t>Sensitive material schedule (MG6D)</a:t>
            </a:r>
          </a:p>
          <a:p>
            <a:pPr eaLnBrk="1" hangingPunct="1">
              <a:spcBef>
                <a:spcPct val="0"/>
              </a:spcBef>
              <a:buFont typeface="Arial" panose="020B0604020202020204" pitchFamily="34" charset="0"/>
              <a:buNone/>
            </a:pPr>
            <a:endParaRPr lang="en-GB" altLang="en-US" sz="2000" b="1"/>
          </a:p>
          <a:p>
            <a:pPr eaLnBrk="1" hangingPunct="1">
              <a:spcBef>
                <a:spcPct val="0"/>
              </a:spcBef>
              <a:buClrTx/>
            </a:pPr>
            <a:r>
              <a:rPr lang="en-GB" altLang="en-US"/>
              <a:t>Will not be disclosed to the defence</a:t>
            </a:r>
          </a:p>
          <a:p>
            <a:pPr eaLnBrk="1" hangingPunct="1">
              <a:spcBef>
                <a:spcPct val="0"/>
              </a:spcBef>
              <a:buClrTx/>
            </a:pPr>
            <a:endParaRPr lang="en-GB" altLang="en-US" sz="1600"/>
          </a:p>
          <a:p>
            <a:pPr eaLnBrk="1" hangingPunct="1">
              <a:spcBef>
                <a:spcPct val="0"/>
              </a:spcBef>
              <a:buClrTx/>
            </a:pPr>
            <a:r>
              <a:rPr lang="en-GB" altLang="en-US"/>
              <a:t>Where there is no sensitive material the form still needs completing by the DO and sending in with the prosecution file</a:t>
            </a:r>
          </a:p>
          <a:p>
            <a:pPr eaLnBrk="1" hangingPunct="1">
              <a:spcBef>
                <a:spcPct val="0"/>
              </a:spcBef>
              <a:buClrTx/>
            </a:pPr>
            <a:endParaRPr lang="en-GB" altLang="en-US" sz="1600"/>
          </a:p>
          <a:p>
            <a:pPr eaLnBrk="1" hangingPunct="1">
              <a:spcBef>
                <a:spcPct val="0"/>
              </a:spcBef>
              <a:buClrTx/>
            </a:pPr>
            <a:r>
              <a:rPr lang="en-GB" altLang="en-US"/>
              <a:t>Both the </a:t>
            </a:r>
            <a:r>
              <a:rPr lang="en-GB" altLang="en-US" i="1"/>
              <a:t>'Description of item'</a:t>
            </a:r>
            <a:r>
              <a:rPr lang="en-GB" altLang="en-US"/>
              <a:t> and the </a:t>
            </a:r>
            <a:r>
              <a:rPr lang="en-GB" altLang="en-US" i="1"/>
              <a:t>'Reasons for sensitivity'</a:t>
            </a:r>
            <a:r>
              <a:rPr lang="en-GB" altLang="en-US"/>
              <a:t> sections must contain sufficient information to enable the prosecutor to make an informed decision as to whether or not the material itself should be viewed</a:t>
            </a:r>
          </a:p>
          <a:p>
            <a:pPr eaLnBrk="1" hangingPunct="1">
              <a:spcBef>
                <a:spcPct val="0"/>
              </a:spcBef>
            </a:pPr>
            <a:endParaRPr lang="en-GB" altLang="en-US"/>
          </a:p>
        </p:txBody>
      </p:sp>
    </p:spTree>
    <p:custDataLst>
      <p:tags r:id="rId1"/>
    </p:custData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Content Placeholder 3" descr="disclosure_03.gif">
            <a:extLst>
              <a:ext uri="{FF2B5EF4-FFF2-40B4-BE49-F238E27FC236}">
                <a16:creationId xmlns:a16="http://schemas.microsoft.com/office/drawing/2014/main" id="{472CE6D1-C678-4264-A11A-F00F7BA5BB1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062163" y="188913"/>
            <a:ext cx="5019675" cy="597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C6D48DAA-25F7-4141-AB35-1DBE3CB4B4B7}"/>
              </a:ext>
            </a:extLst>
          </p:cNvPr>
          <p:cNvSpPr>
            <a:spLocks noGrp="1"/>
          </p:cNvSpPr>
          <p:nvPr>
            <p:ph type="title"/>
          </p:nvPr>
        </p:nvSpPr>
        <p:spPr>
          <a:xfrm>
            <a:off x="468313" y="188913"/>
            <a:ext cx="8064500" cy="647700"/>
          </a:xfrm>
        </p:spPr>
        <p:txBody>
          <a:bodyPr/>
          <a:lstStyle/>
          <a:p>
            <a:pPr algn="ctr"/>
            <a:r>
              <a:rPr lang="en-GB" altLang="en-US" b="1">
                <a:solidFill>
                  <a:srgbClr val="0070C0"/>
                </a:solidFill>
              </a:rPr>
              <a:t>What are MG Forms?</a:t>
            </a:r>
            <a:endParaRPr lang="en-GB" altLang="en-US">
              <a:solidFill>
                <a:srgbClr val="0070C0"/>
              </a:solidFill>
            </a:endParaRPr>
          </a:p>
        </p:txBody>
      </p:sp>
      <p:sp>
        <p:nvSpPr>
          <p:cNvPr id="13315" name="Text Placeholder 2">
            <a:extLst>
              <a:ext uri="{FF2B5EF4-FFF2-40B4-BE49-F238E27FC236}">
                <a16:creationId xmlns:a16="http://schemas.microsoft.com/office/drawing/2014/main" id="{A472CE45-3142-4E4D-B48B-6ADB8F59FEF4}"/>
              </a:ext>
            </a:extLst>
          </p:cNvPr>
          <p:cNvSpPr>
            <a:spLocks noGrp="1"/>
          </p:cNvSpPr>
          <p:nvPr>
            <p:ph type="body" sz="quarter" idx="10"/>
          </p:nvPr>
        </p:nvSpPr>
        <p:spPr/>
        <p:txBody>
          <a:bodyPr/>
          <a:lstStyle/>
          <a:p>
            <a:pPr>
              <a:spcBef>
                <a:spcPts val="1800"/>
              </a:spcBef>
              <a:buClrTx/>
            </a:pPr>
            <a:r>
              <a:rPr lang="en-GB" altLang="en-US" sz="2200"/>
              <a:t>MMO has adopted forms based upon the Home Office approved Manual of Guidance (MG) which are used by police forces across England and Wales (where appropriate forms have been amended for MMO purposes)</a:t>
            </a:r>
          </a:p>
          <a:p>
            <a:pPr>
              <a:spcBef>
                <a:spcPts val="1800"/>
              </a:spcBef>
              <a:buClrTx/>
            </a:pPr>
            <a:r>
              <a:rPr lang="en-GB" altLang="en-US" sz="2200"/>
              <a:t>They are in Word template format and password protected to ensure that the forms remain nationally consistent</a:t>
            </a:r>
          </a:p>
          <a:p>
            <a:pPr>
              <a:spcBef>
                <a:spcPts val="1800"/>
              </a:spcBef>
              <a:buClrTx/>
            </a:pPr>
            <a:r>
              <a:rPr lang="en-GB" altLang="en-US" sz="2200"/>
              <a:t>Your organisation should always be using the most up to date version of the MG forms</a:t>
            </a:r>
          </a:p>
        </p:txBody>
      </p:sp>
    </p:spTree>
    <p:custDataLst>
      <p:tags r:id="rId1"/>
    </p:custData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a:extLst>
              <a:ext uri="{FF2B5EF4-FFF2-40B4-BE49-F238E27FC236}">
                <a16:creationId xmlns:a16="http://schemas.microsoft.com/office/drawing/2014/main" id="{EA0A05CF-BB5C-403D-B44D-12F1CD9B11C0}"/>
              </a:ext>
            </a:extLst>
          </p:cNvPr>
          <p:cNvSpPr>
            <a:spLocks noGrp="1"/>
          </p:cNvSpPr>
          <p:nvPr>
            <p:ph type="title"/>
          </p:nvPr>
        </p:nvSpPr>
        <p:spPr>
          <a:xfrm>
            <a:off x="468313" y="188913"/>
            <a:ext cx="8064500" cy="647700"/>
          </a:xfrm>
        </p:spPr>
        <p:txBody>
          <a:bodyPr/>
          <a:lstStyle/>
          <a:p>
            <a:pPr algn="ctr" eaLnBrk="1" hangingPunct="1"/>
            <a:r>
              <a:rPr lang="en-GB" altLang="en-US" b="1">
                <a:solidFill>
                  <a:srgbClr val="0070C0"/>
                </a:solidFill>
              </a:rPr>
              <a:t>Prosecution</a:t>
            </a:r>
          </a:p>
        </p:txBody>
      </p:sp>
      <p:sp>
        <p:nvSpPr>
          <p:cNvPr id="3" name="Content Placeholder 2">
            <a:extLst>
              <a:ext uri="{FF2B5EF4-FFF2-40B4-BE49-F238E27FC236}">
                <a16:creationId xmlns:a16="http://schemas.microsoft.com/office/drawing/2014/main" id="{BCC45B83-AE7E-4160-AB52-2B389105FD8D}"/>
              </a:ext>
            </a:extLst>
          </p:cNvPr>
          <p:cNvSpPr>
            <a:spLocks noGrp="1"/>
          </p:cNvSpPr>
          <p:nvPr>
            <p:ph type="body" sz="quarter" idx="10"/>
          </p:nvPr>
        </p:nvSpPr>
        <p:spPr/>
        <p:txBody>
          <a:bodyPr/>
          <a:lstStyle/>
          <a:p>
            <a:pPr marL="0" indent="0" eaLnBrk="1" hangingPunct="1">
              <a:spcBef>
                <a:spcPts val="0"/>
              </a:spcBef>
              <a:buFont typeface="Arial" charset="0"/>
              <a:buNone/>
              <a:defRPr/>
            </a:pPr>
            <a:r>
              <a:rPr lang="en-GB" dirty="0"/>
              <a:t>What happens to your file once you submit it?</a:t>
            </a:r>
          </a:p>
          <a:p>
            <a:pPr marL="0" indent="0" eaLnBrk="1" hangingPunct="1">
              <a:spcBef>
                <a:spcPts val="0"/>
              </a:spcBef>
              <a:buFont typeface="Arial" charset="0"/>
              <a:buNone/>
              <a:defRPr/>
            </a:pPr>
            <a:endParaRPr lang="en-GB" sz="1400" dirty="0"/>
          </a:p>
          <a:p>
            <a:pPr eaLnBrk="1" hangingPunct="1">
              <a:spcBef>
                <a:spcPts val="0"/>
              </a:spcBef>
              <a:buClrTx/>
              <a:defRPr/>
            </a:pPr>
            <a:r>
              <a:rPr lang="en-GB" dirty="0"/>
              <a:t>Your file is received by legal, who then have to apply the Code for Crown Prosecutors in order to determine whether prosecution is appropriate.</a:t>
            </a:r>
          </a:p>
          <a:p>
            <a:pPr eaLnBrk="1" hangingPunct="1">
              <a:spcBef>
                <a:spcPts val="0"/>
              </a:spcBef>
              <a:buClrTx/>
              <a:defRPr/>
            </a:pPr>
            <a:endParaRPr lang="en-GB" sz="1400" dirty="0"/>
          </a:p>
          <a:p>
            <a:pPr eaLnBrk="1" hangingPunct="1">
              <a:spcBef>
                <a:spcPts val="0"/>
              </a:spcBef>
              <a:buClrTx/>
              <a:defRPr/>
            </a:pPr>
            <a:r>
              <a:rPr lang="en-GB" dirty="0"/>
              <a:t>The potential outcomes are:</a:t>
            </a:r>
          </a:p>
          <a:p>
            <a:pPr eaLnBrk="1" hangingPunct="1">
              <a:spcBef>
                <a:spcPts val="0"/>
              </a:spcBef>
              <a:buClrTx/>
              <a:defRPr/>
            </a:pPr>
            <a:endParaRPr lang="en-GB" sz="1400" dirty="0"/>
          </a:p>
          <a:p>
            <a:pPr lvl="1" eaLnBrk="1" hangingPunct="1">
              <a:spcBef>
                <a:spcPts val="0"/>
              </a:spcBef>
              <a:buClrTx/>
              <a:buFont typeface="Arial" panose="020B0604020202020204" pitchFamily="34" charset="0"/>
              <a:buChar char="•"/>
              <a:defRPr/>
            </a:pPr>
            <a:r>
              <a:rPr lang="en-GB" sz="2200" dirty="0"/>
              <a:t>Prosecute (summonses drafted and laid with the court)</a:t>
            </a:r>
          </a:p>
          <a:p>
            <a:pPr lvl="1" eaLnBrk="1" hangingPunct="1">
              <a:spcBef>
                <a:spcPts val="0"/>
              </a:spcBef>
              <a:buClrTx/>
              <a:buFont typeface="Arial" panose="020B0604020202020204" pitchFamily="34" charset="0"/>
              <a:buChar char="•"/>
              <a:defRPr/>
            </a:pPr>
            <a:endParaRPr lang="en-GB" sz="1400" dirty="0"/>
          </a:p>
          <a:p>
            <a:pPr lvl="1" eaLnBrk="1" hangingPunct="1">
              <a:spcBef>
                <a:spcPts val="0"/>
              </a:spcBef>
              <a:buClrTx/>
              <a:buFont typeface="Arial" panose="020B0604020202020204" pitchFamily="34" charset="0"/>
              <a:buChar char="•"/>
              <a:defRPr/>
            </a:pPr>
            <a:r>
              <a:rPr lang="en-GB" sz="2200" dirty="0"/>
              <a:t>No action to be taken (case has not passed the Code for Crown Prosecutors)</a:t>
            </a:r>
          </a:p>
          <a:p>
            <a:pPr lvl="1" eaLnBrk="1" hangingPunct="1">
              <a:spcBef>
                <a:spcPts val="0"/>
              </a:spcBef>
              <a:buClrTx/>
              <a:buFont typeface="Arial" panose="020B0604020202020204" pitchFamily="34" charset="0"/>
              <a:buChar char="•"/>
              <a:defRPr/>
            </a:pPr>
            <a:endParaRPr lang="en-GB" sz="1400" dirty="0"/>
          </a:p>
          <a:p>
            <a:pPr lvl="1" eaLnBrk="1" hangingPunct="1">
              <a:spcBef>
                <a:spcPts val="0"/>
              </a:spcBef>
              <a:buClrTx/>
              <a:buFont typeface="Arial" panose="020B0604020202020204" pitchFamily="34" charset="0"/>
              <a:buChar char="•"/>
              <a:defRPr/>
            </a:pPr>
            <a:r>
              <a:rPr lang="en-GB" sz="2200" dirty="0"/>
              <a:t>Additional work required on the file</a:t>
            </a:r>
          </a:p>
        </p:txBody>
      </p:sp>
    </p:spTree>
    <p:custDataLst>
      <p:tags r:id="rId1"/>
    </p:custData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a:extLst>
              <a:ext uri="{FF2B5EF4-FFF2-40B4-BE49-F238E27FC236}">
                <a16:creationId xmlns:a16="http://schemas.microsoft.com/office/drawing/2014/main" id="{F055997D-E1C0-4489-935D-6CCCA32FA299}"/>
              </a:ext>
            </a:extLst>
          </p:cNvPr>
          <p:cNvSpPr>
            <a:spLocks noGrp="1"/>
          </p:cNvSpPr>
          <p:nvPr>
            <p:ph type="title"/>
          </p:nvPr>
        </p:nvSpPr>
        <p:spPr>
          <a:xfrm>
            <a:off x="827088" y="152400"/>
            <a:ext cx="8064500" cy="647700"/>
          </a:xfrm>
        </p:spPr>
        <p:txBody>
          <a:bodyPr/>
          <a:lstStyle/>
          <a:p>
            <a:pPr algn="ctr" eaLnBrk="1" hangingPunct="1"/>
            <a:r>
              <a:rPr lang="en-GB" altLang="en-US" b="1">
                <a:solidFill>
                  <a:srgbClr val="0070C0"/>
                </a:solidFill>
              </a:rPr>
              <a:t>Code for Crown Prosecutors</a:t>
            </a:r>
            <a:r>
              <a:rPr lang="en-GB" altLang="en-US">
                <a:solidFill>
                  <a:srgbClr val="0070C0"/>
                </a:solidFill>
              </a:rPr>
              <a:t>	</a:t>
            </a:r>
          </a:p>
        </p:txBody>
      </p:sp>
      <p:sp>
        <p:nvSpPr>
          <p:cNvPr id="3" name="Content Placeholder 2">
            <a:extLst>
              <a:ext uri="{FF2B5EF4-FFF2-40B4-BE49-F238E27FC236}">
                <a16:creationId xmlns:a16="http://schemas.microsoft.com/office/drawing/2014/main" id="{C01D7627-D227-4373-B22F-7BC80ABA9B4C}"/>
              </a:ext>
            </a:extLst>
          </p:cNvPr>
          <p:cNvSpPr>
            <a:spLocks noGrp="1"/>
          </p:cNvSpPr>
          <p:nvPr>
            <p:ph type="body" sz="quarter" idx="10"/>
          </p:nvPr>
        </p:nvSpPr>
        <p:spPr/>
        <p:txBody>
          <a:bodyPr/>
          <a:lstStyle/>
          <a:p>
            <a:pPr eaLnBrk="1" hangingPunct="1">
              <a:buClrTx/>
              <a:defRPr/>
            </a:pPr>
            <a:r>
              <a:rPr lang="en-GB" dirty="0"/>
              <a:t>Used by all prosecuting authorities to determine whether :</a:t>
            </a:r>
          </a:p>
          <a:p>
            <a:pPr eaLnBrk="1" hangingPunct="1">
              <a:buClrTx/>
              <a:defRPr/>
            </a:pPr>
            <a:endParaRPr lang="en-GB" sz="600" dirty="0"/>
          </a:p>
          <a:p>
            <a:pPr lvl="1" eaLnBrk="1" hangingPunct="1">
              <a:buClrTx/>
              <a:buFont typeface="Arial" panose="020B0604020202020204" pitchFamily="34" charset="0"/>
              <a:buChar char="•"/>
              <a:defRPr/>
            </a:pPr>
            <a:r>
              <a:rPr lang="en-GB" sz="2200" dirty="0"/>
              <a:t>A case contains sufficient admissible evidence to pass the evidential test</a:t>
            </a:r>
          </a:p>
          <a:p>
            <a:pPr lvl="1" eaLnBrk="1" hangingPunct="1">
              <a:buClrTx/>
              <a:buFont typeface="Arial" panose="020B0604020202020204" pitchFamily="34" charset="0"/>
              <a:buChar char="•"/>
              <a:defRPr/>
            </a:pPr>
            <a:endParaRPr lang="en-GB" sz="600" dirty="0"/>
          </a:p>
          <a:p>
            <a:pPr lvl="1" eaLnBrk="1" hangingPunct="1">
              <a:buClrTx/>
              <a:buFont typeface="Arial" panose="020B0604020202020204" pitchFamily="34" charset="0"/>
              <a:buChar char="•"/>
              <a:defRPr/>
            </a:pPr>
            <a:r>
              <a:rPr lang="en-GB" sz="2200" dirty="0"/>
              <a:t>It is in the public interest to prosecute those involved</a:t>
            </a:r>
          </a:p>
          <a:p>
            <a:pPr lvl="1" eaLnBrk="1" hangingPunct="1">
              <a:buClrTx/>
              <a:buFont typeface="Arial" panose="020B0604020202020204" pitchFamily="34" charset="0"/>
              <a:buChar char="•"/>
              <a:defRPr/>
            </a:pPr>
            <a:endParaRPr lang="en-GB" sz="1400" dirty="0"/>
          </a:p>
          <a:p>
            <a:pPr lvl="1" eaLnBrk="1" hangingPunct="1">
              <a:buClrTx/>
              <a:buFont typeface="Arial" panose="020B0604020202020204" pitchFamily="34" charset="0"/>
              <a:buChar char="•"/>
              <a:defRPr/>
            </a:pPr>
            <a:r>
              <a:rPr lang="en-GB" sz="2400" dirty="0"/>
              <a:t>The tests follow on from each other, so if a case does not meet the evidential test, there is generally no requirement on the prosecutor to consider the public interest test</a:t>
            </a:r>
          </a:p>
          <a:p>
            <a:pPr marL="457200" lvl="1" indent="0" eaLnBrk="1" hangingPunct="1">
              <a:buFont typeface="Arial" charset="0"/>
              <a:buNone/>
              <a:defRPr/>
            </a:pPr>
            <a:endParaRPr lang="en-GB" sz="2400" dirty="0"/>
          </a:p>
        </p:txBody>
      </p:sp>
    </p:spTree>
    <p:custDataLst>
      <p:tags r:id="rId1"/>
    </p:custData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a:extLst>
              <a:ext uri="{FF2B5EF4-FFF2-40B4-BE49-F238E27FC236}">
                <a16:creationId xmlns:a16="http://schemas.microsoft.com/office/drawing/2014/main" id="{9E76AD38-E59C-4C99-984C-04FCFE15EDFD}"/>
              </a:ext>
            </a:extLst>
          </p:cNvPr>
          <p:cNvSpPr>
            <a:spLocks noGrp="1"/>
          </p:cNvSpPr>
          <p:nvPr>
            <p:ph type="title"/>
          </p:nvPr>
        </p:nvSpPr>
        <p:spPr>
          <a:xfrm>
            <a:off x="468313" y="188913"/>
            <a:ext cx="8064500" cy="647700"/>
          </a:xfrm>
        </p:spPr>
        <p:txBody>
          <a:bodyPr/>
          <a:lstStyle/>
          <a:p>
            <a:pPr algn="ctr" eaLnBrk="1" hangingPunct="1"/>
            <a:r>
              <a:rPr lang="en-GB" altLang="en-US" b="1">
                <a:solidFill>
                  <a:srgbClr val="0070C0"/>
                </a:solidFill>
              </a:rPr>
              <a:t>The Evidential Test</a:t>
            </a:r>
          </a:p>
        </p:txBody>
      </p:sp>
      <p:sp>
        <p:nvSpPr>
          <p:cNvPr id="66563" name="Content Placeholder 2">
            <a:extLst>
              <a:ext uri="{FF2B5EF4-FFF2-40B4-BE49-F238E27FC236}">
                <a16:creationId xmlns:a16="http://schemas.microsoft.com/office/drawing/2014/main" id="{089BFDC5-E05A-4641-97CB-9815B54A7A7D}"/>
              </a:ext>
            </a:extLst>
          </p:cNvPr>
          <p:cNvSpPr>
            <a:spLocks noGrp="1"/>
          </p:cNvSpPr>
          <p:nvPr>
            <p:ph type="body" sz="quarter" idx="10"/>
          </p:nvPr>
        </p:nvSpPr>
        <p:spPr>
          <a:xfrm>
            <a:off x="468313" y="981075"/>
            <a:ext cx="7991475" cy="5327650"/>
          </a:xfrm>
        </p:spPr>
        <p:txBody>
          <a:bodyPr/>
          <a:lstStyle/>
          <a:p>
            <a:pPr eaLnBrk="1" hangingPunct="1">
              <a:spcBef>
                <a:spcPct val="0"/>
              </a:spcBef>
              <a:buClrTx/>
            </a:pPr>
            <a:r>
              <a:rPr lang="en-GB" altLang="en-US" sz="2000"/>
              <a:t>An assessment of the evidence supplied in the case</a:t>
            </a:r>
          </a:p>
          <a:p>
            <a:pPr eaLnBrk="1" hangingPunct="1">
              <a:spcBef>
                <a:spcPct val="0"/>
              </a:spcBef>
              <a:buClrTx/>
            </a:pPr>
            <a:endParaRPr lang="en-GB" altLang="en-US" sz="1200"/>
          </a:p>
          <a:p>
            <a:pPr eaLnBrk="1" hangingPunct="1">
              <a:spcBef>
                <a:spcPct val="0"/>
              </a:spcBef>
              <a:buClrTx/>
            </a:pPr>
            <a:r>
              <a:rPr lang="en-GB" altLang="en-US" sz="2000"/>
              <a:t>A lower standard of proof than the courts themselves would apply (“beyond reasonable doubt”)</a:t>
            </a:r>
          </a:p>
          <a:p>
            <a:pPr eaLnBrk="1" hangingPunct="1">
              <a:spcBef>
                <a:spcPct val="0"/>
              </a:spcBef>
              <a:buClrTx/>
            </a:pPr>
            <a:endParaRPr lang="en-GB" altLang="en-US" sz="1200"/>
          </a:p>
          <a:p>
            <a:pPr eaLnBrk="1" hangingPunct="1">
              <a:spcBef>
                <a:spcPct val="0"/>
              </a:spcBef>
              <a:buClrTx/>
            </a:pPr>
            <a:r>
              <a:rPr lang="en-GB" altLang="en-US" sz="2000"/>
              <a:t>Prosecutors must be satisfied that there is sufficient evidence to provide a </a:t>
            </a:r>
            <a:r>
              <a:rPr lang="en-GB" altLang="en-US" sz="2000" b="1" i="1"/>
              <a:t>realistic prospect of conviction </a:t>
            </a:r>
            <a:r>
              <a:rPr lang="en-GB" altLang="en-US" sz="2000"/>
              <a:t>against </a:t>
            </a:r>
            <a:r>
              <a:rPr lang="en-GB" altLang="en-US" sz="2000" i="1"/>
              <a:t>each</a:t>
            </a:r>
            <a:r>
              <a:rPr lang="en-GB" altLang="en-US" sz="2000" b="1"/>
              <a:t> </a:t>
            </a:r>
            <a:r>
              <a:rPr lang="en-GB" altLang="en-US" sz="2000"/>
              <a:t>suspect on </a:t>
            </a:r>
            <a:r>
              <a:rPr lang="en-GB" altLang="en-US" sz="2000" i="1"/>
              <a:t>each</a:t>
            </a:r>
            <a:r>
              <a:rPr lang="en-GB" altLang="en-US" sz="2000" b="1"/>
              <a:t> </a:t>
            </a:r>
            <a:r>
              <a:rPr lang="en-GB" altLang="en-US" sz="2000"/>
              <a:t>charge</a:t>
            </a:r>
          </a:p>
          <a:p>
            <a:pPr eaLnBrk="1" hangingPunct="1">
              <a:spcBef>
                <a:spcPct val="0"/>
              </a:spcBef>
              <a:buClrTx/>
            </a:pPr>
            <a:endParaRPr lang="en-GB" altLang="en-US" sz="1200"/>
          </a:p>
          <a:p>
            <a:pPr eaLnBrk="1" hangingPunct="1">
              <a:spcBef>
                <a:spcPct val="0"/>
              </a:spcBef>
              <a:buClrTx/>
            </a:pPr>
            <a:r>
              <a:rPr lang="en-GB" altLang="en-US" sz="2000"/>
              <a:t>The prosecutor must consider, as part of this test, what the defence case may be and how that affects the prospect of conviction</a:t>
            </a:r>
          </a:p>
          <a:p>
            <a:pPr eaLnBrk="1" hangingPunct="1">
              <a:spcBef>
                <a:spcPct val="0"/>
              </a:spcBef>
              <a:buClrTx/>
            </a:pPr>
            <a:endParaRPr lang="en-GB" altLang="en-US" sz="1200"/>
          </a:p>
          <a:p>
            <a:pPr eaLnBrk="1" hangingPunct="1">
              <a:spcBef>
                <a:spcPct val="0"/>
              </a:spcBef>
              <a:buClrTx/>
            </a:pPr>
            <a:r>
              <a:rPr lang="en-GB" altLang="en-US" sz="2000"/>
              <a:t>A case which does not pass the evidential stage must not proceed, no matter how serious or sensitive it may be</a:t>
            </a:r>
          </a:p>
          <a:p>
            <a:pPr eaLnBrk="1" hangingPunct="1">
              <a:spcBef>
                <a:spcPct val="0"/>
              </a:spcBef>
            </a:pPr>
            <a:endParaRPr lang="en-GB" altLang="en-US"/>
          </a:p>
        </p:txBody>
      </p:sp>
    </p:spTree>
    <p:custDataLst>
      <p:tags r:id="rId1"/>
    </p:custData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a:extLst>
              <a:ext uri="{FF2B5EF4-FFF2-40B4-BE49-F238E27FC236}">
                <a16:creationId xmlns:a16="http://schemas.microsoft.com/office/drawing/2014/main" id="{118179CA-9EDE-495B-96D4-AC6F7D463E9F}"/>
              </a:ext>
            </a:extLst>
          </p:cNvPr>
          <p:cNvSpPr>
            <a:spLocks noGrp="1"/>
          </p:cNvSpPr>
          <p:nvPr>
            <p:ph type="title"/>
          </p:nvPr>
        </p:nvSpPr>
        <p:spPr>
          <a:xfrm>
            <a:off x="468313" y="188913"/>
            <a:ext cx="8064500" cy="647700"/>
          </a:xfrm>
        </p:spPr>
        <p:txBody>
          <a:bodyPr/>
          <a:lstStyle/>
          <a:p>
            <a:pPr algn="ctr" eaLnBrk="1" hangingPunct="1"/>
            <a:r>
              <a:rPr lang="en-GB" altLang="en-US" b="1">
                <a:solidFill>
                  <a:srgbClr val="0070C0"/>
                </a:solidFill>
              </a:rPr>
              <a:t>The Evidential Test</a:t>
            </a:r>
          </a:p>
        </p:txBody>
      </p:sp>
      <p:sp>
        <p:nvSpPr>
          <p:cNvPr id="3" name="Content Placeholder 2">
            <a:extLst>
              <a:ext uri="{FF2B5EF4-FFF2-40B4-BE49-F238E27FC236}">
                <a16:creationId xmlns:a16="http://schemas.microsoft.com/office/drawing/2014/main" id="{FBE9D372-A180-4B98-9467-DE118C68C72A}"/>
              </a:ext>
            </a:extLst>
          </p:cNvPr>
          <p:cNvSpPr>
            <a:spLocks noGrp="1"/>
          </p:cNvSpPr>
          <p:nvPr>
            <p:ph type="body" sz="quarter" idx="10"/>
          </p:nvPr>
        </p:nvSpPr>
        <p:spPr/>
        <p:txBody>
          <a:bodyPr/>
          <a:lstStyle/>
          <a:p>
            <a:pPr marL="0" indent="0" eaLnBrk="1" hangingPunct="1">
              <a:spcBef>
                <a:spcPts val="1800"/>
              </a:spcBef>
              <a:buFont typeface="Arial" panose="020B0604020202020204" pitchFamily="34" charset="0"/>
              <a:buNone/>
              <a:defRPr/>
            </a:pPr>
            <a:r>
              <a:rPr lang="en-GB" sz="2000" dirty="0"/>
              <a:t>The Code poses the prosecutor two questions to be asked throughout the assessment of all the evidence:</a:t>
            </a:r>
          </a:p>
          <a:p>
            <a:pPr marL="0" indent="0" eaLnBrk="1" hangingPunct="1">
              <a:spcBef>
                <a:spcPts val="1800"/>
              </a:spcBef>
              <a:buFont typeface="Arial" panose="020B0604020202020204" pitchFamily="34" charset="0"/>
              <a:buNone/>
              <a:defRPr/>
            </a:pPr>
            <a:r>
              <a:rPr lang="en-GB" sz="2000" b="1" dirty="0"/>
              <a:t>1. </a:t>
            </a:r>
            <a:r>
              <a:rPr lang="en-GB" b="1" dirty="0"/>
              <a:t>Can the evidence be used in court?</a:t>
            </a:r>
          </a:p>
          <a:p>
            <a:pPr marL="457200" lvl="1" indent="0" eaLnBrk="1" hangingPunct="1">
              <a:spcBef>
                <a:spcPts val="1800"/>
              </a:spcBef>
              <a:buFont typeface="Arial" panose="020B0604020202020204" pitchFamily="34" charset="0"/>
              <a:buNone/>
              <a:defRPr/>
            </a:pPr>
            <a:r>
              <a:rPr lang="en-GB" dirty="0"/>
              <a:t>Things like hearsay and evidence of bad character require legal argument in order for them to be adduced. Consideration has to be given to the strength of those arguments</a:t>
            </a:r>
          </a:p>
          <a:p>
            <a:pPr marL="57150" indent="0" eaLnBrk="1" hangingPunct="1">
              <a:spcBef>
                <a:spcPts val="1800"/>
              </a:spcBef>
              <a:buFont typeface="Arial" panose="020B0604020202020204" pitchFamily="34" charset="0"/>
              <a:buNone/>
              <a:defRPr/>
            </a:pPr>
            <a:r>
              <a:rPr lang="en-GB" b="1" dirty="0"/>
              <a:t>2. Is the evidence reliable?</a:t>
            </a:r>
          </a:p>
          <a:p>
            <a:pPr marL="457200" lvl="1" indent="0" eaLnBrk="1" hangingPunct="1">
              <a:spcBef>
                <a:spcPts val="1800"/>
              </a:spcBef>
              <a:buFont typeface="Arial" panose="020B0604020202020204" pitchFamily="34" charset="0"/>
              <a:buNone/>
              <a:defRPr/>
            </a:pPr>
            <a:r>
              <a:rPr lang="en-GB" dirty="0"/>
              <a:t>Many factors can apply, but in practice direct evidence from a MEO / IFCO is likely to be considered reliable (as long as it’s accurate!)</a:t>
            </a:r>
          </a:p>
        </p:txBody>
      </p:sp>
    </p:spTree>
    <p:custDataLst>
      <p:tags r:id="rId1"/>
    </p:custData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a:extLst>
              <a:ext uri="{FF2B5EF4-FFF2-40B4-BE49-F238E27FC236}">
                <a16:creationId xmlns:a16="http://schemas.microsoft.com/office/drawing/2014/main" id="{A0ECF4E1-D233-41BC-A73A-60C2D1DB0538}"/>
              </a:ext>
            </a:extLst>
          </p:cNvPr>
          <p:cNvSpPr>
            <a:spLocks noGrp="1"/>
          </p:cNvSpPr>
          <p:nvPr>
            <p:ph type="title"/>
          </p:nvPr>
        </p:nvSpPr>
        <p:spPr>
          <a:xfrm>
            <a:off x="468313" y="188913"/>
            <a:ext cx="8064500" cy="647700"/>
          </a:xfrm>
        </p:spPr>
        <p:txBody>
          <a:bodyPr/>
          <a:lstStyle/>
          <a:p>
            <a:pPr algn="ctr" eaLnBrk="1" hangingPunct="1"/>
            <a:r>
              <a:rPr lang="en-GB" altLang="en-US" b="1">
                <a:solidFill>
                  <a:srgbClr val="0070C0"/>
                </a:solidFill>
              </a:rPr>
              <a:t>The Public Interest Test</a:t>
            </a:r>
          </a:p>
        </p:txBody>
      </p:sp>
      <p:sp>
        <p:nvSpPr>
          <p:cNvPr id="70659" name="Content Placeholder 2">
            <a:extLst>
              <a:ext uri="{FF2B5EF4-FFF2-40B4-BE49-F238E27FC236}">
                <a16:creationId xmlns:a16="http://schemas.microsoft.com/office/drawing/2014/main" id="{662337F4-6FE6-4FA3-BC17-B202B6DEB48C}"/>
              </a:ext>
            </a:extLst>
          </p:cNvPr>
          <p:cNvSpPr>
            <a:spLocks noGrp="1"/>
          </p:cNvSpPr>
          <p:nvPr>
            <p:ph type="body" sz="quarter" idx="10"/>
          </p:nvPr>
        </p:nvSpPr>
        <p:spPr/>
        <p:txBody>
          <a:bodyPr/>
          <a:lstStyle/>
          <a:p>
            <a:pPr eaLnBrk="1" hangingPunct="1">
              <a:buClrTx/>
            </a:pPr>
            <a:r>
              <a:rPr lang="en-GB" altLang="en-US"/>
              <a:t>The basic premise is that the more serious an offence / more previous instances of criminal behaviour, the more likely it is that a prosecution will be required in the public interest</a:t>
            </a:r>
          </a:p>
          <a:p>
            <a:pPr eaLnBrk="1" hangingPunct="1">
              <a:buClrTx/>
            </a:pPr>
            <a:endParaRPr lang="en-GB" altLang="en-US" sz="1400"/>
          </a:p>
          <a:p>
            <a:pPr eaLnBrk="1" hangingPunct="1">
              <a:buClrTx/>
            </a:pPr>
            <a:r>
              <a:rPr lang="en-GB" altLang="en-US"/>
              <a:t>The code gives a non-exhaustive list of things for prosecutors to consider which may tend towards and against prosecution</a:t>
            </a:r>
          </a:p>
          <a:p>
            <a:pPr eaLnBrk="1" hangingPunct="1">
              <a:buClrTx/>
            </a:pPr>
            <a:endParaRPr lang="en-GB" altLang="en-US" sz="1400"/>
          </a:p>
          <a:p>
            <a:pPr eaLnBrk="1" hangingPunct="1">
              <a:buClrTx/>
            </a:pPr>
            <a:r>
              <a:rPr lang="en-GB" altLang="en-US"/>
              <a:t>The list of factors should not be considered as a simple “for and against” exercise where the most factors wins, as the weight of each factor differs on a case by case basis</a:t>
            </a:r>
          </a:p>
        </p:txBody>
      </p:sp>
    </p:spTree>
    <p:custDataLst>
      <p:tags r:id="rId1"/>
    </p:custData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a:extLst>
              <a:ext uri="{FF2B5EF4-FFF2-40B4-BE49-F238E27FC236}">
                <a16:creationId xmlns:a16="http://schemas.microsoft.com/office/drawing/2014/main" id="{02379833-0C60-4ABA-AC45-BC9584529A4E}"/>
              </a:ext>
            </a:extLst>
          </p:cNvPr>
          <p:cNvSpPr>
            <a:spLocks noGrp="1"/>
          </p:cNvSpPr>
          <p:nvPr>
            <p:ph type="title"/>
          </p:nvPr>
        </p:nvSpPr>
        <p:spPr>
          <a:xfrm>
            <a:off x="468313" y="188913"/>
            <a:ext cx="8064500" cy="647700"/>
          </a:xfrm>
        </p:spPr>
        <p:txBody>
          <a:bodyPr/>
          <a:lstStyle/>
          <a:p>
            <a:pPr algn="ctr" eaLnBrk="1" hangingPunct="1"/>
            <a:r>
              <a:rPr lang="en-GB" altLang="en-US" b="1">
                <a:solidFill>
                  <a:srgbClr val="0070C0"/>
                </a:solidFill>
              </a:rPr>
              <a:t>The Public Interest Test</a:t>
            </a:r>
          </a:p>
        </p:txBody>
      </p:sp>
      <p:sp>
        <p:nvSpPr>
          <p:cNvPr id="72707" name="Content Placeholder 2">
            <a:extLst>
              <a:ext uri="{FF2B5EF4-FFF2-40B4-BE49-F238E27FC236}">
                <a16:creationId xmlns:a16="http://schemas.microsoft.com/office/drawing/2014/main" id="{B9BBCA69-7C6D-4FA7-B54D-4DFA178A9707}"/>
              </a:ext>
            </a:extLst>
          </p:cNvPr>
          <p:cNvSpPr>
            <a:spLocks noGrp="1"/>
          </p:cNvSpPr>
          <p:nvPr>
            <p:ph type="body" sz="quarter" idx="10"/>
          </p:nvPr>
        </p:nvSpPr>
        <p:spPr/>
        <p:txBody>
          <a:bodyPr/>
          <a:lstStyle/>
          <a:p>
            <a:pPr eaLnBrk="1" hangingPunct="1">
              <a:buClrTx/>
            </a:pPr>
            <a:r>
              <a:rPr lang="en-GB" altLang="en-US"/>
              <a:t>Examples of factors tending in favour of prosecution:</a:t>
            </a:r>
          </a:p>
          <a:p>
            <a:pPr lvl="1" eaLnBrk="1" hangingPunct="1">
              <a:buClrTx/>
              <a:buFont typeface="Arial" panose="020B0604020202020204" pitchFamily="34" charset="0"/>
              <a:buChar char="•"/>
            </a:pPr>
            <a:r>
              <a:rPr lang="en-GB" altLang="en-US" sz="2200"/>
              <a:t>High level of environmental harm / damage</a:t>
            </a:r>
          </a:p>
          <a:p>
            <a:pPr lvl="1" eaLnBrk="1" hangingPunct="1">
              <a:buClrTx/>
              <a:buFont typeface="Arial" panose="020B0604020202020204" pitchFamily="34" charset="0"/>
              <a:buChar char="•"/>
            </a:pPr>
            <a:r>
              <a:rPr lang="en-GB" altLang="en-US" sz="2200"/>
              <a:t>High value of catch</a:t>
            </a:r>
          </a:p>
          <a:p>
            <a:pPr lvl="1" eaLnBrk="1" hangingPunct="1">
              <a:buClrTx/>
              <a:buFont typeface="Arial" panose="020B0604020202020204" pitchFamily="34" charset="0"/>
              <a:buChar char="•"/>
            </a:pPr>
            <a:r>
              <a:rPr lang="en-GB" altLang="en-US" sz="2200"/>
              <a:t>Recent previous offending of a similar nature</a:t>
            </a:r>
          </a:p>
          <a:p>
            <a:pPr lvl="1" eaLnBrk="1" hangingPunct="1">
              <a:buClrTx/>
              <a:buFont typeface="Arial" panose="020B0604020202020204" pitchFamily="34" charset="0"/>
              <a:buChar char="•"/>
            </a:pPr>
            <a:endParaRPr lang="en-GB" altLang="en-US"/>
          </a:p>
          <a:p>
            <a:pPr eaLnBrk="1" hangingPunct="1">
              <a:buClrTx/>
            </a:pPr>
            <a:r>
              <a:rPr lang="en-GB" altLang="en-US"/>
              <a:t>Examples of factors tending against prosecution:</a:t>
            </a:r>
          </a:p>
          <a:p>
            <a:pPr lvl="1" eaLnBrk="1" hangingPunct="1">
              <a:buClrTx/>
              <a:buFont typeface="Arial" panose="020B0604020202020204" pitchFamily="34" charset="0"/>
              <a:buChar char="•"/>
            </a:pPr>
            <a:r>
              <a:rPr lang="en-GB" altLang="en-US" sz="2200"/>
              <a:t>Delay</a:t>
            </a:r>
          </a:p>
          <a:p>
            <a:pPr lvl="1" eaLnBrk="1" hangingPunct="1">
              <a:buClrTx/>
              <a:buFont typeface="Arial" panose="020B0604020202020204" pitchFamily="34" charset="0"/>
              <a:buChar char="•"/>
            </a:pPr>
            <a:r>
              <a:rPr lang="en-GB" altLang="en-US" sz="2200"/>
              <a:t>The offence was an honest mistake</a:t>
            </a:r>
          </a:p>
          <a:p>
            <a:pPr lvl="1" eaLnBrk="1" hangingPunct="1">
              <a:buClrTx/>
              <a:buFont typeface="Arial" panose="020B0604020202020204" pitchFamily="34" charset="0"/>
              <a:buChar char="•"/>
            </a:pPr>
            <a:r>
              <a:rPr lang="en-GB" altLang="en-US" sz="2200"/>
              <a:t>Low value catch</a:t>
            </a:r>
          </a:p>
          <a:p>
            <a:pPr lvl="1" eaLnBrk="1" hangingPunct="1">
              <a:buClrTx/>
              <a:buFont typeface="Arial" panose="020B0604020202020204" pitchFamily="34" charset="0"/>
              <a:buChar char="•"/>
            </a:pPr>
            <a:r>
              <a:rPr lang="en-GB" altLang="en-US" sz="2200"/>
              <a:t>Little or no environmental harm / damage</a:t>
            </a:r>
          </a:p>
          <a:p>
            <a:pPr lvl="1" eaLnBrk="1" hangingPunct="1">
              <a:buClrTx/>
              <a:buFont typeface="Arial" panose="020B0604020202020204" pitchFamily="34" charset="0"/>
              <a:buChar char="•"/>
            </a:pPr>
            <a:r>
              <a:rPr lang="en-GB" altLang="en-US" sz="2200"/>
              <a:t>Likely low penalty by the courts / seriousness of offending can properly be dealt with via an out-of-court disposal</a:t>
            </a:r>
          </a:p>
        </p:txBody>
      </p:sp>
    </p:spTree>
    <p:custDataLst>
      <p:tags r:id="rId1"/>
    </p:custData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a:extLst>
              <a:ext uri="{FF2B5EF4-FFF2-40B4-BE49-F238E27FC236}">
                <a16:creationId xmlns:a16="http://schemas.microsoft.com/office/drawing/2014/main" id="{111446F5-B883-4A78-A0F2-E5117ECCBA97}"/>
              </a:ext>
            </a:extLst>
          </p:cNvPr>
          <p:cNvSpPr>
            <a:spLocks noGrp="1"/>
          </p:cNvSpPr>
          <p:nvPr>
            <p:ph type="title"/>
          </p:nvPr>
        </p:nvSpPr>
        <p:spPr>
          <a:xfrm>
            <a:off x="468313" y="188913"/>
            <a:ext cx="8064500" cy="647700"/>
          </a:xfrm>
        </p:spPr>
        <p:txBody>
          <a:bodyPr/>
          <a:lstStyle/>
          <a:p>
            <a:pPr algn="ctr" eaLnBrk="1" hangingPunct="1"/>
            <a:r>
              <a:rPr lang="en-GB" altLang="en-US" b="1">
                <a:solidFill>
                  <a:srgbClr val="0070C0"/>
                </a:solidFill>
              </a:rPr>
              <a:t>Conclusions</a:t>
            </a:r>
          </a:p>
        </p:txBody>
      </p:sp>
      <p:sp>
        <p:nvSpPr>
          <p:cNvPr id="73731" name="Content Placeholder 2">
            <a:extLst>
              <a:ext uri="{FF2B5EF4-FFF2-40B4-BE49-F238E27FC236}">
                <a16:creationId xmlns:a16="http://schemas.microsoft.com/office/drawing/2014/main" id="{FDD9371B-234C-4BA6-9F74-7B2BAB686678}"/>
              </a:ext>
            </a:extLst>
          </p:cNvPr>
          <p:cNvSpPr>
            <a:spLocks noGrp="1"/>
          </p:cNvSpPr>
          <p:nvPr>
            <p:ph type="body" sz="quarter" idx="10"/>
          </p:nvPr>
        </p:nvSpPr>
        <p:spPr>
          <a:xfrm>
            <a:off x="468313" y="908050"/>
            <a:ext cx="7991475" cy="5400675"/>
          </a:xfrm>
        </p:spPr>
        <p:txBody>
          <a:bodyPr/>
          <a:lstStyle/>
          <a:p>
            <a:pPr eaLnBrk="1" hangingPunct="1">
              <a:spcBef>
                <a:spcPct val="0"/>
              </a:spcBef>
              <a:buClrTx/>
            </a:pPr>
            <a:r>
              <a:rPr lang="en-GB" altLang="en-US" sz="2200"/>
              <a:t>Prosecution decisions are neither easy nor straightforward</a:t>
            </a:r>
          </a:p>
          <a:p>
            <a:pPr eaLnBrk="1" hangingPunct="1">
              <a:spcBef>
                <a:spcPct val="0"/>
              </a:spcBef>
              <a:buClrTx/>
            </a:pPr>
            <a:endParaRPr lang="en-GB" altLang="en-US" sz="2200"/>
          </a:p>
          <a:p>
            <a:pPr eaLnBrk="1" hangingPunct="1">
              <a:spcBef>
                <a:spcPct val="0"/>
              </a:spcBef>
              <a:buClrTx/>
            </a:pPr>
            <a:r>
              <a:rPr lang="en-GB" altLang="en-US" sz="2200"/>
              <a:t>No one case is exactly the same and it is always a balancing act</a:t>
            </a:r>
          </a:p>
          <a:p>
            <a:pPr eaLnBrk="1" hangingPunct="1">
              <a:spcBef>
                <a:spcPct val="0"/>
              </a:spcBef>
              <a:buClrTx/>
            </a:pPr>
            <a:endParaRPr lang="en-GB" altLang="en-US" sz="2200"/>
          </a:p>
          <a:p>
            <a:pPr eaLnBrk="1" hangingPunct="1">
              <a:spcBef>
                <a:spcPct val="0"/>
              </a:spcBef>
              <a:buClrTx/>
            </a:pPr>
            <a:r>
              <a:rPr lang="en-GB" altLang="en-US" sz="2200"/>
              <a:t>Where legal factors relating to the evidential test (or sentencing matters such as the guidelines) are relevant, prosecutors should explain these to you. If they don’t then ask them to!</a:t>
            </a:r>
          </a:p>
          <a:p>
            <a:pPr eaLnBrk="1" hangingPunct="1">
              <a:spcBef>
                <a:spcPct val="0"/>
              </a:spcBef>
              <a:buClrTx/>
            </a:pPr>
            <a:endParaRPr lang="en-GB" altLang="en-US" sz="2200"/>
          </a:p>
          <a:p>
            <a:pPr eaLnBrk="1" hangingPunct="1">
              <a:spcBef>
                <a:spcPct val="0"/>
              </a:spcBef>
              <a:buClrTx/>
            </a:pPr>
            <a:r>
              <a:rPr lang="en-GB" altLang="en-US" sz="2200"/>
              <a:t>It can be frustrating to have a case you worked on for a long time examined in detail. Prosecution decisions aim to ensure that where cases go to court they are not lost on loopholes, or defendants get away with nominal sentences</a:t>
            </a:r>
          </a:p>
        </p:txBody>
      </p:sp>
    </p:spTree>
    <p:custDataLst>
      <p:tags r:id="rId1"/>
    </p:custData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a:extLst>
              <a:ext uri="{FF2B5EF4-FFF2-40B4-BE49-F238E27FC236}">
                <a16:creationId xmlns:a16="http://schemas.microsoft.com/office/drawing/2014/main" id="{82AC0BA5-8378-4750-8E34-DBC81B693766}"/>
              </a:ext>
            </a:extLst>
          </p:cNvPr>
          <p:cNvSpPr>
            <a:spLocks noGrp="1"/>
          </p:cNvSpPr>
          <p:nvPr>
            <p:ph type="title"/>
          </p:nvPr>
        </p:nvSpPr>
        <p:spPr>
          <a:xfrm>
            <a:off x="468313" y="188913"/>
            <a:ext cx="8064500" cy="647700"/>
          </a:xfrm>
        </p:spPr>
        <p:txBody>
          <a:bodyPr/>
          <a:lstStyle/>
          <a:p>
            <a:pPr algn="ctr" eaLnBrk="1" hangingPunct="1"/>
            <a:r>
              <a:rPr lang="en-GB" altLang="en-US" b="1">
                <a:solidFill>
                  <a:srgbClr val="0070C0"/>
                </a:solidFill>
              </a:rPr>
              <a:t>Next Steps</a:t>
            </a:r>
          </a:p>
        </p:txBody>
      </p:sp>
      <p:sp>
        <p:nvSpPr>
          <p:cNvPr id="74755" name="Content Placeholder 2">
            <a:extLst>
              <a:ext uri="{FF2B5EF4-FFF2-40B4-BE49-F238E27FC236}">
                <a16:creationId xmlns:a16="http://schemas.microsoft.com/office/drawing/2014/main" id="{CB2F96E2-C13C-482D-B80E-5EF5E250DD2D}"/>
              </a:ext>
            </a:extLst>
          </p:cNvPr>
          <p:cNvSpPr>
            <a:spLocks noGrp="1"/>
          </p:cNvSpPr>
          <p:nvPr>
            <p:ph type="body" sz="quarter" idx="10"/>
          </p:nvPr>
        </p:nvSpPr>
        <p:spPr>
          <a:xfrm>
            <a:off x="468313" y="1268413"/>
            <a:ext cx="7991475" cy="5400675"/>
          </a:xfrm>
        </p:spPr>
        <p:txBody>
          <a:bodyPr/>
          <a:lstStyle/>
          <a:p>
            <a:pPr eaLnBrk="1" hangingPunct="1">
              <a:spcBef>
                <a:spcPts val="1800"/>
              </a:spcBef>
              <a:buClrTx/>
            </a:pPr>
            <a:r>
              <a:rPr lang="en-GB" altLang="en-US" sz="2200"/>
              <a:t>Just because you hand a file over to Legal does not mean that you are finished with it! You are part of the prosecution team and as such, by statute have a continuing duty in relation to the investigation</a:t>
            </a:r>
          </a:p>
          <a:p>
            <a:pPr eaLnBrk="1" hangingPunct="1">
              <a:spcBef>
                <a:spcPts val="1800"/>
              </a:spcBef>
              <a:buClrTx/>
            </a:pPr>
            <a:r>
              <a:rPr lang="en-GB" altLang="en-US" sz="2200"/>
              <a:t>There will often be additional work that the prosecutor will ask you to undertake to assist in preparation of the case in order for it to be presented at court. You can always discuss this work with the prosecutor</a:t>
            </a:r>
          </a:p>
          <a:p>
            <a:pPr eaLnBrk="1" hangingPunct="1">
              <a:spcBef>
                <a:spcPts val="1800"/>
              </a:spcBef>
              <a:buClrTx/>
            </a:pPr>
            <a:r>
              <a:rPr lang="en-GB" altLang="en-US" sz="2200"/>
              <a:t>Where a case does not pass the evidential test and further work is required on the file prior to summonses being issued, the prosecutor will inform you off this and point you towards the work that is required</a:t>
            </a:r>
          </a:p>
          <a:p>
            <a:pPr eaLnBrk="1" hangingPunct="1">
              <a:buClrTx/>
            </a:pPr>
            <a:endParaRPr lang="en-GB" altLang="en-US" sz="2200"/>
          </a:p>
        </p:txBody>
      </p:sp>
    </p:spTree>
    <p:custDataLst>
      <p:tags r:id="rId1"/>
    </p:custData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Content Placeholder 2">
            <a:extLst>
              <a:ext uri="{FF2B5EF4-FFF2-40B4-BE49-F238E27FC236}">
                <a16:creationId xmlns:a16="http://schemas.microsoft.com/office/drawing/2014/main" id="{553DF896-6D1C-4733-B0B5-DCDD174BCEC7}"/>
              </a:ext>
            </a:extLst>
          </p:cNvPr>
          <p:cNvSpPr>
            <a:spLocks noGrp="1"/>
          </p:cNvSpPr>
          <p:nvPr>
            <p:ph type="body" sz="quarter" idx="10"/>
          </p:nvPr>
        </p:nvSpPr>
        <p:spPr>
          <a:xfrm>
            <a:off x="303213" y="803275"/>
            <a:ext cx="8229600" cy="5360988"/>
          </a:xfrm>
        </p:spPr>
        <p:txBody>
          <a:bodyPr/>
          <a:lstStyle/>
          <a:p>
            <a:pPr eaLnBrk="1" hangingPunct="1">
              <a:buClrTx/>
            </a:pPr>
            <a:endParaRPr lang="en-GB" altLang="en-US" sz="2200"/>
          </a:p>
          <a:p>
            <a:pPr eaLnBrk="1" hangingPunct="1">
              <a:buClrTx/>
            </a:pPr>
            <a:r>
              <a:rPr lang="en-GB" altLang="en-US" sz="2200"/>
              <a:t>Where a case passes the Code for Crown Prosecutors but additional work is still required, then this is to go towards the presentation of the case. Timescales should be given by the prosecutor to ensure matters are completed in good time for presentation at court</a:t>
            </a:r>
          </a:p>
          <a:p>
            <a:pPr eaLnBrk="1" hangingPunct="1">
              <a:buClrTx/>
            </a:pPr>
            <a:endParaRPr lang="en-GB" altLang="en-US" sz="2200"/>
          </a:p>
          <a:p>
            <a:pPr eaLnBrk="1" hangingPunct="1">
              <a:buClrTx/>
            </a:pPr>
            <a:r>
              <a:rPr lang="en-GB" altLang="en-US" sz="2200"/>
              <a:t>Additionally, the case may continue to require additional work during the ongoing litigation. In those circumstances the prosecutor will again ask those investigating to resolve any outstanding issues where appropriate.</a:t>
            </a:r>
          </a:p>
        </p:txBody>
      </p:sp>
      <p:sp>
        <p:nvSpPr>
          <p:cNvPr id="75779" name="Title 1">
            <a:extLst>
              <a:ext uri="{FF2B5EF4-FFF2-40B4-BE49-F238E27FC236}">
                <a16:creationId xmlns:a16="http://schemas.microsoft.com/office/drawing/2014/main" id="{03E442B8-C26C-4F17-A8E9-30315D42BC81}"/>
              </a:ext>
            </a:extLst>
          </p:cNvPr>
          <p:cNvSpPr>
            <a:spLocks noGrp="1"/>
          </p:cNvSpPr>
          <p:nvPr>
            <p:ph type="title"/>
          </p:nvPr>
        </p:nvSpPr>
        <p:spPr>
          <a:xfrm>
            <a:off x="468313" y="188913"/>
            <a:ext cx="8064500" cy="647700"/>
          </a:xfrm>
        </p:spPr>
        <p:txBody>
          <a:bodyPr/>
          <a:lstStyle/>
          <a:p>
            <a:pPr algn="ctr" eaLnBrk="1" hangingPunct="1"/>
            <a:r>
              <a:rPr lang="en-GB" altLang="en-US" b="1">
                <a:solidFill>
                  <a:srgbClr val="0070C0"/>
                </a:solidFill>
              </a:rPr>
              <a:t>Next Steps</a:t>
            </a:r>
          </a:p>
        </p:txBody>
      </p:sp>
    </p:spTree>
    <p:custDataLst>
      <p:tags r:id="rId1"/>
    </p:custData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a:extLst>
              <a:ext uri="{FF2B5EF4-FFF2-40B4-BE49-F238E27FC236}">
                <a16:creationId xmlns:a16="http://schemas.microsoft.com/office/drawing/2014/main" id="{CCC9E9EB-23B9-411B-A754-31E2E01B7841}"/>
              </a:ext>
            </a:extLst>
          </p:cNvPr>
          <p:cNvSpPr>
            <a:spLocks noGrp="1"/>
          </p:cNvSpPr>
          <p:nvPr>
            <p:ph type="title"/>
          </p:nvPr>
        </p:nvSpPr>
        <p:spPr>
          <a:xfrm>
            <a:off x="468313" y="188913"/>
            <a:ext cx="8064500" cy="647700"/>
          </a:xfrm>
        </p:spPr>
        <p:txBody>
          <a:bodyPr/>
          <a:lstStyle/>
          <a:p>
            <a:pPr algn="ctr" eaLnBrk="1" hangingPunct="1"/>
            <a:r>
              <a:rPr lang="en-GB" altLang="en-US" b="1">
                <a:solidFill>
                  <a:srgbClr val="0070C0"/>
                </a:solidFill>
              </a:rPr>
              <a:t>Continuing duties</a:t>
            </a:r>
          </a:p>
        </p:txBody>
      </p:sp>
      <p:sp>
        <p:nvSpPr>
          <p:cNvPr id="76803" name="Content Placeholder 2">
            <a:extLst>
              <a:ext uri="{FF2B5EF4-FFF2-40B4-BE49-F238E27FC236}">
                <a16:creationId xmlns:a16="http://schemas.microsoft.com/office/drawing/2014/main" id="{2C9CD4E8-5343-4F59-8B4C-03B128C3AE6C}"/>
              </a:ext>
            </a:extLst>
          </p:cNvPr>
          <p:cNvSpPr>
            <a:spLocks noGrp="1"/>
          </p:cNvSpPr>
          <p:nvPr>
            <p:ph type="body" sz="quarter" idx="10"/>
          </p:nvPr>
        </p:nvSpPr>
        <p:spPr>
          <a:xfrm>
            <a:off x="468313" y="1052513"/>
            <a:ext cx="7991475" cy="5400675"/>
          </a:xfrm>
        </p:spPr>
        <p:txBody>
          <a:bodyPr/>
          <a:lstStyle/>
          <a:p>
            <a:pPr eaLnBrk="1" hangingPunct="1">
              <a:spcBef>
                <a:spcPct val="0"/>
              </a:spcBef>
              <a:buClrTx/>
            </a:pPr>
            <a:r>
              <a:rPr lang="en-GB" altLang="en-US" sz="2000"/>
              <a:t>Once an investigator, always an investigator…</a:t>
            </a:r>
          </a:p>
          <a:p>
            <a:pPr eaLnBrk="1" hangingPunct="1">
              <a:spcBef>
                <a:spcPct val="0"/>
              </a:spcBef>
              <a:buClrTx/>
            </a:pPr>
            <a:endParaRPr lang="en-GB" altLang="en-US" sz="2000"/>
          </a:p>
          <a:p>
            <a:pPr lvl="1" eaLnBrk="1" hangingPunct="1">
              <a:spcBef>
                <a:spcPct val="0"/>
              </a:spcBef>
              <a:buClrTx/>
              <a:buFont typeface="Arial" panose="020B0604020202020204" pitchFamily="34" charset="0"/>
              <a:buChar char="•"/>
            </a:pPr>
            <a:r>
              <a:rPr lang="en-GB" altLang="en-US"/>
              <a:t>The case being in court does not mean that if you discover something else it is “too late”. Your duties of retention and revelation still apply.</a:t>
            </a:r>
          </a:p>
          <a:p>
            <a:pPr lvl="1" eaLnBrk="1" hangingPunct="1">
              <a:spcBef>
                <a:spcPct val="0"/>
              </a:spcBef>
              <a:buClrTx/>
              <a:buFont typeface="Arial" panose="020B0604020202020204" pitchFamily="34" charset="0"/>
              <a:buChar char="•"/>
            </a:pPr>
            <a:endParaRPr lang="en-GB" altLang="en-US"/>
          </a:p>
          <a:p>
            <a:pPr lvl="1" eaLnBrk="1" hangingPunct="1">
              <a:spcBef>
                <a:spcPct val="0"/>
              </a:spcBef>
              <a:buClrTx/>
              <a:buFont typeface="Arial" panose="020B0604020202020204" pitchFamily="34" charset="0"/>
              <a:buChar char="•"/>
            </a:pPr>
            <a:r>
              <a:rPr lang="en-GB" altLang="en-US"/>
              <a:t>You must continue to explore all reasonable lines of enquiry as they present themselves</a:t>
            </a:r>
          </a:p>
          <a:p>
            <a:pPr lvl="1" eaLnBrk="1" hangingPunct="1">
              <a:spcBef>
                <a:spcPct val="0"/>
              </a:spcBef>
              <a:buClrTx/>
              <a:buFont typeface="Arial" panose="020B0604020202020204" pitchFamily="34" charset="0"/>
              <a:buChar char="•"/>
            </a:pPr>
            <a:endParaRPr lang="en-GB" altLang="en-US"/>
          </a:p>
          <a:p>
            <a:pPr lvl="1" eaLnBrk="1" hangingPunct="1">
              <a:spcBef>
                <a:spcPct val="0"/>
              </a:spcBef>
              <a:buClrTx/>
              <a:buFont typeface="Arial" panose="020B0604020202020204" pitchFamily="34" charset="0"/>
              <a:buChar char="•"/>
            </a:pPr>
            <a:r>
              <a:rPr lang="en-GB" altLang="en-US"/>
              <a:t>If you are unsure whether something ought to be pursued or not, speak to Legal</a:t>
            </a:r>
          </a:p>
          <a:p>
            <a:pPr lvl="1" eaLnBrk="1" hangingPunct="1">
              <a:spcBef>
                <a:spcPct val="0"/>
              </a:spcBef>
              <a:buClrTx/>
              <a:buFont typeface="Arial" panose="020B0604020202020204" pitchFamily="34" charset="0"/>
              <a:buChar char="•"/>
            </a:pPr>
            <a:endParaRPr lang="en-GB" altLang="en-US"/>
          </a:p>
          <a:p>
            <a:pPr eaLnBrk="1" hangingPunct="1">
              <a:spcBef>
                <a:spcPct val="0"/>
              </a:spcBef>
              <a:buClrTx/>
            </a:pPr>
            <a:r>
              <a:rPr lang="en-GB" altLang="en-US" sz="2000"/>
              <a:t>Throughout an investigation, the IO should keep a ‘Policy log’, where you record what you have done, why, and the time spent on the file.</a:t>
            </a:r>
          </a:p>
          <a:p>
            <a:pPr lvl="1" eaLnBrk="1" hangingPunct="1">
              <a:spcBef>
                <a:spcPct val="0"/>
              </a:spcBef>
              <a:buClrTx/>
              <a:buFont typeface="Arial" panose="020B0604020202020204" pitchFamily="34" charset="0"/>
              <a:buChar char="•"/>
            </a:pPr>
            <a:endParaRPr lang="en-GB" altLang="en-US" sz="2200"/>
          </a:p>
        </p:txBody>
      </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2D1E9DA5-4CEC-4771-9CDD-843F6835057B}"/>
              </a:ext>
            </a:extLst>
          </p:cNvPr>
          <p:cNvSpPr>
            <a:spLocks noGrp="1"/>
          </p:cNvSpPr>
          <p:nvPr>
            <p:ph type="title"/>
          </p:nvPr>
        </p:nvSpPr>
        <p:spPr>
          <a:xfrm>
            <a:off x="468313" y="188913"/>
            <a:ext cx="8064500" cy="647700"/>
          </a:xfrm>
        </p:spPr>
        <p:txBody>
          <a:bodyPr/>
          <a:lstStyle/>
          <a:p>
            <a:pPr algn="ctr"/>
            <a:r>
              <a:rPr lang="en-GB" altLang="en-US" b="1">
                <a:solidFill>
                  <a:srgbClr val="0070C0"/>
                </a:solidFill>
              </a:rPr>
              <a:t>What are MG Forms?</a:t>
            </a:r>
            <a:endParaRPr lang="en-GB" altLang="en-US">
              <a:solidFill>
                <a:srgbClr val="0070C0"/>
              </a:solidFill>
            </a:endParaRPr>
          </a:p>
        </p:txBody>
      </p:sp>
      <p:sp>
        <p:nvSpPr>
          <p:cNvPr id="15363" name="Text Placeholder 2">
            <a:extLst>
              <a:ext uri="{FF2B5EF4-FFF2-40B4-BE49-F238E27FC236}">
                <a16:creationId xmlns:a16="http://schemas.microsoft.com/office/drawing/2014/main" id="{76C783C2-DD3E-4618-B689-47796EDA06C4}"/>
              </a:ext>
            </a:extLst>
          </p:cNvPr>
          <p:cNvSpPr>
            <a:spLocks noGrp="1"/>
          </p:cNvSpPr>
          <p:nvPr>
            <p:ph type="body" sz="quarter" idx="10"/>
          </p:nvPr>
        </p:nvSpPr>
        <p:spPr/>
        <p:txBody>
          <a:bodyPr/>
          <a:lstStyle/>
          <a:p>
            <a:pPr>
              <a:spcBef>
                <a:spcPts val="1800"/>
              </a:spcBef>
              <a:buClrTx/>
            </a:pPr>
            <a:r>
              <a:rPr lang="en-GB" altLang="en-US"/>
              <a:t>The forms provide the template for the provision of evidence in written form</a:t>
            </a:r>
          </a:p>
          <a:p>
            <a:pPr>
              <a:spcBef>
                <a:spcPts val="1800"/>
              </a:spcBef>
              <a:buClrTx/>
            </a:pPr>
            <a:r>
              <a:rPr lang="en-GB" altLang="en-US"/>
              <a:t>In addition, the forms regulate the submission of supporting information, such as lists of previous convictions</a:t>
            </a:r>
          </a:p>
          <a:p>
            <a:pPr>
              <a:spcBef>
                <a:spcPts val="1800"/>
              </a:spcBef>
              <a:buClrTx/>
            </a:pPr>
            <a:r>
              <a:rPr lang="en-GB" altLang="en-US"/>
              <a:t>Some of the forms are designed to be shared by all parties to the case (court, prosecution and defence)</a:t>
            </a:r>
          </a:p>
          <a:p>
            <a:pPr>
              <a:spcBef>
                <a:spcPts val="1800"/>
              </a:spcBef>
              <a:buClrTx/>
            </a:pPr>
            <a:r>
              <a:rPr lang="en-GB" altLang="en-US"/>
              <a:t>Others are marked RESTRICTED and are intended for prosecution use only and are not to be viewed by the defence </a:t>
            </a:r>
            <a:r>
              <a:rPr lang="en-GB" altLang="en-US">
                <a:solidFill>
                  <a:srgbClr val="FF33CC"/>
                </a:solidFill>
              </a:rPr>
              <a:t>(these are printed on pink paper)</a:t>
            </a:r>
          </a:p>
        </p:txBody>
      </p:sp>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C84AF026-60CB-4748-BC49-2C1F9B7BB68D}"/>
              </a:ext>
            </a:extLst>
          </p:cNvPr>
          <p:cNvSpPr>
            <a:spLocks noGrp="1"/>
          </p:cNvSpPr>
          <p:nvPr>
            <p:ph type="title"/>
          </p:nvPr>
        </p:nvSpPr>
        <p:spPr>
          <a:xfrm>
            <a:off x="468313" y="188913"/>
            <a:ext cx="8064500" cy="647700"/>
          </a:xfrm>
        </p:spPr>
        <p:txBody>
          <a:bodyPr/>
          <a:lstStyle/>
          <a:p>
            <a:pPr algn="ctr"/>
            <a:r>
              <a:rPr lang="en-GB" altLang="en-US" b="1">
                <a:solidFill>
                  <a:srgbClr val="0070C0"/>
                </a:solidFill>
              </a:rPr>
              <a:t>MG Forms</a:t>
            </a:r>
            <a:endParaRPr lang="en-GB" altLang="en-US">
              <a:solidFill>
                <a:srgbClr val="0070C0"/>
              </a:solidFill>
            </a:endParaRPr>
          </a:p>
        </p:txBody>
      </p:sp>
      <p:sp>
        <p:nvSpPr>
          <p:cNvPr id="16387" name="Text Placeholder 2">
            <a:extLst>
              <a:ext uri="{FF2B5EF4-FFF2-40B4-BE49-F238E27FC236}">
                <a16:creationId xmlns:a16="http://schemas.microsoft.com/office/drawing/2014/main" id="{F936B7D3-7925-4B0A-AF0B-6F2988BA3C9F}"/>
              </a:ext>
            </a:extLst>
          </p:cNvPr>
          <p:cNvSpPr>
            <a:spLocks noGrp="1"/>
          </p:cNvSpPr>
          <p:nvPr>
            <p:ph type="body" sz="quarter" idx="10"/>
          </p:nvPr>
        </p:nvSpPr>
        <p:spPr>
          <a:xfrm>
            <a:off x="468313" y="1196975"/>
            <a:ext cx="7991475" cy="5400675"/>
          </a:xfrm>
        </p:spPr>
        <p:txBody>
          <a:bodyPr/>
          <a:lstStyle/>
          <a:p>
            <a:pPr>
              <a:buClrTx/>
            </a:pPr>
            <a:r>
              <a:rPr lang="en-GB" altLang="en-US"/>
              <a:t>The use of a standard form provides familiarity for all parties, ensures the relevant information is able to be easily found and assists the court and defence in understanding prosecutions</a:t>
            </a:r>
          </a:p>
          <a:p>
            <a:pPr>
              <a:buClrTx/>
            </a:pPr>
            <a:endParaRPr lang="en-GB" altLang="en-US"/>
          </a:p>
          <a:p>
            <a:pPr>
              <a:buClrTx/>
            </a:pPr>
            <a:r>
              <a:rPr lang="en-GB" altLang="en-US"/>
              <a:t>The MG forms are document protected to ensure standardisation, however if you need to add things into the text such as a table of evidence that you can not exhibit separately, please contact MMO Legal who will be able to unlock the template for you.</a:t>
            </a:r>
          </a:p>
          <a:p>
            <a:endParaRPr lang="en-GB" altLang="en-US"/>
          </a:p>
        </p:txBody>
      </p:sp>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F99F088F-9720-4589-AF21-2B5FC92E9D6C}"/>
              </a:ext>
            </a:extLst>
          </p:cNvPr>
          <p:cNvSpPr>
            <a:spLocks noGrp="1"/>
          </p:cNvSpPr>
          <p:nvPr>
            <p:ph type="title"/>
          </p:nvPr>
        </p:nvSpPr>
        <p:spPr>
          <a:xfrm>
            <a:off x="457200" y="130175"/>
            <a:ext cx="8229600" cy="706438"/>
          </a:xfrm>
        </p:spPr>
        <p:txBody>
          <a:bodyPr/>
          <a:lstStyle/>
          <a:p>
            <a:pPr algn="ctr" eaLnBrk="1" hangingPunct="1"/>
            <a:r>
              <a:rPr lang="en-GB" altLang="en-US" b="1">
                <a:solidFill>
                  <a:srgbClr val="0070C0"/>
                </a:solidFill>
              </a:rPr>
              <a:t>Which Forms?</a:t>
            </a:r>
          </a:p>
        </p:txBody>
      </p:sp>
      <p:sp>
        <p:nvSpPr>
          <p:cNvPr id="3" name="Content Placeholder 2">
            <a:extLst>
              <a:ext uri="{FF2B5EF4-FFF2-40B4-BE49-F238E27FC236}">
                <a16:creationId xmlns:a16="http://schemas.microsoft.com/office/drawing/2014/main" id="{C6F69299-C513-489E-A19D-98816A722667}"/>
              </a:ext>
            </a:extLst>
          </p:cNvPr>
          <p:cNvSpPr>
            <a:spLocks noGrp="1"/>
          </p:cNvSpPr>
          <p:nvPr>
            <p:ph type="body" sz="quarter" idx="10"/>
          </p:nvPr>
        </p:nvSpPr>
        <p:spPr>
          <a:xfrm>
            <a:off x="457200" y="981075"/>
            <a:ext cx="8229600" cy="5543550"/>
          </a:xfrm>
        </p:spPr>
        <p:txBody>
          <a:bodyPr/>
          <a:lstStyle/>
          <a:p>
            <a:pPr marL="0" indent="0" eaLnBrk="1" hangingPunct="1">
              <a:buFont typeface="Arial" panose="020B0604020202020204" pitchFamily="34" charset="0"/>
              <a:buNone/>
              <a:defRPr/>
            </a:pPr>
            <a:r>
              <a:rPr lang="en-GB" sz="1800" dirty="0"/>
              <a:t>Currently the forms required for a full file are:</a:t>
            </a:r>
          </a:p>
          <a:p>
            <a:pPr eaLnBrk="1" hangingPunct="1">
              <a:buFont typeface="Arial" charset="0"/>
              <a:buChar char="•"/>
              <a:defRPr/>
            </a:pPr>
            <a:endParaRPr lang="en-GB" sz="1800" dirty="0"/>
          </a:p>
          <a:p>
            <a:pPr eaLnBrk="1" hangingPunct="1">
              <a:buFont typeface="Arial" charset="0"/>
              <a:buChar char="•"/>
              <a:defRPr/>
            </a:pPr>
            <a:endParaRPr lang="en-GB" sz="1800" dirty="0"/>
          </a:p>
          <a:p>
            <a:pPr marL="0" indent="0" eaLnBrk="1" hangingPunct="1">
              <a:buFont typeface="Arial" panose="020B0604020202020204" pitchFamily="34" charset="0"/>
              <a:buNone/>
              <a:defRPr/>
            </a:pPr>
            <a:endParaRPr lang="en-GB" sz="1800" dirty="0"/>
          </a:p>
          <a:p>
            <a:pPr eaLnBrk="1" hangingPunct="1">
              <a:buFont typeface="Arial" charset="0"/>
              <a:buChar char="•"/>
              <a:defRPr/>
            </a:pPr>
            <a:endParaRPr lang="en-GB" dirty="0"/>
          </a:p>
          <a:p>
            <a:pPr eaLnBrk="1" hangingPunct="1">
              <a:buFont typeface="Arial" charset="0"/>
              <a:buChar char="•"/>
              <a:defRPr/>
            </a:pPr>
            <a:endParaRPr lang="en-GB" dirty="0"/>
          </a:p>
          <a:p>
            <a:pPr eaLnBrk="1" hangingPunct="1">
              <a:buFont typeface="Arial" charset="0"/>
              <a:buChar char="•"/>
              <a:defRPr/>
            </a:pPr>
            <a:endParaRPr lang="en-GB" dirty="0"/>
          </a:p>
          <a:p>
            <a:pPr eaLnBrk="1" hangingPunct="1">
              <a:buFont typeface="Arial" charset="0"/>
              <a:buChar char="•"/>
              <a:defRPr/>
            </a:pPr>
            <a:endParaRPr lang="en-GB" dirty="0"/>
          </a:p>
          <a:p>
            <a:pPr eaLnBrk="1" hangingPunct="1">
              <a:buFont typeface="Arial" charset="0"/>
              <a:buChar char="•"/>
              <a:defRPr/>
            </a:pPr>
            <a:endParaRPr lang="en-GB" dirty="0"/>
          </a:p>
          <a:p>
            <a:pPr eaLnBrk="1" hangingPunct="1">
              <a:buFont typeface="Arial" charset="0"/>
              <a:buChar char="•"/>
              <a:defRPr/>
            </a:pPr>
            <a:endParaRPr lang="en-GB" dirty="0"/>
          </a:p>
          <a:p>
            <a:pPr marL="0" indent="0" eaLnBrk="1" hangingPunct="1">
              <a:buFont typeface="Arial" panose="020B0604020202020204" pitchFamily="34" charset="0"/>
              <a:buNone/>
              <a:defRPr/>
            </a:pPr>
            <a:endParaRPr lang="en-GB" sz="500" i="1" dirty="0"/>
          </a:p>
          <a:p>
            <a:pPr marL="0" indent="0" eaLnBrk="1" hangingPunct="1">
              <a:buFont typeface="Arial" panose="020B0604020202020204" pitchFamily="34" charset="0"/>
              <a:buNone/>
              <a:defRPr/>
            </a:pPr>
            <a:endParaRPr lang="en-GB" sz="800" i="1" dirty="0"/>
          </a:p>
          <a:p>
            <a:pPr marL="0" indent="0" eaLnBrk="1" hangingPunct="1">
              <a:buFont typeface="Arial" panose="020B0604020202020204" pitchFamily="34" charset="0"/>
              <a:buNone/>
              <a:defRPr/>
            </a:pPr>
            <a:r>
              <a:rPr lang="en-GB" sz="1800" i="1" dirty="0"/>
              <a:t>* Not currently used by MMO</a:t>
            </a:r>
          </a:p>
          <a:p>
            <a:pPr marL="0" indent="0" eaLnBrk="1" hangingPunct="1">
              <a:buFont typeface="Arial" charset="0"/>
              <a:buNone/>
              <a:defRPr/>
            </a:pPr>
            <a:endParaRPr lang="en-GB" sz="1000" dirty="0"/>
          </a:p>
          <a:p>
            <a:pPr marL="0" indent="0" eaLnBrk="1" hangingPunct="1">
              <a:buFont typeface="Arial" charset="0"/>
              <a:buNone/>
              <a:defRPr/>
            </a:pPr>
            <a:r>
              <a:rPr lang="en-GB" sz="1800" dirty="0"/>
              <a:t>For MMO staff, they can be found </a:t>
            </a:r>
            <a:r>
              <a:rPr lang="en-GB" sz="1800" dirty="0">
                <a:hlinkClick r:id="rId4"/>
              </a:rPr>
              <a:t>here</a:t>
            </a:r>
            <a:r>
              <a:rPr lang="en-GB" sz="1800" dirty="0"/>
              <a:t> </a:t>
            </a:r>
          </a:p>
        </p:txBody>
      </p:sp>
      <p:graphicFrame>
        <p:nvGraphicFramePr>
          <p:cNvPr id="2" name="Table 4">
            <a:extLst>
              <a:ext uri="{FF2B5EF4-FFF2-40B4-BE49-F238E27FC236}">
                <a16:creationId xmlns:a16="http://schemas.microsoft.com/office/drawing/2014/main" id="{C8851ADD-B069-432D-B0F4-D606B424F737}"/>
              </a:ext>
            </a:extLst>
          </p:cNvPr>
          <p:cNvGraphicFramePr>
            <a:graphicFrameLocks noGrp="1"/>
          </p:cNvGraphicFramePr>
          <p:nvPr/>
        </p:nvGraphicFramePr>
        <p:xfrm>
          <a:off x="342900" y="1557338"/>
          <a:ext cx="8458200" cy="3443287"/>
        </p:xfrm>
        <a:graphic>
          <a:graphicData uri="http://schemas.openxmlformats.org/drawingml/2006/table">
            <a:tbl>
              <a:tblPr firstRow="1" bandRow="1">
                <a:tableStyleId>{6E25E649-3F16-4E02-A733-19D2CDBF48F0}</a:tableStyleId>
              </a:tblPr>
              <a:tblGrid>
                <a:gridCol w="665579">
                  <a:extLst>
                    <a:ext uri="{9D8B030D-6E8A-4147-A177-3AD203B41FA5}">
                      <a16:colId xmlns:a16="http://schemas.microsoft.com/office/drawing/2014/main" val="20000"/>
                    </a:ext>
                  </a:extLst>
                </a:gridCol>
                <a:gridCol w="3389789">
                  <a:extLst>
                    <a:ext uri="{9D8B030D-6E8A-4147-A177-3AD203B41FA5}">
                      <a16:colId xmlns:a16="http://schemas.microsoft.com/office/drawing/2014/main" val="20001"/>
                    </a:ext>
                  </a:extLst>
                </a:gridCol>
                <a:gridCol w="648072">
                  <a:extLst>
                    <a:ext uri="{9D8B030D-6E8A-4147-A177-3AD203B41FA5}">
                      <a16:colId xmlns:a16="http://schemas.microsoft.com/office/drawing/2014/main" val="20002"/>
                    </a:ext>
                  </a:extLst>
                </a:gridCol>
                <a:gridCol w="3754759">
                  <a:extLst>
                    <a:ext uri="{9D8B030D-6E8A-4147-A177-3AD203B41FA5}">
                      <a16:colId xmlns:a16="http://schemas.microsoft.com/office/drawing/2014/main" val="20003"/>
                    </a:ext>
                  </a:extLst>
                </a:gridCol>
              </a:tblGrid>
              <a:tr h="304762">
                <a:tc>
                  <a:txBody>
                    <a:bodyPr/>
                    <a:lstStyle/>
                    <a:p>
                      <a:pPr algn="l" fontAlgn="t"/>
                      <a:r>
                        <a:rPr lang="en-GB" sz="1400" u="sng" dirty="0">
                          <a:effectLst/>
                          <a:latin typeface="Arial" panose="020B0604020202020204" pitchFamily="34" charset="0"/>
                          <a:cs typeface="Arial" panose="020B0604020202020204" pitchFamily="34" charset="0"/>
                        </a:rPr>
                        <a:t>Form</a:t>
                      </a:r>
                      <a:endParaRPr lang="en-GB" sz="1400" dirty="0">
                        <a:effectLst/>
                        <a:latin typeface="Arial" panose="020B0604020202020204" pitchFamily="34" charset="0"/>
                        <a:cs typeface="Arial" panose="020B0604020202020204" pitchFamily="34" charset="0"/>
                      </a:endParaRPr>
                    </a:p>
                  </a:txBody>
                  <a:tcPr marT="45703" marB="457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GB" sz="1400" u="sng" dirty="0">
                          <a:effectLst/>
                          <a:latin typeface="Arial" panose="020B0604020202020204" pitchFamily="34" charset="0"/>
                          <a:cs typeface="Arial" panose="020B0604020202020204" pitchFamily="34" charset="0"/>
                        </a:rPr>
                        <a:t>Title</a:t>
                      </a:r>
                      <a:endParaRPr lang="en-GB" sz="1400" dirty="0">
                        <a:effectLst/>
                        <a:latin typeface="Arial" panose="020B0604020202020204" pitchFamily="34" charset="0"/>
                        <a:cs typeface="Arial" panose="020B0604020202020204" pitchFamily="34" charset="0"/>
                      </a:endParaRPr>
                    </a:p>
                  </a:txBody>
                  <a:tcPr marT="45703" marB="457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GB" sz="1400" u="sng" dirty="0">
                          <a:effectLst/>
                          <a:latin typeface="Arial" panose="020B0604020202020204" pitchFamily="34" charset="0"/>
                          <a:cs typeface="Arial" panose="020B0604020202020204" pitchFamily="34" charset="0"/>
                        </a:rPr>
                        <a:t>Form</a:t>
                      </a:r>
                      <a:endParaRPr lang="en-GB" sz="1400" dirty="0">
                        <a:effectLst/>
                        <a:latin typeface="Arial" panose="020B0604020202020204" pitchFamily="34" charset="0"/>
                        <a:cs typeface="Arial" panose="020B0604020202020204" pitchFamily="34" charset="0"/>
                      </a:endParaRPr>
                    </a:p>
                  </a:txBody>
                  <a:tcPr marT="45703" marB="457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GB" sz="1400" u="sng" dirty="0">
                          <a:effectLst/>
                          <a:latin typeface="Arial" panose="020B0604020202020204" pitchFamily="34" charset="0"/>
                          <a:cs typeface="Arial" panose="020B0604020202020204" pitchFamily="34" charset="0"/>
                        </a:rPr>
                        <a:t>Title</a:t>
                      </a:r>
                      <a:endParaRPr lang="en-GB" sz="1400" dirty="0">
                        <a:effectLst/>
                        <a:latin typeface="Arial" panose="020B0604020202020204" pitchFamily="34" charset="0"/>
                        <a:cs typeface="Arial" panose="020B0604020202020204" pitchFamily="34" charset="0"/>
                      </a:endParaRPr>
                    </a:p>
                  </a:txBody>
                  <a:tcPr marT="45703" marB="457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701">
                <a:tc>
                  <a:txBody>
                    <a:bodyPr/>
                    <a:lstStyle/>
                    <a:p>
                      <a:pPr algn="ctr" fontAlgn="b"/>
                      <a:r>
                        <a:rPr lang="en-GB" sz="1400" b="1" u="none" strike="noStrike" dirty="0">
                          <a:effectLst/>
                          <a:latin typeface="Arial" panose="020B0604020202020204" pitchFamily="34" charset="0"/>
                          <a:cs typeface="Arial" panose="020B0604020202020204" pitchFamily="34" charset="0"/>
                        </a:rPr>
                        <a:t>MG1</a:t>
                      </a:r>
                      <a:endParaRPr lang="en-GB"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GB" sz="1200" dirty="0">
                          <a:effectLst/>
                          <a:latin typeface="Arial" panose="020B0604020202020204" pitchFamily="34" charset="0"/>
                          <a:cs typeface="Arial" panose="020B0604020202020204" pitchFamily="34" charset="0"/>
                        </a:rPr>
                        <a:t>File front sheet</a:t>
                      </a:r>
                    </a:p>
                  </a:txBody>
                  <a:tcPr marT="45703" marB="457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400" b="1" u="none" strike="noStrike" dirty="0">
                          <a:effectLst/>
                          <a:latin typeface="Arial" panose="020B0604020202020204" pitchFamily="34" charset="0"/>
                          <a:cs typeface="Arial" panose="020B0604020202020204" pitchFamily="34" charset="0"/>
                        </a:rPr>
                        <a:t>MG6E</a:t>
                      </a:r>
                      <a:endParaRPr lang="en-GB"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GB" sz="1200" dirty="0">
                          <a:effectLst/>
                          <a:latin typeface="Arial" panose="020B0604020202020204" pitchFamily="34" charset="0"/>
                          <a:cs typeface="Arial" panose="020B0604020202020204" pitchFamily="34" charset="0"/>
                        </a:rPr>
                        <a:t>Disclosure officer's report</a:t>
                      </a:r>
                    </a:p>
                  </a:txBody>
                  <a:tcPr marT="45703" marB="457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457159">
                <a:tc>
                  <a:txBody>
                    <a:bodyPr/>
                    <a:lstStyle/>
                    <a:p>
                      <a:pPr algn="ctr" fontAlgn="b"/>
                      <a:r>
                        <a:rPr lang="en-GB" sz="1400" b="1" u="none" strike="noStrike" dirty="0">
                          <a:effectLst/>
                          <a:latin typeface="Arial" panose="020B0604020202020204" pitchFamily="34" charset="0"/>
                          <a:cs typeface="Arial" panose="020B0604020202020204" pitchFamily="34" charset="0"/>
                        </a:rPr>
                        <a:t>MG3*</a:t>
                      </a:r>
                      <a:endParaRPr lang="en-GB"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GB" sz="1200" dirty="0">
                          <a:effectLst/>
                          <a:latin typeface="Arial" panose="020B0604020202020204" pitchFamily="34" charset="0"/>
                          <a:cs typeface="Arial" panose="020B0604020202020204" pitchFamily="34" charset="0"/>
                        </a:rPr>
                        <a:t>Report to Crown Prosecutor for charging decision</a:t>
                      </a:r>
                    </a:p>
                  </a:txBody>
                  <a:tcPr marT="45703" marB="457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400" b="1" u="none" strike="noStrike" dirty="0">
                          <a:effectLst/>
                          <a:latin typeface="Arial" panose="020B0604020202020204" pitchFamily="34" charset="0"/>
                          <a:cs typeface="Arial" panose="020B0604020202020204" pitchFamily="34" charset="0"/>
                        </a:rPr>
                        <a:t>MG9</a:t>
                      </a:r>
                      <a:endParaRPr lang="en-GB"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GB" sz="1200" dirty="0">
                          <a:effectLst/>
                          <a:latin typeface="Arial" panose="020B0604020202020204" pitchFamily="34" charset="0"/>
                          <a:cs typeface="Arial" panose="020B0604020202020204" pitchFamily="34" charset="0"/>
                        </a:rPr>
                        <a:t>Witness list</a:t>
                      </a:r>
                    </a:p>
                  </a:txBody>
                  <a:tcPr marT="45703" marB="457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0701">
                <a:tc>
                  <a:txBody>
                    <a:bodyPr/>
                    <a:lstStyle/>
                    <a:p>
                      <a:pPr algn="ctr" fontAlgn="b"/>
                      <a:r>
                        <a:rPr lang="en-GB" sz="1400" b="1" u="none" strike="noStrike" dirty="0">
                          <a:effectLst/>
                          <a:latin typeface="Arial" panose="020B0604020202020204" pitchFamily="34" charset="0"/>
                          <a:cs typeface="Arial" panose="020B0604020202020204" pitchFamily="34" charset="0"/>
                        </a:rPr>
                        <a:t>MG4</a:t>
                      </a:r>
                      <a:endParaRPr lang="en-GB"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GB" sz="1200" dirty="0">
                          <a:effectLst/>
                          <a:latin typeface="Arial" panose="020B0604020202020204" pitchFamily="34" charset="0"/>
                          <a:cs typeface="Arial" panose="020B0604020202020204" pitchFamily="34" charset="0"/>
                        </a:rPr>
                        <a:t>Charge sheet or summons</a:t>
                      </a:r>
                    </a:p>
                  </a:txBody>
                  <a:tcPr marT="45703" marB="457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400" b="1" u="none" strike="noStrike" dirty="0">
                          <a:effectLst/>
                          <a:latin typeface="Arial" panose="020B0604020202020204" pitchFamily="34" charset="0"/>
                          <a:cs typeface="Arial" panose="020B0604020202020204" pitchFamily="34" charset="0"/>
                        </a:rPr>
                        <a:t>MG11</a:t>
                      </a:r>
                      <a:endParaRPr lang="en-GB"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GB" sz="1200" dirty="0">
                          <a:effectLst/>
                          <a:latin typeface="Arial" panose="020B0604020202020204" pitchFamily="34" charset="0"/>
                          <a:cs typeface="Arial" panose="020B0604020202020204" pitchFamily="34" charset="0"/>
                        </a:rPr>
                        <a:t>Witness statement</a:t>
                      </a:r>
                    </a:p>
                  </a:txBody>
                  <a:tcPr marT="45703" marB="457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70701">
                <a:tc>
                  <a:txBody>
                    <a:bodyPr/>
                    <a:lstStyle/>
                    <a:p>
                      <a:pPr algn="ctr" fontAlgn="b"/>
                      <a:r>
                        <a:rPr lang="en-GB" sz="1400" b="1" u="none" strike="noStrike" dirty="0">
                          <a:effectLst/>
                          <a:latin typeface="Arial" panose="020B0604020202020204" pitchFamily="34" charset="0"/>
                          <a:cs typeface="Arial" panose="020B0604020202020204" pitchFamily="34" charset="0"/>
                        </a:rPr>
                        <a:t>MG5</a:t>
                      </a:r>
                      <a:endParaRPr lang="en-GB"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GB" sz="1200" dirty="0">
                          <a:effectLst/>
                          <a:latin typeface="Arial" panose="020B0604020202020204" pitchFamily="34" charset="0"/>
                          <a:cs typeface="Arial" panose="020B0604020202020204" pitchFamily="34" charset="0"/>
                        </a:rPr>
                        <a:t>Case summary</a:t>
                      </a:r>
                    </a:p>
                  </a:txBody>
                  <a:tcPr marT="45703" marB="457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400" b="1" u="none" strike="noStrike" dirty="0">
                          <a:effectLst/>
                          <a:latin typeface="Arial" panose="020B0604020202020204" pitchFamily="34" charset="0"/>
                          <a:cs typeface="Arial" panose="020B0604020202020204" pitchFamily="34" charset="0"/>
                        </a:rPr>
                        <a:t>MG11B</a:t>
                      </a:r>
                      <a:endParaRPr lang="en-GB"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GB" sz="1200" dirty="0">
                          <a:effectLst/>
                          <a:latin typeface="Arial" panose="020B0604020202020204" pitchFamily="34" charset="0"/>
                          <a:cs typeface="Arial" panose="020B0604020202020204" pitchFamily="34" charset="0"/>
                        </a:rPr>
                        <a:t>Witness information (third party statements only)</a:t>
                      </a:r>
                    </a:p>
                  </a:txBody>
                  <a:tcPr marT="45703" marB="457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70701">
                <a:tc>
                  <a:txBody>
                    <a:bodyPr/>
                    <a:lstStyle/>
                    <a:p>
                      <a:pPr algn="ctr" fontAlgn="b"/>
                      <a:r>
                        <a:rPr lang="en-GB" sz="1400" b="1" u="none" strike="noStrike" dirty="0">
                          <a:effectLst/>
                          <a:latin typeface="Arial" panose="020B0604020202020204" pitchFamily="34" charset="0"/>
                          <a:cs typeface="Arial" panose="020B0604020202020204" pitchFamily="34" charset="0"/>
                        </a:rPr>
                        <a:t>MG6</a:t>
                      </a:r>
                      <a:endParaRPr lang="en-GB"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GB" sz="1200" dirty="0">
                          <a:effectLst/>
                          <a:latin typeface="Arial" panose="020B0604020202020204" pitchFamily="34" charset="0"/>
                          <a:cs typeface="Arial" panose="020B0604020202020204" pitchFamily="34" charset="0"/>
                        </a:rPr>
                        <a:t>Confidential information</a:t>
                      </a:r>
                    </a:p>
                  </a:txBody>
                  <a:tcPr marT="45703" marB="457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400" b="1" u="none" strike="noStrike" dirty="0">
                          <a:effectLst/>
                          <a:latin typeface="Arial" panose="020B0604020202020204" pitchFamily="34" charset="0"/>
                          <a:cs typeface="Arial" panose="020B0604020202020204" pitchFamily="34" charset="0"/>
                        </a:rPr>
                        <a:t>MG12</a:t>
                      </a:r>
                      <a:endParaRPr lang="en-GB"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GB" sz="1200" dirty="0">
                          <a:effectLst/>
                          <a:latin typeface="Arial" panose="020B0604020202020204" pitchFamily="34" charset="0"/>
                          <a:cs typeface="Arial" panose="020B0604020202020204" pitchFamily="34" charset="0"/>
                        </a:rPr>
                        <a:t>Exhibit list</a:t>
                      </a:r>
                    </a:p>
                  </a:txBody>
                  <a:tcPr marT="45703" marB="457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370701">
                <a:tc>
                  <a:txBody>
                    <a:bodyPr/>
                    <a:lstStyle/>
                    <a:p>
                      <a:pPr algn="ctr" fontAlgn="b"/>
                      <a:r>
                        <a:rPr lang="en-GB" sz="1400" b="1" u="none" strike="noStrike" dirty="0">
                          <a:effectLst/>
                          <a:latin typeface="Arial" panose="020B0604020202020204" pitchFamily="34" charset="0"/>
                          <a:cs typeface="Arial" panose="020B0604020202020204" pitchFamily="34" charset="0"/>
                        </a:rPr>
                        <a:t>MG6B*</a:t>
                      </a:r>
                      <a:endParaRPr lang="en-GB"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GB" sz="1200" dirty="0">
                          <a:effectLst/>
                          <a:latin typeface="Arial" panose="020B0604020202020204" pitchFamily="34" charset="0"/>
                          <a:cs typeface="Arial" panose="020B0604020202020204" pitchFamily="34" charset="0"/>
                        </a:rPr>
                        <a:t>Investigating officer's disciplinary record</a:t>
                      </a:r>
                    </a:p>
                  </a:txBody>
                  <a:tcPr marT="45703" marB="457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400" b="1" u="none" strike="noStrike" dirty="0">
                          <a:effectLst/>
                          <a:latin typeface="Arial" panose="020B0604020202020204" pitchFamily="34" charset="0"/>
                          <a:cs typeface="Arial" panose="020B0604020202020204" pitchFamily="34" charset="0"/>
                        </a:rPr>
                        <a:t>MG15</a:t>
                      </a:r>
                      <a:endParaRPr lang="en-GB"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GB" sz="1200" dirty="0">
                          <a:effectLst/>
                          <a:latin typeface="Arial" panose="020B0604020202020204" pitchFamily="34" charset="0"/>
                          <a:cs typeface="Arial" panose="020B0604020202020204" pitchFamily="34" charset="0"/>
                        </a:rPr>
                        <a:t>Record of interview</a:t>
                      </a:r>
                    </a:p>
                  </a:txBody>
                  <a:tcPr marT="45703" marB="457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457159">
                <a:tc>
                  <a:txBody>
                    <a:bodyPr/>
                    <a:lstStyle/>
                    <a:p>
                      <a:pPr algn="ctr" fontAlgn="b"/>
                      <a:r>
                        <a:rPr lang="en-GB" sz="1400" b="1" u="none" strike="noStrike" dirty="0">
                          <a:effectLst/>
                          <a:latin typeface="Arial" panose="020B0604020202020204" pitchFamily="34" charset="0"/>
                          <a:cs typeface="Arial" panose="020B0604020202020204" pitchFamily="34" charset="0"/>
                        </a:rPr>
                        <a:t>MG6C</a:t>
                      </a:r>
                      <a:endParaRPr lang="en-GB"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GB" sz="1200" dirty="0">
                          <a:effectLst/>
                          <a:latin typeface="Arial" panose="020B0604020202020204" pitchFamily="34" charset="0"/>
                          <a:cs typeface="Arial" panose="020B0604020202020204" pitchFamily="34" charset="0"/>
                        </a:rPr>
                        <a:t>Investigator's schedule of non-sensitive unused material</a:t>
                      </a:r>
                    </a:p>
                  </a:txBody>
                  <a:tcPr marT="45703" marB="457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400" b="1" u="none" strike="noStrike" dirty="0">
                          <a:effectLst/>
                          <a:latin typeface="Arial" panose="020B0604020202020204" pitchFamily="34" charset="0"/>
                          <a:cs typeface="Arial" panose="020B0604020202020204" pitchFamily="34" charset="0"/>
                        </a:rPr>
                        <a:t>MG16</a:t>
                      </a:r>
                      <a:endParaRPr lang="en-GB"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GB" sz="1200" dirty="0">
                          <a:effectLst/>
                          <a:latin typeface="Arial" panose="020B0604020202020204" pitchFamily="34" charset="0"/>
                          <a:cs typeface="Arial" panose="020B0604020202020204" pitchFamily="34" charset="0"/>
                        </a:rPr>
                        <a:t>Previous convictions</a:t>
                      </a:r>
                    </a:p>
                  </a:txBody>
                  <a:tcPr marT="45703" marB="457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370701">
                <a:tc>
                  <a:txBody>
                    <a:bodyPr/>
                    <a:lstStyle/>
                    <a:p>
                      <a:pPr algn="ctr" fontAlgn="b"/>
                      <a:r>
                        <a:rPr lang="en-GB" sz="1400" b="1" u="none" strike="noStrike" dirty="0">
                          <a:effectLst/>
                          <a:latin typeface="Arial" panose="020B0604020202020204" pitchFamily="34" charset="0"/>
                          <a:cs typeface="Arial" panose="020B0604020202020204" pitchFamily="34" charset="0"/>
                        </a:rPr>
                        <a:t>MG6D</a:t>
                      </a:r>
                      <a:endParaRPr lang="en-GB"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GB" sz="1200" dirty="0">
                          <a:effectLst/>
                          <a:latin typeface="Arial" panose="020B0604020202020204" pitchFamily="34" charset="0"/>
                          <a:cs typeface="Arial" panose="020B0604020202020204" pitchFamily="34" charset="0"/>
                        </a:rPr>
                        <a:t>Investigator's schedule of sensitive material</a:t>
                      </a:r>
                    </a:p>
                  </a:txBody>
                  <a:tcPr marT="45703" marB="457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400" b="1" u="none" strike="noStrike" dirty="0">
                          <a:effectLst/>
                          <a:latin typeface="Arial" panose="020B0604020202020204" pitchFamily="34" charset="0"/>
                          <a:cs typeface="Arial" panose="020B0604020202020204" pitchFamily="34" charset="0"/>
                        </a:rPr>
                        <a:t>MG17</a:t>
                      </a:r>
                      <a:endParaRPr lang="en-GB"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GB" sz="1200" dirty="0">
                          <a:effectLst/>
                          <a:latin typeface="Arial" panose="020B0604020202020204" pitchFamily="34" charset="0"/>
                          <a:cs typeface="Arial" panose="020B0604020202020204" pitchFamily="34" charset="0"/>
                        </a:rPr>
                        <a:t>Previous cautions, written warning and </a:t>
                      </a:r>
                      <a:r>
                        <a:rPr lang="en-GB" sz="1200" dirty="0" err="1">
                          <a:effectLst/>
                          <a:latin typeface="Arial" panose="020B0604020202020204" pitchFamily="34" charset="0"/>
                          <a:cs typeface="Arial" panose="020B0604020202020204" pitchFamily="34" charset="0"/>
                        </a:rPr>
                        <a:t>rebriefs</a:t>
                      </a:r>
                      <a:endParaRPr lang="en-GB" sz="1200" dirty="0">
                        <a:effectLst/>
                        <a:latin typeface="Arial" panose="020B0604020202020204" pitchFamily="34" charset="0"/>
                        <a:cs typeface="Arial" panose="020B0604020202020204" pitchFamily="34" charset="0"/>
                      </a:endParaRPr>
                    </a:p>
                  </a:txBody>
                  <a:tcPr marT="45703" marB="457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7B074230-EB17-4CE6-88FE-C4E84EF08899}"/>
              </a:ext>
            </a:extLst>
          </p:cNvPr>
          <p:cNvSpPr>
            <a:spLocks noGrp="1"/>
          </p:cNvSpPr>
          <p:nvPr>
            <p:ph type="title"/>
          </p:nvPr>
        </p:nvSpPr>
        <p:spPr>
          <a:xfrm>
            <a:off x="468313" y="188913"/>
            <a:ext cx="8064500" cy="647700"/>
          </a:xfrm>
        </p:spPr>
        <p:txBody>
          <a:bodyPr/>
          <a:lstStyle/>
          <a:p>
            <a:pPr algn="ctr" eaLnBrk="1" hangingPunct="1"/>
            <a:r>
              <a:rPr lang="en-GB" altLang="en-US" b="1">
                <a:solidFill>
                  <a:srgbClr val="0070C0"/>
                </a:solidFill>
              </a:rPr>
              <a:t>MG1 and 3</a:t>
            </a:r>
          </a:p>
        </p:txBody>
      </p:sp>
      <p:sp>
        <p:nvSpPr>
          <p:cNvPr id="3" name="Content Placeholder 2">
            <a:extLst>
              <a:ext uri="{FF2B5EF4-FFF2-40B4-BE49-F238E27FC236}">
                <a16:creationId xmlns:a16="http://schemas.microsoft.com/office/drawing/2014/main" id="{ECD7E086-846E-473C-A483-BD6D1402EF85}"/>
              </a:ext>
            </a:extLst>
          </p:cNvPr>
          <p:cNvSpPr>
            <a:spLocks noGrp="1"/>
          </p:cNvSpPr>
          <p:nvPr>
            <p:ph type="body" sz="quarter" idx="10"/>
          </p:nvPr>
        </p:nvSpPr>
        <p:spPr/>
        <p:txBody>
          <a:bodyPr>
            <a:normAutofit/>
          </a:bodyPr>
          <a:lstStyle/>
          <a:p>
            <a:pPr eaLnBrk="1" hangingPunct="1">
              <a:buClrTx/>
              <a:defRPr/>
            </a:pPr>
            <a:r>
              <a:rPr lang="en-GB" dirty="0"/>
              <a:t>MG1 – file front sheet</a:t>
            </a:r>
          </a:p>
          <a:p>
            <a:pPr lvl="1" eaLnBrk="1" hangingPunct="1">
              <a:buClrTx/>
              <a:buFont typeface="Arial" panose="020B0604020202020204" pitchFamily="34" charset="0"/>
              <a:buChar char="•"/>
              <a:defRPr/>
            </a:pPr>
            <a:r>
              <a:rPr lang="en-GB" dirty="0"/>
              <a:t>Identifies the potential defendants and who is responsible for the file being submitted</a:t>
            </a:r>
          </a:p>
          <a:p>
            <a:pPr lvl="1" eaLnBrk="1" hangingPunct="1">
              <a:buClrTx/>
              <a:buFont typeface="Arial" panose="020B0604020202020204" pitchFamily="34" charset="0"/>
              <a:buChar char="•"/>
              <a:defRPr/>
            </a:pPr>
            <a:r>
              <a:rPr lang="en-GB" dirty="0"/>
              <a:t>Fill in </a:t>
            </a:r>
            <a:r>
              <a:rPr lang="en-GB" i="1" dirty="0"/>
              <a:t>all</a:t>
            </a:r>
            <a:r>
              <a:rPr lang="en-GB" dirty="0"/>
              <a:t> relevant boxes</a:t>
            </a:r>
          </a:p>
          <a:p>
            <a:pPr lvl="1" eaLnBrk="1" hangingPunct="1">
              <a:buClrTx/>
              <a:buFont typeface="Arial" panose="020B0604020202020204" pitchFamily="34" charset="0"/>
              <a:buChar char="•"/>
              <a:defRPr/>
            </a:pPr>
            <a:endParaRPr lang="en-GB" dirty="0"/>
          </a:p>
          <a:p>
            <a:pPr lvl="1" eaLnBrk="1" hangingPunct="1">
              <a:buClrTx/>
              <a:buFont typeface="Arial" panose="020B0604020202020204" pitchFamily="34" charset="0"/>
              <a:buChar char="•"/>
              <a:defRPr/>
            </a:pPr>
            <a:endParaRPr lang="en-GB" dirty="0"/>
          </a:p>
          <a:p>
            <a:pPr marL="400050" eaLnBrk="1" hangingPunct="1">
              <a:buClrTx/>
              <a:defRPr/>
            </a:pPr>
            <a:r>
              <a:rPr lang="en-GB" dirty="0"/>
              <a:t>MG3 – report to prosecutor for decision</a:t>
            </a:r>
          </a:p>
          <a:p>
            <a:pPr lvl="1" eaLnBrk="1" hangingPunct="1">
              <a:buClrTx/>
              <a:buFont typeface="Arial" panose="020B0604020202020204" pitchFamily="34" charset="0"/>
              <a:buChar char="•"/>
              <a:defRPr/>
            </a:pPr>
            <a:r>
              <a:rPr lang="en-GB" dirty="0"/>
              <a:t>Expands on the MG1</a:t>
            </a:r>
          </a:p>
          <a:p>
            <a:pPr lvl="1" eaLnBrk="1" hangingPunct="1">
              <a:buClrTx/>
              <a:buFont typeface="Arial" panose="020B0604020202020204" pitchFamily="34" charset="0"/>
              <a:buChar char="•"/>
              <a:defRPr/>
            </a:pPr>
            <a:r>
              <a:rPr lang="en-GB" dirty="0"/>
              <a:t>Details what has been included on the file for the prosecutor to consider</a:t>
            </a:r>
          </a:p>
          <a:p>
            <a:pPr lvl="1" eaLnBrk="1" hangingPunct="1">
              <a:buClrTx/>
              <a:buFont typeface="Arial" panose="020B0604020202020204" pitchFamily="34" charset="0"/>
              <a:buChar char="•"/>
              <a:defRPr/>
            </a:pPr>
            <a:r>
              <a:rPr lang="en-GB" dirty="0"/>
              <a:t>Fill in </a:t>
            </a:r>
            <a:r>
              <a:rPr lang="en-GB" i="1" dirty="0"/>
              <a:t>all</a:t>
            </a:r>
            <a:r>
              <a:rPr lang="en-GB" dirty="0"/>
              <a:t> relevant boxes</a:t>
            </a:r>
          </a:p>
          <a:p>
            <a:pPr marL="914400" lvl="1" indent="-457200" eaLnBrk="1" hangingPunct="1">
              <a:buFont typeface="Arial" panose="020B0604020202020204" pitchFamily="34" charset="0"/>
              <a:buChar char="•"/>
              <a:defRPr/>
            </a:pPr>
            <a:endParaRPr lang="en-GB" dirty="0"/>
          </a:p>
        </p:txBody>
      </p:sp>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E33E21E8-8451-4A43-BE82-43CE7830F5BD}"/>
              </a:ext>
            </a:extLst>
          </p:cNvPr>
          <p:cNvSpPr>
            <a:spLocks noGrp="1"/>
          </p:cNvSpPr>
          <p:nvPr>
            <p:ph type="title"/>
          </p:nvPr>
        </p:nvSpPr>
        <p:spPr>
          <a:xfrm>
            <a:off x="468313" y="44450"/>
            <a:ext cx="8229600" cy="922338"/>
          </a:xfrm>
        </p:spPr>
        <p:txBody>
          <a:bodyPr/>
          <a:lstStyle/>
          <a:p>
            <a:pPr algn="ctr" eaLnBrk="1" hangingPunct="1"/>
            <a:r>
              <a:rPr lang="en-GB" altLang="en-US" b="1">
                <a:solidFill>
                  <a:srgbClr val="0070C0"/>
                </a:solidFill>
              </a:rPr>
              <a:t>MG4</a:t>
            </a:r>
          </a:p>
        </p:txBody>
      </p:sp>
      <p:sp>
        <p:nvSpPr>
          <p:cNvPr id="21507" name="Content Placeholder 2">
            <a:extLst>
              <a:ext uri="{FF2B5EF4-FFF2-40B4-BE49-F238E27FC236}">
                <a16:creationId xmlns:a16="http://schemas.microsoft.com/office/drawing/2014/main" id="{9E8F1589-D1E3-4456-881D-6C428D557CEB}"/>
              </a:ext>
            </a:extLst>
          </p:cNvPr>
          <p:cNvSpPr>
            <a:spLocks noGrp="1"/>
          </p:cNvSpPr>
          <p:nvPr>
            <p:ph type="body" sz="quarter" idx="10"/>
          </p:nvPr>
        </p:nvSpPr>
        <p:spPr>
          <a:xfrm>
            <a:off x="468313" y="908050"/>
            <a:ext cx="8229600" cy="5327650"/>
          </a:xfrm>
        </p:spPr>
        <p:txBody>
          <a:bodyPr/>
          <a:lstStyle/>
          <a:p>
            <a:pPr eaLnBrk="1" hangingPunct="1">
              <a:buClrTx/>
            </a:pPr>
            <a:r>
              <a:rPr lang="en-GB" altLang="en-US"/>
              <a:t>Draft summonses – one for each offence and each defendant</a:t>
            </a:r>
          </a:p>
          <a:p>
            <a:pPr eaLnBrk="1" hangingPunct="1">
              <a:buClrTx/>
            </a:pPr>
            <a:endParaRPr lang="en-GB" altLang="en-US" sz="1400"/>
          </a:p>
          <a:p>
            <a:pPr eaLnBrk="1" hangingPunct="1">
              <a:buClrTx/>
            </a:pPr>
            <a:r>
              <a:rPr lang="en-GB" altLang="en-US"/>
              <a:t>Points the prosecutor to the correct legislation / offences to consider</a:t>
            </a:r>
          </a:p>
          <a:p>
            <a:pPr eaLnBrk="1" hangingPunct="1">
              <a:buClrTx/>
            </a:pPr>
            <a:endParaRPr lang="en-GB" altLang="en-US" sz="1400"/>
          </a:p>
          <a:p>
            <a:pPr eaLnBrk="1" hangingPunct="1">
              <a:buClrTx/>
            </a:pPr>
            <a:r>
              <a:rPr lang="en-GB" altLang="en-US"/>
              <a:t>Useful for investigator to look at wording of the offence to establish the “points to prove”</a:t>
            </a:r>
          </a:p>
          <a:p>
            <a:pPr eaLnBrk="1" hangingPunct="1">
              <a:buClrTx/>
            </a:pPr>
            <a:endParaRPr lang="en-GB" altLang="en-US" sz="1400"/>
          </a:p>
          <a:p>
            <a:pPr eaLnBrk="1" hangingPunct="1">
              <a:buClrTx/>
            </a:pPr>
            <a:r>
              <a:rPr lang="en-GB" altLang="en-US"/>
              <a:t>Should identify </a:t>
            </a:r>
          </a:p>
          <a:p>
            <a:pPr lvl="1" eaLnBrk="1" hangingPunct="1">
              <a:buClrTx/>
              <a:buFont typeface="Arial" panose="020B0604020202020204" pitchFamily="34" charset="0"/>
              <a:buChar char="•"/>
            </a:pPr>
            <a:r>
              <a:rPr lang="en-GB" altLang="en-US"/>
              <a:t>date of offence</a:t>
            </a:r>
          </a:p>
          <a:p>
            <a:pPr lvl="1" eaLnBrk="1" hangingPunct="1">
              <a:buClrTx/>
              <a:buFont typeface="Arial" panose="020B0604020202020204" pitchFamily="34" charset="0"/>
              <a:buChar char="•"/>
            </a:pPr>
            <a:r>
              <a:rPr lang="en-GB" altLang="en-US"/>
              <a:t>place of offence </a:t>
            </a:r>
          </a:p>
          <a:p>
            <a:pPr lvl="1" eaLnBrk="1" hangingPunct="1">
              <a:buClrTx/>
              <a:buFont typeface="Arial" panose="020B0604020202020204" pitchFamily="34" charset="0"/>
              <a:buChar char="•"/>
            </a:pPr>
            <a:r>
              <a:rPr lang="en-GB" altLang="en-US"/>
              <a:t>defendant’s role (master / owner)</a:t>
            </a:r>
          </a:p>
          <a:p>
            <a:pPr lvl="1" eaLnBrk="1" hangingPunct="1">
              <a:buClrTx/>
              <a:buFont typeface="Arial" panose="020B0604020202020204" pitchFamily="34" charset="0"/>
              <a:buChar char="•"/>
            </a:pPr>
            <a:r>
              <a:rPr lang="en-GB" altLang="en-US"/>
              <a:t>details of the offence (look at the legislation wording)</a:t>
            </a:r>
          </a:p>
        </p:txBody>
      </p:sp>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1049D5EF-B0AA-461C-85BD-5236A31E420C}"/>
              </a:ext>
            </a:extLst>
          </p:cNvPr>
          <p:cNvSpPr txBox="1">
            <a:spLocks noChangeArrowheads="1"/>
          </p:cNvSpPr>
          <p:nvPr/>
        </p:nvSpPr>
        <p:spPr>
          <a:xfrm>
            <a:off x="457200" y="274638"/>
            <a:ext cx="8229600" cy="1143000"/>
          </a:xfrm>
          <a:prstGeom prst="rect">
            <a:avLst/>
          </a:prstGeom>
        </p:spPr>
        <p:txBody>
          <a:bodyPr anchor="ctr">
            <a:normAutofit/>
          </a:bodyPr>
          <a:lstStyle/>
          <a:p>
            <a:pPr algn="ctr" eaLnBrk="1" fontAlgn="auto" hangingPunct="1">
              <a:spcBef>
                <a:spcPts val="0"/>
              </a:spcBef>
              <a:spcAft>
                <a:spcPts val="0"/>
              </a:spcAft>
              <a:defRPr/>
            </a:pPr>
            <a:endParaRPr lang="en-GB" sz="4400" b="1" dirty="0">
              <a:ea typeface="+mj-ea"/>
            </a:endParaRPr>
          </a:p>
        </p:txBody>
      </p:sp>
      <p:sp>
        <p:nvSpPr>
          <p:cNvPr id="23555" name="Title 1">
            <a:extLst>
              <a:ext uri="{FF2B5EF4-FFF2-40B4-BE49-F238E27FC236}">
                <a16:creationId xmlns:a16="http://schemas.microsoft.com/office/drawing/2014/main" id="{3686A0C7-9E4F-49E0-AFFA-CF656BD68224}"/>
              </a:ext>
            </a:extLst>
          </p:cNvPr>
          <p:cNvSpPr>
            <a:spLocks noGrp="1"/>
          </p:cNvSpPr>
          <p:nvPr>
            <p:ph type="title"/>
          </p:nvPr>
        </p:nvSpPr>
        <p:spPr>
          <a:xfrm>
            <a:off x="-34925" y="115888"/>
            <a:ext cx="8964613" cy="863600"/>
          </a:xfrm>
        </p:spPr>
        <p:txBody>
          <a:bodyPr/>
          <a:lstStyle/>
          <a:p>
            <a:pPr algn="ctr" eaLnBrk="1" hangingPunct="1"/>
            <a:r>
              <a:rPr lang="en-GB" altLang="en-US" b="1">
                <a:solidFill>
                  <a:srgbClr val="0070C0"/>
                </a:solidFill>
              </a:rPr>
              <a:t>MG5</a:t>
            </a:r>
          </a:p>
        </p:txBody>
      </p:sp>
      <p:sp>
        <p:nvSpPr>
          <p:cNvPr id="23556" name="Content Placeholder 2">
            <a:extLst>
              <a:ext uri="{FF2B5EF4-FFF2-40B4-BE49-F238E27FC236}">
                <a16:creationId xmlns:a16="http://schemas.microsoft.com/office/drawing/2014/main" id="{ACA34C4A-B400-4642-866C-0D4CC6020385}"/>
              </a:ext>
            </a:extLst>
          </p:cNvPr>
          <p:cNvSpPr>
            <a:spLocks noGrp="1"/>
          </p:cNvSpPr>
          <p:nvPr>
            <p:ph type="body" sz="quarter" idx="10"/>
          </p:nvPr>
        </p:nvSpPr>
        <p:spPr/>
        <p:txBody>
          <a:bodyPr/>
          <a:lstStyle/>
          <a:p>
            <a:pPr eaLnBrk="1" hangingPunct="1">
              <a:spcBef>
                <a:spcPts val="1200"/>
              </a:spcBef>
              <a:buClrTx/>
            </a:pPr>
            <a:r>
              <a:rPr lang="en-GB" altLang="en-US" sz="2000"/>
              <a:t>Clear and precise summary of the facts of the case, up to and including interview</a:t>
            </a:r>
          </a:p>
          <a:p>
            <a:pPr eaLnBrk="1" hangingPunct="1">
              <a:spcBef>
                <a:spcPts val="1200"/>
              </a:spcBef>
              <a:buClrTx/>
            </a:pPr>
            <a:r>
              <a:rPr lang="en-GB" altLang="en-US" sz="2000"/>
              <a:t>Can be used to explain the vessel and how it operates (if relevant to the offence)</a:t>
            </a:r>
          </a:p>
          <a:p>
            <a:pPr eaLnBrk="1" hangingPunct="1">
              <a:spcBef>
                <a:spcPts val="1200"/>
              </a:spcBef>
              <a:buClrTx/>
            </a:pPr>
            <a:r>
              <a:rPr lang="en-GB" altLang="en-US" sz="2000"/>
              <a:t>Not an evidential document, but will be served on the court and the defence</a:t>
            </a:r>
          </a:p>
          <a:p>
            <a:pPr eaLnBrk="1" hangingPunct="1">
              <a:spcBef>
                <a:spcPts val="1200"/>
              </a:spcBef>
              <a:buClrTx/>
            </a:pPr>
            <a:r>
              <a:rPr lang="en-GB" altLang="en-US" sz="2000"/>
              <a:t>Must be well written and in good English</a:t>
            </a:r>
          </a:p>
          <a:p>
            <a:pPr eaLnBrk="1" hangingPunct="1">
              <a:spcBef>
                <a:spcPts val="1200"/>
              </a:spcBef>
              <a:buClrTx/>
            </a:pPr>
            <a:r>
              <a:rPr lang="en-GB" altLang="en-US" sz="2000"/>
              <a:t>Must not contain opinion</a:t>
            </a:r>
          </a:p>
          <a:p>
            <a:pPr eaLnBrk="1" hangingPunct="1">
              <a:spcBef>
                <a:spcPts val="1200"/>
              </a:spcBef>
              <a:buClrTx/>
            </a:pPr>
            <a:r>
              <a:rPr lang="en-GB" altLang="en-US" sz="2000"/>
              <a:t>May refer to witness statements and exhibits, but do not include excerpts from them</a:t>
            </a:r>
          </a:p>
          <a:p>
            <a:pPr eaLnBrk="1" hangingPunct="1">
              <a:spcBef>
                <a:spcPts val="1200"/>
              </a:spcBef>
              <a:buClrTx/>
            </a:pPr>
            <a:r>
              <a:rPr lang="en-GB" altLang="en-US" sz="2000"/>
              <a:t>It is a summary of the evidence in the case, not a narrative of how the evidence was gathered</a:t>
            </a:r>
          </a:p>
          <a:p>
            <a:pPr eaLnBrk="1" hangingPunct="1"/>
            <a:endParaRPr lang="en-GB" altLang="en-US" sz="2000"/>
          </a:p>
        </p:txBody>
      </p:sp>
    </p:spTree>
    <p:custDataLst>
      <p:tags r:id="rId1"/>
    </p:custData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39"/>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01. Introduc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1EA9B063C44E943AFCED592B08CDA17" ma:contentTypeVersion="0" ma:contentTypeDescription="Create a new document." ma:contentTypeScope="" ma:versionID="6d8f01f4077a8de34f42d9d7a606ac81">
  <xsd:schema xmlns:xsd="http://www.w3.org/2001/XMLSchema" xmlns:p="http://schemas.microsoft.com/office/2006/metadata/properties" targetNamespace="http://schemas.microsoft.com/office/2006/metadata/properties" ma:root="true" ma:fieldsID="d2b38e92e01493b6a9ea22f40540c5d3">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LongProperties xmlns="http://schemas.microsoft.com/office/2006/metadata/longProperties"/>
</file>

<file path=customXml/item4.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167E911-9CF2-4F58-BBEE-C9910DF779A8}">
  <ds:schemaRefs>
    <ds:schemaRef ds:uri="http://schemas.microsoft.com/sharepoint/v3/contenttype/forms"/>
  </ds:schemaRefs>
</ds:datastoreItem>
</file>

<file path=customXml/itemProps2.xml><?xml version="1.0" encoding="utf-8"?>
<ds:datastoreItem xmlns:ds="http://schemas.openxmlformats.org/officeDocument/2006/customXml" ds:itemID="{421BAEC7-E013-4923-80A1-9E363D9ABB3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83F10FF7-90E4-42CF-A0F6-BDA4BD78AF40}">
  <ds:schemaRefs>
    <ds:schemaRef ds:uri="http://schemas.microsoft.com/office/2006/metadata/longProperties"/>
  </ds:schemaRefs>
</ds:datastoreItem>
</file>

<file path=customXml/itemProps4.xml><?xml version="1.0" encoding="utf-8"?>
<ds:datastoreItem xmlns:ds="http://schemas.openxmlformats.org/officeDocument/2006/customXml" ds:itemID="{C2296A23-DFA2-4107-B181-BB35DE30990E}">
  <ds:schemaRefs>
    <ds:schemaRef ds:uri="http://schemas.microsoft.com/office/2006/documentManagement/types"/>
    <ds:schemaRef ds:uri="http://purl.org/dc/elements/1.1/"/>
    <ds:schemaRef ds:uri="http://schemas.openxmlformats.org/package/2006/metadata/core-properties"/>
    <ds:schemaRef ds:uri="http://www.w3.org/XML/1998/namespace"/>
    <ds:schemaRef ds:uri="http://purl.org/dc/terms/"/>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01. Introduction</Template>
  <TotalTime>1258</TotalTime>
  <Words>5218</Words>
  <Application>Microsoft Office PowerPoint</Application>
  <PresentationFormat>On-screen Show (4:3)</PresentationFormat>
  <Paragraphs>469</Paragraphs>
  <Slides>39</Slides>
  <Notes>28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39</vt:i4>
      </vt:variant>
    </vt:vector>
  </HeadingPairs>
  <TitlesOfParts>
    <vt:vector size="42" baseType="lpstr">
      <vt:lpstr>Arial</vt:lpstr>
      <vt:lpstr>Calibri</vt:lpstr>
      <vt:lpstr>01. Introduction</vt:lpstr>
      <vt:lpstr>File Completion, Disclosure and Prosecution</vt:lpstr>
      <vt:lpstr>What are MG Forms?</vt:lpstr>
      <vt:lpstr>What are MG Forms?</vt:lpstr>
      <vt:lpstr>What are MG Forms?</vt:lpstr>
      <vt:lpstr>MG Forms</vt:lpstr>
      <vt:lpstr>Which Forms?</vt:lpstr>
      <vt:lpstr>MG1 and 3</vt:lpstr>
      <vt:lpstr>MG4</vt:lpstr>
      <vt:lpstr>MG5</vt:lpstr>
      <vt:lpstr>MG6</vt:lpstr>
      <vt:lpstr>MG6B</vt:lpstr>
      <vt:lpstr>MG6B cont</vt:lpstr>
      <vt:lpstr>MG6C, D and E</vt:lpstr>
      <vt:lpstr>MG9</vt:lpstr>
      <vt:lpstr>MG12</vt:lpstr>
      <vt:lpstr>MG15</vt:lpstr>
      <vt:lpstr>MG16 and 17</vt:lpstr>
      <vt:lpstr>Disclosure</vt:lpstr>
      <vt:lpstr>What is disclosure?</vt:lpstr>
      <vt:lpstr>Why do we have disclosure?</vt:lpstr>
      <vt:lpstr>What happens if we don’t?</vt:lpstr>
      <vt:lpstr>When do we have to disclose?</vt:lpstr>
      <vt:lpstr>The disclosure officer</vt:lpstr>
      <vt:lpstr>The disclosure test</vt:lpstr>
      <vt:lpstr>Unused material – what is it?</vt:lpstr>
      <vt:lpstr>When is it sensitive?</vt:lpstr>
      <vt:lpstr>MG6 Forms</vt:lpstr>
      <vt:lpstr>MG6 Forms</vt:lpstr>
      <vt:lpstr>PowerPoint Presentation</vt:lpstr>
      <vt:lpstr>Prosecution</vt:lpstr>
      <vt:lpstr>Code for Crown Prosecutors </vt:lpstr>
      <vt:lpstr>The Evidential Test</vt:lpstr>
      <vt:lpstr>The Evidential Test</vt:lpstr>
      <vt:lpstr>The Public Interest Test</vt:lpstr>
      <vt:lpstr>The Public Interest Test</vt:lpstr>
      <vt:lpstr>Conclusions</vt:lpstr>
      <vt:lpstr>Next Steps</vt:lpstr>
      <vt:lpstr>Next Steps</vt:lpstr>
      <vt:lpstr>Continuing duties</vt:lpstr>
    </vt:vector>
  </TitlesOfParts>
  <Company>Defra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m302035</dc:creator>
  <cp:lastModifiedBy>Whitford, Annika</cp:lastModifiedBy>
  <cp:revision>93</cp:revision>
  <dcterms:created xsi:type="dcterms:W3CDTF">2010-08-17T10:44:13Z</dcterms:created>
  <dcterms:modified xsi:type="dcterms:W3CDTF">2021-02-22T10:27:44Z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y fmtid="{D5CDD505-2E9C-101B-9397-08002B2CF9AE}" pid="3" name="ArticulateGUID">
    <vt:lpwstr>68BFAD87-3BA7-4450-9028-01B608B4B5BE</vt:lpwstr>
  </property>
  <property fmtid="{D5CDD505-2E9C-101B-9397-08002B2CF9AE}" pid="4" name="ArticulatePath">
    <vt:lpwstr>File Completion, Disclosure and Prosecution</vt:lpwstr>
  </property>
</Properties>
</file>