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custDataLst>
    <p:tags r:id="rId20"/>
  </p:custDataLst>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F41"/>
    <a:srgbClr val="8788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14" y="126"/>
      </p:cViewPr>
      <p:guideLst>
        <p:guide orient="horz" pos="2160"/>
        <p:guide pos="3840"/>
      </p:guideLst>
    </p:cSldViewPr>
  </p:slideViewPr>
  <p:notesTextViewPr>
    <p:cViewPr>
      <p:scale>
        <a:sx n="100" d="100"/>
        <a:sy n="100" d="100"/>
      </p:scale>
      <p:origin x="0" y="0"/>
    </p:cViewPr>
  </p:notesText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gs" Target="tags/tag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AC883025-1068-4262-916C-72DF11E02419}" type="datetimeFigureOut">
              <a:rPr lang="en-GB"/>
              <a:pPr>
                <a:defRPr/>
              </a:pPr>
              <a:t>22/01/2021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5168CE03-CF92-4B8A-862D-C5A208C4A647}" type="slidenum">
              <a:rPr lang="en-GB" altLang="en-US"/>
              <a:pPr/>
              <a:t>‹#›</a:t>
            </a:fld>
            <a:endParaRPr lang="en-GB" altLang="en-US"/>
          </a:p>
        </p:txBody>
      </p:sp>
    </p:spTree>
    <p:extLst>
      <p:ext uri="{BB962C8B-B14F-4D97-AF65-F5344CB8AC3E}">
        <p14:creationId xmlns:p14="http://schemas.microsoft.com/office/powerpoint/2010/main" val="259460720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Picture 2" descr="C:\Users\m311386\Desktop\MMO_582_AW.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00051" y="260351"/>
            <a:ext cx="3359149" cy="199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 name="Title 1"/>
          <p:cNvSpPr>
            <a:spLocks noGrp="1"/>
          </p:cNvSpPr>
          <p:nvPr>
            <p:ph type="ctrTitle"/>
          </p:nvPr>
        </p:nvSpPr>
        <p:spPr>
          <a:xfrm>
            <a:off x="527382" y="4149081"/>
            <a:ext cx="11425269" cy="936104"/>
          </a:xfrm>
        </p:spPr>
        <p:txBody>
          <a:bodyPr/>
          <a:lstStyle>
            <a:lvl1pPr>
              <a:defRPr b="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527382" y="5157192"/>
            <a:ext cx="11425269" cy="648072"/>
          </a:xfrm>
        </p:spPr>
        <p:txBody>
          <a:bodyPr/>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3133464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
        <p:nvSpPr>
          <p:cNvPr id="10" name="Text Placeholder 9"/>
          <p:cNvSpPr>
            <a:spLocks noGrp="1"/>
          </p:cNvSpPr>
          <p:nvPr>
            <p:ph type="body" sz="quarter" idx="10"/>
          </p:nvPr>
        </p:nvSpPr>
        <p:spPr>
          <a:xfrm>
            <a:off x="624418" y="981076"/>
            <a:ext cx="10655300" cy="5400675"/>
          </a:xfrm>
        </p:spPr>
        <p:txBody>
          <a:bodyPr/>
          <a:lstStyle/>
          <a:p>
            <a:pPr lvl="0"/>
            <a:r>
              <a:rPr lang="en-US" dirty="0"/>
              <a:t>Click to edit Master text styles</a:t>
            </a:r>
          </a:p>
          <a:p>
            <a:pPr lvl="1"/>
            <a:r>
              <a:rPr lang="en-US" dirty="0"/>
              <a:t>Second level</a:t>
            </a:r>
          </a:p>
          <a:p>
            <a:pPr lvl="2"/>
            <a:r>
              <a:rPr lang="en-US" dirty="0"/>
              <a:t>Third level</a:t>
            </a:r>
          </a:p>
        </p:txBody>
      </p:sp>
    </p:spTree>
    <p:extLst>
      <p:ext uri="{BB962C8B-B14F-4D97-AF65-F5344CB8AC3E}">
        <p14:creationId xmlns:p14="http://schemas.microsoft.com/office/powerpoint/2010/main" val="2999756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980728"/>
            <a:ext cx="5294379"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096000" y="980728"/>
            <a:ext cx="5280587" cy="54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4"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1735880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980728"/>
            <a:ext cx="5294379"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5" name="Text Placeholder 4"/>
          <p:cNvSpPr>
            <a:spLocks noGrp="1"/>
          </p:cNvSpPr>
          <p:nvPr>
            <p:ph type="body" sz="quarter" idx="3"/>
          </p:nvPr>
        </p:nvSpPr>
        <p:spPr>
          <a:xfrm>
            <a:off x="6096001" y="980728"/>
            <a:ext cx="5183220" cy="639762"/>
          </a:xfrm>
        </p:spPr>
        <p:txBody>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10" name="Content Placeholder 2"/>
          <p:cNvSpPr>
            <a:spLocks noGrp="1"/>
          </p:cNvSpPr>
          <p:nvPr>
            <p:ph sz="half" idx="10"/>
          </p:nvPr>
        </p:nvSpPr>
        <p:spPr>
          <a:xfrm>
            <a:off x="609600" y="1772816"/>
            <a:ext cx="5294379"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1" name="Content Placeholder 3"/>
          <p:cNvSpPr>
            <a:spLocks noGrp="1"/>
          </p:cNvSpPr>
          <p:nvPr>
            <p:ph sz="half" idx="2"/>
          </p:nvPr>
        </p:nvSpPr>
        <p:spPr>
          <a:xfrm>
            <a:off x="6096000" y="1772816"/>
            <a:ext cx="5280587" cy="46085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p:txBody>
      </p:sp>
      <p:sp>
        <p:nvSpPr>
          <p:cNvPr id="13"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324871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623392" y="260648"/>
            <a:ext cx="10753195" cy="648072"/>
          </a:xfrm>
          <a:prstGeom prst="rect">
            <a:avLst/>
          </a:prstGeom>
        </p:spPr>
        <p:txBody>
          <a:bodyPr rtlCol="0">
            <a:normAutofit/>
          </a:bodyPr>
          <a:lstStyle/>
          <a:p>
            <a:r>
              <a:rPr lang="en-US" dirty="0"/>
              <a:t>Click to edit Master title style</a:t>
            </a:r>
            <a:endParaRPr lang="en-GB" dirty="0"/>
          </a:p>
        </p:txBody>
      </p:sp>
    </p:spTree>
    <p:extLst>
      <p:ext uri="{BB962C8B-B14F-4D97-AF65-F5344CB8AC3E}">
        <p14:creationId xmlns:p14="http://schemas.microsoft.com/office/powerpoint/2010/main" val="25274153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3993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8"/>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24417" y="260351"/>
            <a:ext cx="10752667"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a:spLocks noGrp="1"/>
          </p:cNvSpPr>
          <p:nvPr>
            <p:ph type="body" idx="1"/>
          </p:nvPr>
        </p:nvSpPr>
        <p:spPr bwMode="auto">
          <a:xfrm>
            <a:off x="609601" y="908050"/>
            <a:ext cx="10767484" cy="547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p:txBody>
      </p:sp>
      <p:sp>
        <p:nvSpPr>
          <p:cNvPr id="5" name="Rectangle 4"/>
          <p:cNvSpPr/>
          <p:nvPr userDrawn="1"/>
        </p:nvSpPr>
        <p:spPr>
          <a:xfrm>
            <a:off x="11857568" y="0"/>
            <a:ext cx="334433" cy="6858000"/>
          </a:xfrm>
          <a:prstGeom prst="rect">
            <a:avLst/>
          </a:prstGeom>
          <a:solidFill>
            <a:srgbClr val="007C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cSld>
  <p:clrMap bg1="lt1" tx1="dk1" bg2="lt2" tx2="dk2" accent1="accent1" accent2="accent2" accent3="accent3" accent4="accent4" accent5="accent5" accent6="accent6" hlink="hlink" folHlink="folHlink"/>
  <p:sldLayoutIdLst>
    <p:sldLayoutId id="2147483690" r:id="rId1"/>
    <p:sldLayoutId id="2147483685" r:id="rId2"/>
    <p:sldLayoutId id="2147483686" r:id="rId3"/>
    <p:sldLayoutId id="2147483687" r:id="rId4"/>
    <p:sldLayoutId id="2147483688" r:id="rId5"/>
    <p:sldLayoutId id="2147483689" r:id="rId6"/>
  </p:sldLayoutIdLst>
  <p:txStyles>
    <p:titleStyle>
      <a:lvl1pPr algn="l" rtl="0" eaLnBrk="0" fontAlgn="base" hangingPunct="0">
        <a:spcBef>
          <a:spcPct val="0"/>
        </a:spcBef>
        <a:spcAft>
          <a:spcPct val="0"/>
        </a:spcAft>
        <a:defRPr sz="3200" kern="1200">
          <a:solidFill>
            <a:schemeClr val="tx1"/>
          </a:solidFill>
          <a:latin typeface="Arial" pitchFamily="34" charset="0"/>
          <a:ea typeface="+mj-ea"/>
          <a:cs typeface="Arial" pitchFamily="34" charset="0"/>
        </a:defRPr>
      </a:lvl1pPr>
      <a:lvl2pPr algn="l" rtl="0" eaLnBrk="0" fontAlgn="base" hangingPunct="0">
        <a:spcBef>
          <a:spcPct val="0"/>
        </a:spcBef>
        <a:spcAft>
          <a:spcPct val="0"/>
        </a:spcAft>
        <a:defRPr sz="3200">
          <a:solidFill>
            <a:schemeClr val="tx1"/>
          </a:solidFill>
          <a:latin typeface="Arial" charset="0"/>
          <a:cs typeface="Arial" charset="0"/>
        </a:defRPr>
      </a:lvl2pPr>
      <a:lvl3pPr algn="l" rtl="0" eaLnBrk="0" fontAlgn="base" hangingPunct="0">
        <a:spcBef>
          <a:spcPct val="0"/>
        </a:spcBef>
        <a:spcAft>
          <a:spcPct val="0"/>
        </a:spcAft>
        <a:defRPr sz="3200">
          <a:solidFill>
            <a:schemeClr val="tx1"/>
          </a:solidFill>
          <a:latin typeface="Arial" charset="0"/>
          <a:cs typeface="Arial" charset="0"/>
        </a:defRPr>
      </a:lvl3pPr>
      <a:lvl4pPr algn="l" rtl="0" eaLnBrk="0" fontAlgn="base" hangingPunct="0">
        <a:spcBef>
          <a:spcPct val="0"/>
        </a:spcBef>
        <a:spcAft>
          <a:spcPct val="0"/>
        </a:spcAft>
        <a:defRPr sz="3200">
          <a:solidFill>
            <a:schemeClr val="tx1"/>
          </a:solidFill>
          <a:latin typeface="Arial" charset="0"/>
          <a:cs typeface="Arial" charset="0"/>
        </a:defRPr>
      </a:lvl4pPr>
      <a:lvl5pPr algn="l" rtl="0" eaLnBrk="0" fontAlgn="base" hangingPunct="0">
        <a:spcBef>
          <a:spcPct val="0"/>
        </a:spcBef>
        <a:spcAft>
          <a:spcPct val="0"/>
        </a:spcAft>
        <a:defRPr sz="3200">
          <a:solidFill>
            <a:schemeClr val="tx1"/>
          </a:solidFill>
          <a:latin typeface="Arial" charset="0"/>
          <a:cs typeface="Arial" charset="0"/>
        </a:defRPr>
      </a:lvl5pPr>
      <a:lvl6pPr marL="457200" algn="l" rtl="0" fontAlgn="base">
        <a:spcBef>
          <a:spcPct val="0"/>
        </a:spcBef>
        <a:spcAft>
          <a:spcPct val="0"/>
        </a:spcAft>
        <a:defRPr sz="3200">
          <a:solidFill>
            <a:schemeClr val="tx1"/>
          </a:solidFill>
          <a:latin typeface="Arial" charset="0"/>
          <a:cs typeface="Arial" charset="0"/>
        </a:defRPr>
      </a:lvl6pPr>
      <a:lvl7pPr marL="914400" algn="l" rtl="0" fontAlgn="base">
        <a:spcBef>
          <a:spcPct val="0"/>
        </a:spcBef>
        <a:spcAft>
          <a:spcPct val="0"/>
        </a:spcAft>
        <a:defRPr sz="3200">
          <a:solidFill>
            <a:schemeClr val="tx1"/>
          </a:solidFill>
          <a:latin typeface="Arial" charset="0"/>
          <a:cs typeface="Arial" charset="0"/>
        </a:defRPr>
      </a:lvl7pPr>
      <a:lvl8pPr marL="1371600" algn="l" rtl="0" fontAlgn="base">
        <a:spcBef>
          <a:spcPct val="0"/>
        </a:spcBef>
        <a:spcAft>
          <a:spcPct val="0"/>
        </a:spcAft>
        <a:defRPr sz="3200">
          <a:solidFill>
            <a:schemeClr val="tx1"/>
          </a:solidFill>
          <a:latin typeface="Arial" charset="0"/>
          <a:cs typeface="Arial" charset="0"/>
        </a:defRPr>
      </a:lvl8pPr>
      <a:lvl9pPr marL="1828800" algn="l" rtl="0" fontAlgn="base">
        <a:spcBef>
          <a:spcPct val="0"/>
        </a:spcBef>
        <a:spcAft>
          <a:spcPct val="0"/>
        </a:spcAft>
        <a:defRPr sz="32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tx1"/>
        </a:buClr>
        <a:buFont typeface="Arial" panose="020B0604020202020204" pitchFamily="34" charset="0"/>
        <a:buChar char="•"/>
        <a:defRPr sz="24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Clr>
          <a:schemeClr val="tx1"/>
        </a:buClr>
        <a:buFont typeface="Arial" panose="020B0604020202020204" pitchFamily="34" charset="0"/>
        <a:buChar char="–"/>
        <a:defRPr sz="20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Clr>
          <a:schemeClr val="tx1"/>
        </a:buClr>
        <a:buFont typeface="Arial" panose="020B0604020202020204" pitchFamily="34" charset="0"/>
        <a:buChar char="•"/>
        <a:defRPr sz="16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1.xml"/><Relationship Id="rId1" Type="http://schemas.openxmlformats.org/officeDocument/2006/relationships/tags" Target="../tags/tag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1.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4.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5.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6.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7.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8.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5.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6.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7.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8.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9.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23392" y="4076701"/>
            <a:ext cx="11568608" cy="1152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075" name="Title 1"/>
          <p:cNvSpPr>
            <a:spLocks noGrp="1"/>
          </p:cNvSpPr>
          <p:nvPr>
            <p:ph type="ctrTitle"/>
          </p:nvPr>
        </p:nvSpPr>
        <p:spPr>
          <a:xfrm>
            <a:off x="839417" y="4149725"/>
            <a:ext cx="9649198" cy="935038"/>
          </a:xfrm>
        </p:spPr>
        <p:txBody>
          <a:bodyPr/>
          <a:lstStyle/>
          <a:p>
            <a:pPr eaLnBrk="1" hangingPunct="1"/>
            <a:r>
              <a:rPr lang="en-GB" altLang="en-US" b="1" dirty="0">
                <a:solidFill>
                  <a:srgbClr val="00AF41"/>
                </a:solidFill>
              </a:rPr>
              <a:t>FISHERIES ENFORCEMENT POWERS PART 2</a:t>
            </a:r>
          </a:p>
        </p:txBody>
      </p:sp>
      <p:grpSp>
        <p:nvGrpSpPr>
          <p:cNvPr id="3077" name="Group 5"/>
          <p:cNvGrpSpPr>
            <a:grpSpLocks/>
          </p:cNvGrpSpPr>
          <p:nvPr/>
        </p:nvGrpSpPr>
        <p:grpSpPr bwMode="auto">
          <a:xfrm>
            <a:off x="1631951" y="6297613"/>
            <a:ext cx="2898775" cy="488950"/>
            <a:chOff x="88985" y="6309320"/>
            <a:chExt cx="2898839" cy="489776"/>
          </a:xfrm>
        </p:grpSpPr>
        <p:pic>
          <p:nvPicPr>
            <p:cNvPr id="3078" name="Picture 6" descr="OCL_P07_F06_Ocean Logo EM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985" y="6309320"/>
              <a:ext cx="1428146" cy="489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Picture 7" descr="OCL_P07_F05_Ocean Logo QM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74385" y="6309320"/>
              <a:ext cx="1413439" cy="483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95400" y="981075"/>
            <a:ext cx="10440913" cy="2585323"/>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283 Power of court to order repayment of bonds</a:t>
            </a:r>
          </a:p>
          <a:p>
            <a:pPr eaLnBrk="1" hangingPunct="1">
              <a:defRPr/>
            </a:pPr>
            <a:endParaRPr lang="en-GB" b="1" dirty="0">
              <a:cs typeface="Arial" charset="0"/>
            </a:endParaRPr>
          </a:p>
          <a:p>
            <a:pPr marL="342900" indent="-342900" eaLnBrk="1" hangingPunct="1">
              <a:buFontTx/>
              <a:buAutoNum type="arabicParenBoth"/>
              <a:defRPr/>
            </a:pPr>
            <a:r>
              <a:rPr lang="en-GB" sz="1400" dirty="0">
                <a:latin typeface="Arial" panose="020B0604020202020204" pitchFamily="34" charset="0"/>
              </a:rPr>
              <a:t>This section applies where a notice of detention served under section 279(4) in respect of a vessel has been withdrawn in return for a bond given as security for the vessel under section 282.</a:t>
            </a:r>
          </a:p>
          <a:p>
            <a:pPr marL="342900" indent="-342900" eaLnBrk="1" hangingPunct="1">
              <a:buFontTx/>
              <a:buAutoNum type="arabicParenBoth"/>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(2) If, on an application to a magistrates' court in England and Wales by the person who gave the bond, the court is satisfied that—</a:t>
            </a:r>
          </a:p>
          <a:p>
            <a:pPr lvl="1">
              <a:defRPr/>
            </a:pPr>
            <a:r>
              <a:rPr lang="en-GB" sz="1400" dirty="0">
                <a:latin typeface="Arial" panose="020B0604020202020204" pitchFamily="34" charset="0"/>
              </a:rPr>
              <a:t>(a) the continued detention of the bond under section 282 is not necessary to secure that</a:t>
            </a:r>
          </a:p>
          <a:p>
            <a:pPr lvl="1">
              <a:defRPr/>
            </a:pPr>
            <a:r>
              <a:rPr lang="en-GB" sz="1400" dirty="0">
                <a:latin typeface="Arial" panose="020B0604020202020204" pitchFamily="34" charset="0"/>
              </a:rPr>
              <a:t>the master, owner or charterer of the vessel will attend court, or</a:t>
            </a:r>
          </a:p>
          <a:p>
            <a:pPr lvl="1">
              <a:defRPr/>
            </a:pPr>
            <a:r>
              <a:rPr lang="en-GB" sz="1400" dirty="0">
                <a:latin typeface="Arial" panose="020B0604020202020204" pitchFamily="34" charset="0"/>
              </a:rPr>
              <a:t>(b) there are no grounds for believing that the court referred to in section 279(1)(b)(ii)</a:t>
            </a:r>
          </a:p>
          <a:p>
            <a:pPr lvl="1">
              <a:defRPr/>
            </a:pPr>
            <a:r>
              <a:rPr lang="en-GB" sz="1400" dirty="0">
                <a:latin typeface="Arial" panose="020B0604020202020204" pitchFamily="34" charset="0"/>
              </a:rPr>
              <a:t>would, in the absence of the bond, have ordered the vessel to be detained,</a:t>
            </a:r>
          </a:p>
          <a:p>
            <a:pPr lvl="1">
              <a:defRPr/>
            </a:pPr>
            <a:r>
              <a:rPr lang="en-GB" sz="1400" dirty="0">
                <a:latin typeface="Arial" panose="020B0604020202020204" pitchFamily="34" charset="0"/>
              </a:rPr>
              <a:t>the court may order that the bond be returned to the person who gave it.</a:t>
            </a:r>
          </a:p>
        </p:txBody>
      </p:sp>
    </p:spTree>
    <p:custDataLst>
      <p:tags r:id="rId1"/>
    </p:custDataLst>
    <p:extLst>
      <p:ext uri="{BB962C8B-B14F-4D97-AF65-F5344CB8AC3E}">
        <p14:creationId xmlns:p14="http://schemas.microsoft.com/office/powerpoint/2010/main" val="18914750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592388" y="1808163"/>
            <a:ext cx="69310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PRODUCTION OF EQUIPMENT</a:t>
            </a:r>
          </a:p>
        </p:txBody>
      </p:sp>
    </p:spTree>
    <p:custDataLst>
      <p:tags r:id="rId1"/>
    </p:custDataLst>
    <p:extLst>
      <p:ext uri="{BB962C8B-B14F-4D97-AF65-F5344CB8AC3E}">
        <p14:creationId xmlns:p14="http://schemas.microsoft.com/office/powerpoint/2010/main" val="1041553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836613"/>
            <a:ext cx="10440913" cy="3016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284 Power to require production of certain equipment</a:t>
            </a:r>
          </a:p>
          <a:p>
            <a:pPr eaLnBrk="1" hangingPunct="1">
              <a:spcBef>
                <a:spcPct val="0"/>
              </a:spcBef>
              <a:buFontTx/>
              <a:buNone/>
            </a:pPr>
            <a:endParaRPr lang="en-GB" altLang="en-US" sz="1800" b="1" dirty="0"/>
          </a:p>
          <a:p>
            <a:pPr eaLnBrk="1" hangingPunct="1">
              <a:spcBef>
                <a:spcPct val="0"/>
              </a:spcBef>
              <a:buFontTx/>
              <a:buNone/>
            </a:pPr>
            <a:r>
              <a:rPr lang="en-GB" altLang="en-US" sz="1400" dirty="0">
                <a:latin typeface="Arial" panose="020B0604020202020204" pitchFamily="34" charset="0"/>
              </a:rPr>
              <a:t>(1) An enforcement officer who has the power conferred by this section may require any person</a:t>
            </a:r>
          </a:p>
          <a:p>
            <a:pPr eaLnBrk="1" hangingPunct="1">
              <a:spcBef>
                <a:spcPct val="0"/>
              </a:spcBef>
              <a:buFontTx/>
              <a:buNone/>
            </a:pPr>
            <a:r>
              <a:rPr lang="en-GB" altLang="en-US" sz="1400" dirty="0">
                <a:latin typeface="Arial" panose="020B0604020202020204" pitchFamily="34" charset="0"/>
              </a:rPr>
              <a:t>on board a vessel to produce any equipment falling within subsection (2).</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(2) The equipment referred to in subsection (1) is—</a:t>
            </a:r>
          </a:p>
          <a:p>
            <a:pPr lvl="1">
              <a:spcBef>
                <a:spcPct val="0"/>
              </a:spcBef>
              <a:buFontTx/>
              <a:buNone/>
            </a:pPr>
            <a:r>
              <a:rPr lang="en-GB" altLang="en-US" sz="1400" dirty="0">
                <a:latin typeface="Arial" panose="020B0604020202020204" pitchFamily="34" charset="0"/>
              </a:rPr>
              <a:t>(a) any automatic recording equipment or transmitting equipment used in accordance with a condition included in a licence by virtue of paragraph 1 of Schedule 3 to the Fisheries Act 2020 or section 4A(6) of the Sea Fish (Conservation) Act 1967 (c. 84);</a:t>
            </a:r>
          </a:p>
          <a:p>
            <a:pPr lvl="1">
              <a:spcBef>
                <a:spcPct val="0"/>
              </a:spcBef>
              <a:buFontTx/>
              <a:buNone/>
            </a:pPr>
            <a:r>
              <a:rPr lang="en-GB" altLang="en-US" sz="1400" dirty="0">
                <a:latin typeface="Arial" panose="020B0604020202020204" pitchFamily="34" charset="0"/>
              </a:rPr>
              <a:t>(b) any equipment which is required to be carried on board a vessel by virtue of a byelaw</a:t>
            </a:r>
          </a:p>
          <a:p>
            <a:pPr lvl="1">
              <a:spcBef>
                <a:spcPct val="0"/>
              </a:spcBef>
              <a:buFontTx/>
              <a:buNone/>
            </a:pPr>
            <a:r>
              <a:rPr lang="en-GB" altLang="en-US" sz="1400" dirty="0">
                <a:latin typeface="Arial" panose="020B0604020202020204" pitchFamily="34" charset="0"/>
              </a:rPr>
              <a:t>made by an inshore fisheries and conservation authority under section 155;</a:t>
            </a:r>
          </a:p>
          <a:p>
            <a:pPr lvl="1">
              <a:spcBef>
                <a:spcPct val="0"/>
              </a:spcBef>
              <a:buFontTx/>
              <a:buNone/>
            </a:pPr>
            <a:r>
              <a:rPr lang="en-GB" altLang="en-US" sz="1400" dirty="0">
                <a:latin typeface="Arial" panose="020B0604020202020204" pitchFamily="34" charset="0"/>
              </a:rPr>
              <a:t>(c) any equipment which is required to be carried on board a vessel by virtue of an order</a:t>
            </a:r>
          </a:p>
          <a:p>
            <a:pPr lvl="1">
              <a:spcBef>
                <a:spcPct val="0"/>
              </a:spcBef>
              <a:buFontTx/>
              <a:buNone/>
            </a:pPr>
            <a:r>
              <a:rPr lang="en-GB" altLang="en-US" sz="1400" dirty="0">
                <a:latin typeface="Arial" panose="020B0604020202020204" pitchFamily="34" charset="0"/>
              </a:rPr>
              <a:t>made by the Welsh Ministers under section 189.</a:t>
            </a:r>
          </a:p>
        </p:txBody>
      </p:sp>
    </p:spTree>
    <p:custDataLst>
      <p:tags r:id="rId1"/>
    </p:custDataLst>
    <p:extLst>
      <p:ext uri="{BB962C8B-B14F-4D97-AF65-F5344CB8AC3E}">
        <p14:creationId xmlns:p14="http://schemas.microsoft.com/office/powerpoint/2010/main" val="963413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3925888" y="1808163"/>
            <a:ext cx="426402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SUPPLEMENTARY</a:t>
            </a:r>
          </a:p>
        </p:txBody>
      </p:sp>
    </p:spTree>
    <p:custDataLst>
      <p:tags r:id="rId1"/>
    </p:custDataLst>
    <p:extLst>
      <p:ext uri="{BB962C8B-B14F-4D97-AF65-F5344CB8AC3E}">
        <p14:creationId xmlns:p14="http://schemas.microsoft.com/office/powerpoint/2010/main" val="3732695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549275"/>
            <a:ext cx="10440913" cy="51706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285 Service of notices, etc.</a:t>
            </a:r>
          </a:p>
          <a:p>
            <a:pPr eaLnBrk="1" hangingPunct="1">
              <a:spcBef>
                <a:spcPct val="0"/>
              </a:spcBef>
              <a:buFontTx/>
              <a:buNone/>
            </a:pPr>
            <a:endParaRPr lang="en-GB" altLang="en-US" sz="1800" b="1" dirty="0"/>
          </a:p>
          <a:p>
            <a:pPr eaLnBrk="1" hangingPunct="1">
              <a:spcBef>
                <a:spcPct val="0"/>
              </a:spcBef>
              <a:buFontTx/>
              <a:buNone/>
            </a:pPr>
            <a:r>
              <a:rPr lang="en-GB" altLang="en-US" sz="1400" dirty="0">
                <a:latin typeface="Arial" panose="020B0604020202020204" pitchFamily="34" charset="0"/>
              </a:rPr>
              <a:t>(1) Any notice or other thing that is required to be served on or given to a person under any provision</a:t>
            </a:r>
          </a:p>
          <a:p>
            <a:pPr eaLnBrk="1" hangingPunct="1">
              <a:spcBef>
                <a:spcPct val="0"/>
              </a:spcBef>
              <a:buFontTx/>
              <a:buNone/>
            </a:pPr>
            <a:r>
              <a:rPr lang="en-GB" altLang="en-US" sz="1400" dirty="0">
                <a:latin typeface="Arial" panose="020B0604020202020204" pitchFamily="34" charset="0"/>
              </a:rPr>
              <a:t>of this Chapter may be served on or given to the person only by one of the following methods—</a:t>
            </a:r>
          </a:p>
          <a:p>
            <a:pPr lvl="1">
              <a:spcBef>
                <a:spcPct val="0"/>
              </a:spcBef>
              <a:buFontTx/>
              <a:buNone/>
            </a:pPr>
            <a:r>
              <a:rPr lang="en-GB" altLang="en-US" sz="1400" dirty="0">
                <a:latin typeface="Arial" panose="020B0604020202020204" pitchFamily="34" charset="0"/>
              </a:rPr>
              <a:t>(a) personal delivery;</a:t>
            </a:r>
          </a:p>
          <a:p>
            <a:pPr lvl="1">
              <a:spcBef>
                <a:spcPct val="0"/>
              </a:spcBef>
              <a:buFontTx/>
              <a:buNone/>
            </a:pPr>
            <a:r>
              <a:rPr lang="en-GB" altLang="en-US" sz="1400" dirty="0">
                <a:latin typeface="Arial" panose="020B0604020202020204" pitchFamily="34" charset="0"/>
              </a:rPr>
              <a:t>(b) addressing it to the person and leaving it at the appropriate address;</a:t>
            </a:r>
          </a:p>
          <a:p>
            <a:pPr lvl="1">
              <a:spcBef>
                <a:spcPct val="0"/>
              </a:spcBef>
              <a:buFontTx/>
              <a:buNone/>
            </a:pPr>
            <a:r>
              <a:rPr lang="en-GB" altLang="en-US" sz="1400" dirty="0">
                <a:latin typeface="Arial" panose="020B0604020202020204" pitchFamily="34" charset="0"/>
              </a:rPr>
              <a:t>(c) addressing it to the person and sending it to that address by post.</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(2) “The appropriate address”, in relation to the owner of a vessel that is registered in any country or territory, means the address given by that register as the address of the owner of the vessel.</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(3) In relation to any other person “the appropriate address” means—</a:t>
            </a:r>
          </a:p>
          <a:p>
            <a:pPr lvl="1">
              <a:spcBef>
                <a:spcPct val="0"/>
              </a:spcBef>
              <a:buFontTx/>
              <a:buNone/>
            </a:pPr>
            <a:r>
              <a:rPr lang="en-GB" altLang="en-US" sz="1400" dirty="0">
                <a:latin typeface="Arial" panose="020B0604020202020204" pitchFamily="34" charset="0"/>
              </a:rPr>
              <a:t>(a) in the case of a body corporate, its registered or principal office in the United Kingdom;</a:t>
            </a:r>
          </a:p>
          <a:p>
            <a:pPr lvl="1">
              <a:spcBef>
                <a:spcPct val="0"/>
              </a:spcBef>
              <a:buFontTx/>
              <a:buNone/>
            </a:pPr>
            <a:r>
              <a:rPr lang="en-GB" altLang="en-US" sz="1400" dirty="0">
                <a:latin typeface="Arial" panose="020B0604020202020204" pitchFamily="34" charset="0"/>
              </a:rPr>
              <a:t>(b) in the case of a firm, the principal office of the partnership;</a:t>
            </a:r>
          </a:p>
          <a:p>
            <a:pPr lvl="1">
              <a:spcBef>
                <a:spcPct val="0"/>
              </a:spcBef>
              <a:buFontTx/>
              <a:buNone/>
            </a:pPr>
            <a:r>
              <a:rPr lang="en-GB" altLang="en-US" sz="1400" dirty="0">
                <a:latin typeface="Arial" panose="020B0604020202020204" pitchFamily="34" charset="0"/>
              </a:rPr>
              <a:t>(c) in the case of an unincorporated body or association, the principal office of the body or association;</a:t>
            </a:r>
          </a:p>
          <a:p>
            <a:pPr lvl="1">
              <a:spcBef>
                <a:spcPct val="0"/>
              </a:spcBef>
              <a:buFontTx/>
              <a:buNone/>
            </a:pPr>
            <a:r>
              <a:rPr lang="en-GB" altLang="en-US" sz="1400" dirty="0">
                <a:latin typeface="Arial" panose="020B0604020202020204" pitchFamily="34" charset="0"/>
              </a:rPr>
              <a:t>(d) in any other case, the person's usual or last known place of residence in the United Kingdom or last known place of business in the United Kingdom.</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(4) In the case of—</a:t>
            </a:r>
          </a:p>
          <a:p>
            <a:pPr lvl="1">
              <a:spcBef>
                <a:spcPct val="0"/>
              </a:spcBef>
              <a:buFontTx/>
              <a:buNone/>
            </a:pPr>
            <a:r>
              <a:rPr lang="en-GB" altLang="en-US" sz="1400" dirty="0">
                <a:latin typeface="Arial" panose="020B0604020202020204" pitchFamily="34" charset="0"/>
              </a:rPr>
              <a:t>(a) a company registered outside the United Kingdom,</a:t>
            </a:r>
          </a:p>
          <a:p>
            <a:pPr lvl="1">
              <a:spcBef>
                <a:spcPct val="0"/>
              </a:spcBef>
              <a:buFontTx/>
              <a:buNone/>
            </a:pPr>
            <a:r>
              <a:rPr lang="en-GB" altLang="en-US" sz="1400" dirty="0">
                <a:latin typeface="Arial" panose="020B0604020202020204" pitchFamily="34" charset="0"/>
              </a:rPr>
              <a:t>(b) a firm carrying on business outside the United Kingdom, or</a:t>
            </a:r>
          </a:p>
          <a:p>
            <a:pPr lvl="1">
              <a:spcBef>
                <a:spcPct val="0"/>
              </a:spcBef>
              <a:buFontTx/>
              <a:buNone/>
            </a:pPr>
            <a:r>
              <a:rPr lang="en-GB" altLang="en-US" sz="1400" dirty="0">
                <a:latin typeface="Arial" panose="020B0604020202020204" pitchFamily="34" charset="0"/>
              </a:rPr>
              <a:t>(c) an unincorporated body or association with offices outside the United Kingdom, the references in subsection (3) to its principal office include references to its principal office within the United Kingdom (if any).</a:t>
            </a:r>
          </a:p>
        </p:txBody>
      </p:sp>
    </p:spTree>
    <p:custDataLst>
      <p:tags r:id="rId1"/>
    </p:custDataLst>
    <p:extLst>
      <p:ext uri="{BB962C8B-B14F-4D97-AF65-F5344CB8AC3E}">
        <p14:creationId xmlns:p14="http://schemas.microsoft.com/office/powerpoint/2010/main" val="42739920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7408" y="404813"/>
            <a:ext cx="10368905" cy="4954587"/>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286 Conclusion of proceedings</a:t>
            </a:r>
          </a:p>
          <a:p>
            <a:pPr eaLnBrk="1" hangingPunct="1">
              <a:defRPr/>
            </a:pPr>
            <a:endParaRPr lang="en-GB" b="1" dirty="0">
              <a:cs typeface="Arial" charset="0"/>
            </a:endParaRPr>
          </a:p>
          <a:p>
            <a:pPr marL="342900" indent="-342900" eaLnBrk="1" hangingPunct="1">
              <a:buFontTx/>
              <a:buAutoNum type="arabicParenBoth"/>
              <a:defRPr/>
            </a:pPr>
            <a:r>
              <a:rPr lang="en-GB" sz="1400" dirty="0">
                <a:latin typeface="Arial" panose="020B0604020202020204" pitchFamily="34" charset="0"/>
              </a:rPr>
              <a:t>This section applies for determining when any proceedings have concluded for the purposes of this Chapter.</a:t>
            </a:r>
          </a:p>
          <a:p>
            <a:pPr marL="342900" indent="-342900" eaLnBrk="1" hangingPunct="1">
              <a:buFontTx/>
              <a:buAutoNum type="arabicParenBoth"/>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(2) Where proceedings are terminated by an appealable decision, they are not to be regarded as</a:t>
            </a:r>
          </a:p>
          <a:p>
            <a:pPr eaLnBrk="1" hangingPunct="1">
              <a:defRPr/>
            </a:pPr>
            <a:r>
              <a:rPr lang="en-GB" sz="1400" dirty="0">
                <a:latin typeface="Arial" panose="020B0604020202020204" pitchFamily="34" charset="0"/>
              </a:rPr>
              <a:t>concluded—</a:t>
            </a:r>
          </a:p>
          <a:p>
            <a:pPr lvl="1">
              <a:defRPr/>
            </a:pPr>
            <a:r>
              <a:rPr lang="en-GB" sz="1400" dirty="0">
                <a:latin typeface="Arial" panose="020B0604020202020204" pitchFamily="34" charset="0"/>
              </a:rPr>
              <a:t>(a) until the end of the ordinary time for appeal against the decision, if no appeal in respect of the decision is brought within that time, or</a:t>
            </a:r>
          </a:p>
          <a:p>
            <a:pPr lvl="1">
              <a:defRPr/>
            </a:pPr>
            <a:r>
              <a:rPr lang="en-GB" sz="1400" dirty="0">
                <a:latin typeface="Arial" panose="020B0604020202020204" pitchFamily="34" charset="0"/>
              </a:rPr>
              <a:t>(b) if an appeal in respect of the decision is brought within that time, until the conclusion of the appeal.</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(3) Subsection (2) applies for determining, for the purposes of paragraph (b) of that subsection,</a:t>
            </a:r>
          </a:p>
          <a:p>
            <a:pPr eaLnBrk="1" hangingPunct="1">
              <a:defRPr/>
            </a:pPr>
            <a:r>
              <a:rPr lang="en-GB" sz="1400" dirty="0">
                <a:latin typeface="Arial" panose="020B0604020202020204" pitchFamily="34" charset="0"/>
              </a:rPr>
              <a:t>when proceedings on an appeal are concluded as it applies for determining when the original</a:t>
            </a:r>
          </a:p>
          <a:p>
            <a:pPr eaLnBrk="1" hangingPunct="1">
              <a:defRPr/>
            </a:pPr>
            <a:r>
              <a:rPr lang="en-GB" sz="1400" dirty="0">
                <a:latin typeface="Arial" panose="020B0604020202020204" pitchFamily="34" charset="0"/>
              </a:rPr>
              <a:t>proceedings are concluded.</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(4) Any reference in subsection (2) to a decision which terminates proceedings includes a reference to a verdict, sentence, finding or order that puts an end to the proceedings.</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(5) An appealable decision is a decision of a description against which an appeal will lie, whether</a:t>
            </a:r>
          </a:p>
          <a:p>
            <a:pPr eaLnBrk="1" hangingPunct="1">
              <a:defRPr/>
            </a:pPr>
            <a:r>
              <a:rPr lang="en-GB" sz="1400" dirty="0">
                <a:latin typeface="Arial" panose="020B0604020202020204" pitchFamily="34" charset="0"/>
              </a:rPr>
              <a:t>by way of case stated or otherwise and whether with or without permission.</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(6) Any reference in this section to an appeal includes a reference to an application for permission</a:t>
            </a:r>
          </a:p>
          <a:p>
            <a:pPr eaLnBrk="1" hangingPunct="1">
              <a:defRPr/>
            </a:pPr>
            <a:r>
              <a:rPr lang="en-GB" sz="1400" dirty="0">
                <a:latin typeface="Arial" panose="020B0604020202020204" pitchFamily="34" charset="0"/>
              </a:rPr>
              <a:t>to appeal.</a:t>
            </a:r>
          </a:p>
        </p:txBody>
      </p:sp>
    </p:spTree>
    <p:custDataLst>
      <p:tags r:id="rId1"/>
    </p:custDataLst>
    <p:extLst>
      <p:ext uri="{BB962C8B-B14F-4D97-AF65-F5344CB8AC3E}">
        <p14:creationId xmlns:p14="http://schemas.microsoft.com/office/powerpoint/2010/main" val="6103835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476250"/>
            <a:ext cx="10440913" cy="43088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287 Interpretation of this Chapter</a:t>
            </a:r>
          </a:p>
          <a:p>
            <a:pPr eaLnBrk="1" hangingPunct="1">
              <a:spcBef>
                <a:spcPct val="0"/>
              </a:spcBef>
              <a:buFontTx/>
              <a:buNone/>
            </a:pPr>
            <a:endParaRPr lang="en-GB" altLang="en-US" sz="1800" b="1" dirty="0"/>
          </a:p>
          <a:p>
            <a:pPr eaLnBrk="1" hangingPunct="1">
              <a:spcBef>
                <a:spcPct val="0"/>
              </a:spcBef>
              <a:buFontTx/>
              <a:buNone/>
            </a:pPr>
            <a:r>
              <a:rPr lang="en-GB" altLang="en-US" sz="1400" dirty="0">
                <a:latin typeface="Arial" panose="020B0604020202020204" pitchFamily="34" charset="0"/>
              </a:rPr>
              <a:t>In this Chapter—</a:t>
            </a:r>
          </a:p>
          <a:p>
            <a:pPr eaLnBrk="1" hangingPunct="1">
              <a:spcBef>
                <a:spcPct val="0"/>
              </a:spcBef>
              <a:buFontTx/>
              <a:buNone/>
            </a:pPr>
            <a:endParaRPr lang="en-GB" altLang="en-US" sz="1400" dirty="0">
              <a:latin typeface="Arial" panose="020B0604020202020204" pitchFamily="34" charset="0"/>
            </a:endParaRPr>
          </a:p>
          <a:p>
            <a:pPr lvl="1">
              <a:spcBef>
                <a:spcPct val="0"/>
              </a:spcBef>
              <a:buFontTx/>
              <a:buNone/>
            </a:pPr>
            <a:r>
              <a:rPr lang="en-GB" altLang="en-US" sz="1400" dirty="0">
                <a:latin typeface="Arial" panose="020B0604020202020204" pitchFamily="34" charset="0"/>
              </a:rPr>
              <a:t>“fish” includes shellfish;</a:t>
            </a:r>
          </a:p>
          <a:p>
            <a:pPr eaLnBrk="1" hangingPunct="1">
              <a:spcBef>
                <a:spcPct val="0"/>
              </a:spcBef>
              <a:buFontTx/>
              <a:buNone/>
            </a:pPr>
            <a:endParaRPr lang="en-GB" altLang="en-US" sz="1400" dirty="0">
              <a:latin typeface="Arial" panose="020B0604020202020204" pitchFamily="34" charset="0"/>
            </a:endParaRPr>
          </a:p>
          <a:p>
            <a:pPr lvl="1">
              <a:spcBef>
                <a:spcPct val="0"/>
              </a:spcBef>
              <a:buFontTx/>
              <a:buNone/>
            </a:pPr>
            <a:r>
              <a:rPr lang="en-GB" altLang="en-US" sz="1400" dirty="0">
                <a:latin typeface="Arial" panose="020B0604020202020204" pitchFamily="34" charset="0"/>
              </a:rPr>
              <a:t>“relevant authority” means—</a:t>
            </a:r>
          </a:p>
          <a:p>
            <a:pPr lvl="2">
              <a:spcBef>
                <a:spcPct val="0"/>
              </a:spcBef>
              <a:buFontTx/>
              <a:buNone/>
            </a:pPr>
            <a:r>
              <a:rPr lang="en-GB" altLang="en-US" sz="1400" dirty="0">
                <a:latin typeface="Arial" panose="020B0604020202020204" pitchFamily="34" charset="0"/>
              </a:rPr>
              <a:t>(a) in relation to the seizure of any object or property by an enforcement officer, the person or body on whose behalf the officer who seized it was acting;</a:t>
            </a:r>
          </a:p>
          <a:p>
            <a:pPr lvl="2">
              <a:spcBef>
                <a:spcPct val="0"/>
              </a:spcBef>
              <a:buFontTx/>
              <a:buNone/>
            </a:pPr>
            <a:r>
              <a:rPr lang="en-GB" altLang="en-US" sz="1400" dirty="0">
                <a:latin typeface="Arial" panose="020B0604020202020204" pitchFamily="34" charset="0"/>
              </a:rPr>
              <a:t>(b) in relation to the detention of a vessel by an enforcement officer, the person or body on whose behalf the officer who detained the vessel was acting;</a:t>
            </a:r>
          </a:p>
          <a:p>
            <a:pPr eaLnBrk="1" hangingPunct="1">
              <a:spcBef>
                <a:spcPct val="0"/>
              </a:spcBef>
              <a:buFontTx/>
              <a:buNone/>
            </a:pPr>
            <a:endParaRPr lang="en-GB" altLang="en-US" sz="1400" dirty="0">
              <a:latin typeface="Arial" panose="020B0604020202020204" pitchFamily="34" charset="0"/>
            </a:endParaRPr>
          </a:p>
          <a:p>
            <a:pPr lvl="1">
              <a:spcBef>
                <a:spcPct val="0"/>
              </a:spcBef>
              <a:buFontTx/>
              <a:buNone/>
            </a:pPr>
            <a:r>
              <a:rPr lang="en-GB" altLang="en-US" sz="1400" dirty="0">
                <a:latin typeface="Arial" panose="020B0604020202020204" pitchFamily="34" charset="0"/>
              </a:rPr>
              <a:t>“relevant function”, in relation to an enforcement officer, means any function of that officer;</a:t>
            </a:r>
          </a:p>
          <a:p>
            <a:pPr eaLnBrk="1" hangingPunct="1">
              <a:spcBef>
                <a:spcPct val="0"/>
              </a:spcBef>
              <a:buFontTx/>
              <a:buNone/>
            </a:pPr>
            <a:endParaRPr lang="en-GB" altLang="en-US" sz="1400" dirty="0">
              <a:latin typeface="Arial" panose="020B0604020202020204" pitchFamily="34" charset="0"/>
            </a:endParaRPr>
          </a:p>
          <a:p>
            <a:pPr lvl="1">
              <a:spcBef>
                <a:spcPct val="0"/>
              </a:spcBef>
              <a:buFontTx/>
              <a:buNone/>
            </a:pPr>
            <a:r>
              <a:rPr lang="en-GB" altLang="en-US" sz="1400" dirty="0">
                <a:latin typeface="Arial" panose="020B0604020202020204" pitchFamily="34" charset="0"/>
              </a:rPr>
              <a:t>“relevant offence”, in relation to an enforcement officer, means any offence in respect of which the officer has functions;</a:t>
            </a:r>
          </a:p>
          <a:p>
            <a:pPr eaLnBrk="1" hangingPunct="1">
              <a:spcBef>
                <a:spcPct val="0"/>
              </a:spcBef>
              <a:buFontTx/>
              <a:buNone/>
            </a:pPr>
            <a:endParaRPr lang="en-GB" altLang="en-US" sz="1400" dirty="0">
              <a:latin typeface="Arial" panose="020B0604020202020204" pitchFamily="34" charset="0"/>
            </a:endParaRPr>
          </a:p>
          <a:p>
            <a:pPr lvl="1">
              <a:spcBef>
                <a:spcPct val="0"/>
              </a:spcBef>
              <a:buFontTx/>
              <a:buNone/>
            </a:pPr>
            <a:r>
              <a:rPr lang="en-GB" altLang="en-US" sz="1400" dirty="0">
                <a:latin typeface="Arial" panose="020B0604020202020204" pitchFamily="34" charset="0"/>
              </a:rPr>
              <a:t>“shellfish” includes crustaceans and molluscs of any kind;</a:t>
            </a:r>
          </a:p>
          <a:p>
            <a:pPr eaLnBrk="1" hangingPunct="1">
              <a:spcBef>
                <a:spcPct val="0"/>
              </a:spcBef>
              <a:buFontTx/>
              <a:buNone/>
            </a:pPr>
            <a:endParaRPr lang="en-GB" altLang="en-US" sz="1400" dirty="0">
              <a:latin typeface="Arial" panose="020B0604020202020204" pitchFamily="34" charset="0"/>
            </a:endParaRPr>
          </a:p>
          <a:p>
            <a:pPr lvl="1">
              <a:spcBef>
                <a:spcPct val="0"/>
              </a:spcBef>
              <a:buFontTx/>
              <a:buNone/>
            </a:pPr>
            <a:r>
              <a:rPr lang="en-GB" altLang="en-US" sz="1400" dirty="0">
                <a:latin typeface="Arial" panose="020B0604020202020204" pitchFamily="34" charset="0"/>
              </a:rPr>
              <a:t>“vessel” includes any ship or boat or any description of vessel used in navigation.</a:t>
            </a:r>
          </a:p>
        </p:txBody>
      </p:sp>
    </p:spTree>
    <p:custDataLst>
      <p:tags r:id="rId1"/>
    </p:custDataLst>
    <p:extLst>
      <p:ext uri="{BB962C8B-B14F-4D97-AF65-F5344CB8AC3E}">
        <p14:creationId xmlns:p14="http://schemas.microsoft.com/office/powerpoint/2010/main" val="2406382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a:spLocks noChangeArrowheads="1"/>
          </p:cNvSpPr>
          <p:nvPr/>
        </p:nvSpPr>
        <p:spPr bwMode="auto">
          <a:xfrm>
            <a:off x="2151011" y="1412875"/>
            <a:ext cx="7896329" cy="27699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2400" b="1" dirty="0">
                <a:solidFill>
                  <a:srgbClr val="00AF41"/>
                </a:solidFill>
                <a:latin typeface="Arial" panose="020B0604020202020204" pitchFamily="34" charset="0"/>
              </a:rPr>
              <a:t>YOU HAVE NOW COMPLETED THIS MODULE</a:t>
            </a:r>
          </a:p>
          <a:p>
            <a:pPr algn="ctr" eaLnBrk="1" hangingPunct="1">
              <a:spcBef>
                <a:spcPct val="0"/>
              </a:spcBef>
              <a:buFontTx/>
              <a:buNone/>
            </a:pPr>
            <a:endParaRPr lang="en-GB" altLang="en-US" sz="2400" b="1" dirty="0">
              <a:solidFill>
                <a:srgbClr val="00AF41"/>
              </a:solidFill>
              <a:latin typeface="Arial" panose="020B0604020202020204" pitchFamily="34" charset="0"/>
            </a:endParaRP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r>
              <a:rPr lang="en-GB" altLang="en-US" sz="1800" b="1" dirty="0">
                <a:solidFill>
                  <a:srgbClr val="00AF41"/>
                </a:solidFill>
                <a:latin typeface="Arial" panose="020B0604020202020204" pitchFamily="34" charset="0"/>
              </a:rPr>
              <a:t>YOU CAN READ THIS MATERIAL AS MANY TIMES AS YOU LIKE.</a:t>
            </a: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r>
              <a:rPr lang="en-GB" altLang="en-US" sz="1800" b="1" dirty="0">
                <a:solidFill>
                  <a:srgbClr val="00AF41"/>
                </a:solidFill>
                <a:latin typeface="Arial" panose="020B0604020202020204" pitchFamily="34" charset="0"/>
              </a:rPr>
              <a:t>TO CHECK YOUR KNOWLEDGE PLEASE ATTEMPT THE SHORT QUIZ.</a:t>
            </a:r>
          </a:p>
          <a:p>
            <a:pPr algn="ctr" eaLnBrk="1" hangingPunct="1">
              <a:spcBef>
                <a:spcPct val="0"/>
              </a:spcBef>
              <a:buFontTx/>
              <a:buNone/>
            </a:pPr>
            <a:endParaRPr lang="en-GB" altLang="en-US" sz="1800" b="1" dirty="0">
              <a:solidFill>
                <a:srgbClr val="00AF41"/>
              </a:solidFill>
              <a:latin typeface="Arial" panose="020B0604020202020204" pitchFamily="34" charset="0"/>
            </a:endParaRPr>
          </a:p>
          <a:p>
            <a:pPr algn="ctr" eaLnBrk="1" hangingPunct="1">
              <a:spcBef>
                <a:spcPct val="0"/>
              </a:spcBef>
              <a:buFontTx/>
              <a:buNone/>
            </a:pPr>
            <a:endParaRPr lang="en-GB" altLang="en-US" sz="1800" b="1" dirty="0">
              <a:solidFill>
                <a:srgbClr val="00AF41"/>
              </a:solidFill>
              <a:latin typeface="Arial" panose="020B0604020202020204" pitchFamily="34" charset="0"/>
            </a:endParaRPr>
          </a:p>
        </p:txBody>
      </p:sp>
    </p:spTree>
    <p:custDataLst>
      <p:tags r:id="rId1"/>
    </p:custDataLst>
    <p:extLst>
      <p:ext uri="{BB962C8B-B14F-4D97-AF65-F5344CB8AC3E}">
        <p14:creationId xmlns:p14="http://schemas.microsoft.com/office/powerpoint/2010/main" val="557198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135188" y="260350"/>
            <a:ext cx="8208962" cy="18002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MARINE ENFORCEMENT OFFICER (MEO)  and INSHORE FISHERIES AND CONSERVATION OFFICER (IFCO) </a:t>
            </a:r>
          </a:p>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FISHERIES ENFORCEMENT POWERS</a:t>
            </a:r>
          </a:p>
        </p:txBody>
      </p:sp>
      <p:sp>
        <p:nvSpPr>
          <p:cNvPr id="7" name="Rectangle 6"/>
          <p:cNvSpPr/>
          <p:nvPr/>
        </p:nvSpPr>
        <p:spPr>
          <a:xfrm>
            <a:off x="767408" y="2565400"/>
            <a:ext cx="10441160" cy="3513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Within this module we will be looking at the </a:t>
            </a:r>
            <a:r>
              <a:rPr lang="en-GB" sz="1600" b="1" dirty="0">
                <a:solidFill>
                  <a:schemeClr val="tx1"/>
                </a:solidFill>
                <a:latin typeface="Arial" panose="020B0604020202020204" pitchFamily="34" charset="0"/>
                <a:cs typeface="Arial" panose="020B0604020202020204" pitchFamily="34" charset="0"/>
              </a:rPr>
              <a:t>Fisheries Enforcement Powers </a:t>
            </a:r>
            <a:r>
              <a:rPr lang="en-GB" sz="1600" dirty="0">
                <a:solidFill>
                  <a:schemeClr val="tx1"/>
                </a:solidFill>
                <a:latin typeface="Arial" panose="020B0604020202020204" pitchFamily="34" charset="0"/>
                <a:cs typeface="Arial" panose="020B0604020202020204" pitchFamily="34" charset="0"/>
              </a:rPr>
              <a:t>granted to MEO’s and IFCO’s by virtue of the Marine and Coastal Access Act 2009.</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To assist you in understanding the module there are resource materials which will need to be read in conjunction with the module.</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pause this module at any time and consult the resource material.</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If needed you can go back to any particular part of the module and re-read to ensure you fully understand the content.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You can undertake the module as many times as you like.</a:t>
            </a: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495550" y="260350"/>
            <a:ext cx="7129463" cy="7921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GB" sz="2400" b="1" dirty="0">
                <a:solidFill>
                  <a:srgbClr val="00AF41"/>
                </a:solidFill>
                <a:latin typeface="Arial" panose="020B0604020202020204" pitchFamily="34" charset="0"/>
                <a:cs typeface="Arial" panose="020B0604020202020204" pitchFamily="34" charset="0"/>
              </a:rPr>
              <a:t>MEO - IFCO FISHERIES ENFORCEMENT POWERS</a:t>
            </a:r>
          </a:p>
        </p:txBody>
      </p:sp>
      <p:sp>
        <p:nvSpPr>
          <p:cNvPr id="3" name="Rectangle 2"/>
          <p:cNvSpPr/>
          <p:nvPr/>
        </p:nvSpPr>
        <p:spPr>
          <a:xfrm>
            <a:off x="695400" y="1484313"/>
            <a:ext cx="10513168" cy="417671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eaLnBrk="1" fontAlgn="auto" hangingPunct="1">
              <a:spcBef>
                <a:spcPts val="0"/>
              </a:spcBef>
              <a:spcAft>
                <a:spcPts val="0"/>
              </a:spcAft>
              <a:defRPr/>
            </a:pPr>
            <a:r>
              <a:rPr lang="en-GB" sz="2000" b="1" dirty="0">
                <a:solidFill>
                  <a:schemeClr val="tx1"/>
                </a:solidFill>
                <a:latin typeface="Arial" panose="020B0604020202020204" pitchFamily="34" charset="0"/>
                <a:cs typeface="Arial" panose="020B0604020202020204" pitchFamily="34" charset="0"/>
              </a:rPr>
              <a:t>Fisheries Enforcement Powers </a:t>
            </a:r>
            <a:r>
              <a:rPr lang="en-GB" sz="2000" dirty="0">
                <a:solidFill>
                  <a:schemeClr val="tx1"/>
                </a:solidFill>
                <a:latin typeface="Arial" panose="020B0604020202020204" pitchFamily="34" charset="0"/>
                <a:cs typeface="Arial" panose="020B0604020202020204" pitchFamily="34" charset="0"/>
              </a:rPr>
              <a:t>are contained in:</a:t>
            </a:r>
          </a:p>
          <a:p>
            <a:pPr eaLnBrk="1" fontAlgn="auto" hangingPunct="1">
              <a:spcBef>
                <a:spcPts val="0"/>
              </a:spcBef>
              <a:spcAft>
                <a:spcPts val="0"/>
              </a:spcAft>
              <a:defRPr/>
            </a:pPr>
            <a:endParaRPr lang="en-GB" sz="20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b="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rgbClr val="0070C0"/>
                </a:solidFill>
                <a:latin typeface="Arial" panose="020B0604020202020204" pitchFamily="34" charset="0"/>
                <a:cs typeface="Arial" panose="020B0604020202020204" pitchFamily="34" charset="0"/>
              </a:rPr>
              <a:t>PART 8, ENFORCEMENT, CHAPTER 4 </a:t>
            </a:r>
            <a:r>
              <a:rPr lang="en-GB" sz="1600" dirty="0">
                <a:solidFill>
                  <a:schemeClr val="tx1"/>
                </a:solidFill>
                <a:latin typeface="Arial" panose="020B0604020202020204" pitchFamily="34" charset="0"/>
                <a:cs typeface="Arial" panose="020B0604020202020204" pitchFamily="34" charset="0"/>
              </a:rPr>
              <a:t>of the Marine and Coastal Access Act 2009</a:t>
            </a:r>
          </a:p>
          <a:p>
            <a:pPr eaLnBrk="1" fontAlgn="auto" hangingPunct="1">
              <a:spcBef>
                <a:spcPts val="0"/>
              </a:spcBef>
              <a:spcAft>
                <a:spcPts val="0"/>
              </a:spcAft>
              <a:defRPr/>
            </a:pPr>
            <a:endParaRPr lang="en-GB" sz="1600" b="1" dirty="0">
              <a:solidFill>
                <a:srgbClr val="0070C0"/>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There are many sections within this chapter ranging from section </a:t>
            </a:r>
            <a:r>
              <a:rPr lang="en-GB" sz="1600" b="1" dirty="0">
                <a:solidFill>
                  <a:srgbClr val="0070C0"/>
                </a:solidFill>
                <a:latin typeface="Arial" panose="020B0604020202020204" pitchFamily="34" charset="0"/>
                <a:cs typeface="Arial" panose="020B0604020202020204" pitchFamily="34" charset="0"/>
              </a:rPr>
              <a:t>264</a:t>
            </a:r>
            <a:r>
              <a:rPr lang="en-GB" sz="1600" dirty="0">
                <a:solidFill>
                  <a:schemeClr val="tx1"/>
                </a:solidFill>
                <a:latin typeface="Arial" panose="020B0604020202020204" pitchFamily="34" charset="0"/>
                <a:cs typeface="Arial" panose="020B0604020202020204" pitchFamily="34" charset="0"/>
              </a:rPr>
              <a:t> – </a:t>
            </a:r>
            <a:r>
              <a:rPr lang="en-GB" sz="1600" b="1" dirty="0">
                <a:solidFill>
                  <a:srgbClr val="0070C0"/>
                </a:solidFill>
                <a:latin typeface="Arial" panose="020B0604020202020204" pitchFamily="34" charset="0"/>
                <a:cs typeface="Arial" panose="020B0604020202020204" pitchFamily="34" charset="0"/>
              </a:rPr>
              <a:t>287</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dirty="0">
                <a:solidFill>
                  <a:schemeClr val="tx1"/>
                </a:solidFill>
                <a:latin typeface="Arial" panose="020B0604020202020204" pitchFamily="34" charset="0"/>
                <a:cs typeface="Arial" panose="020B0604020202020204" pitchFamily="34" charset="0"/>
              </a:rPr>
              <a:t>We will be looking at each of the sections in more detail as we work through the module.</a:t>
            </a:r>
          </a:p>
          <a:p>
            <a:pPr eaLnBrk="1" fontAlgn="auto" hangingPunct="1">
              <a:spcBef>
                <a:spcPts val="0"/>
              </a:spcBef>
              <a:spcAft>
                <a:spcPts val="0"/>
              </a:spcAft>
              <a:defRPr/>
            </a:pPr>
            <a:endParaRPr lang="en-GB" sz="1600" b="1" i="1"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i="1" dirty="0">
                <a:solidFill>
                  <a:schemeClr val="tx1"/>
                </a:solidFill>
                <a:latin typeface="Arial" panose="020B0604020202020204" pitchFamily="34" charset="0"/>
                <a:cs typeface="Arial" panose="020B0604020202020204" pitchFamily="34" charset="0"/>
              </a:rPr>
              <a:t>(Please refer to the resource material contained within this unit)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r>
              <a:rPr lang="en-GB" sz="1600" b="1" dirty="0">
                <a:solidFill>
                  <a:schemeClr val="accent6">
                    <a:lumMod val="75000"/>
                  </a:schemeClr>
                </a:solidFill>
                <a:latin typeface="Arial" panose="020B0604020202020204" pitchFamily="34" charset="0"/>
                <a:cs typeface="Arial" panose="020B0604020202020204" pitchFamily="34" charset="0"/>
              </a:rPr>
              <a:t>There is a lot of detail in the following slides so please read carefully to ensure you fully understand the different powers available to you</a:t>
            </a:r>
            <a:r>
              <a:rPr lang="en-GB" sz="1600" dirty="0">
                <a:solidFill>
                  <a:schemeClr val="tx1"/>
                </a:solidFill>
                <a:latin typeface="Arial" panose="020B0604020202020204" pitchFamily="34" charset="0"/>
                <a:cs typeface="Arial" panose="020B0604020202020204" pitchFamily="34" charset="0"/>
              </a:rPr>
              <a:t>.</a:t>
            </a: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a:p>
            <a:pPr eaLnBrk="1" fontAlgn="auto" hangingPunct="1">
              <a:spcBef>
                <a:spcPts val="0"/>
              </a:spcBef>
              <a:spcAft>
                <a:spcPts val="0"/>
              </a:spcAft>
              <a:defRPr/>
            </a:pPr>
            <a:endParaRPr lang="en-GB" sz="1600" dirty="0">
              <a:solidFill>
                <a:schemeClr val="tx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1548066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3"/>
          <p:cNvSpPr txBox="1">
            <a:spLocks noChangeArrowheads="1"/>
          </p:cNvSpPr>
          <p:nvPr/>
        </p:nvSpPr>
        <p:spPr bwMode="auto">
          <a:xfrm>
            <a:off x="1055688" y="1125538"/>
            <a:ext cx="10080625" cy="4032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en-GB" altLang="en-US" sz="3600" b="1" dirty="0">
                <a:solidFill>
                  <a:srgbClr val="00AF41"/>
                </a:solidFill>
                <a:latin typeface="Arial" panose="020B0604020202020204" pitchFamily="34" charset="0"/>
              </a:rPr>
              <a:t>DETENTION OF VESSELS IN CONNECTION WITH COURT PROCEEDINGS</a:t>
            </a:r>
          </a:p>
          <a:p>
            <a:pPr algn="ctr" eaLnBrk="1" hangingPunct="1">
              <a:spcBef>
                <a:spcPct val="0"/>
              </a:spcBef>
              <a:buFontTx/>
              <a:buNone/>
            </a:pPr>
            <a:endParaRPr lang="en-GB" altLang="en-US" sz="3600" b="1" dirty="0">
              <a:solidFill>
                <a:srgbClr val="0070C0"/>
              </a:solidFill>
              <a:latin typeface="Arial" panose="020B0604020202020204" pitchFamily="34" charset="0"/>
            </a:endParaRPr>
          </a:p>
          <a:p>
            <a:pPr algn="ctr" eaLnBrk="1" hangingPunct="1">
              <a:spcBef>
                <a:spcPct val="0"/>
              </a:spcBef>
              <a:buFontTx/>
              <a:buNone/>
            </a:pPr>
            <a:r>
              <a:rPr lang="en-GB" altLang="en-US" sz="3600" b="1" dirty="0">
                <a:latin typeface="Arial" panose="020B0604020202020204" pitchFamily="34" charset="0"/>
              </a:rPr>
              <a:t>Sections 279 – 283 are not applicable to IFCO’s</a:t>
            </a:r>
          </a:p>
          <a:p>
            <a:pPr algn="ctr" eaLnBrk="1" hangingPunct="1">
              <a:spcBef>
                <a:spcPct val="0"/>
              </a:spcBef>
              <a:buFontTx/>
              <a:buNone/>
            </a:pPr>
            <a:endParaRPr lang="en-GB" altLang="en-US" sz="3600" b="1" dirty="0">
              <a:latin typeface="Arial" panose="020B0604020202020204" pitchFamily="34" charset="0"/>
            </a:endParaRPr>
          </a:p>
          <a:p>
            <a:pPr algn="ctr" eaLnBrk="1" hangingPunct="1">
              <a:spcBef>
                <a:spcPct val="0"/>
              </a:spcBef>
              <a:buFontTx/>
              <a:buNone/>
            </a:pPr>
            <a:r>
              <a:rPr lang="en-GB" altLang="en-US" sz="2000" b="1" dirty="0">
                <a:latin typeface="Arial" panose="020B0604020202020204" pitchFamily="34" charset="0"/>
              </a:rPr>
              <a:t>See Word document attached to this module:</a:t>
            </a:r>
          </a:p>
          <a:p>
            <a:pPr algn="ctr" eaLnBrk="1" hangingPunct="1">
              <a:spcBef>
                <a:spcPct val="0"/>
              </a:spcBef>
              <a:buFontTx/>
              <a:buNone/>
            </a:pPr>
            <a:r>
              <a:rPr lang="en-GB" altLang="en-US" sz="2000" b="1" dirty="0">
                <a:latin typeface="Arial" panose="020B0604020202020204" pitchFamily="34" charset="0"/>
              </a:rPr>
              <a:t>MEO – BSFO – IFCO Powers</a:t>
            </a:r>
          </a:p>
        </p:txBody>
      </p:sp>
    </p:spTree>
    <p:custDataLst>
      <p:tags r:id="rId1"/>
    </p:custDataLst>
    <p:extLst>
      <p:ext uri="{BB962C8B-B14F-4D97-AF65-F5344CB8AC3E}">
        <p14:creationId xmlns:p14="http://schemas.microsoft.com/office/powerpoint/2010/main" val="40365556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695400" y="115888"/>
            <a:ext cx="10513168" cy="6463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279 Power to detain vessels in connection with court proceedings</a:t>
            </a:r>
          </a:p>
          <a:p>
            <a:pPr eaLnBrk="1" hangingPunct="1">
              <a:spcBef>
                <a:spcPct val="0"/>
              </a:spcBef>
              <a:buFontTx/>
              <a:buNone/>
            </a:pPr>
            <a:endParaRPr lang="en-GB" altLang="en-US" sz="1800" b="1" dirty="0">
              <a:solidFill>
                <a:srgbClr val="0070C0"/>
              </a:solidFill>
              <a:latin typeface="Arial" panose="020B0604020202020204" pitchFamily="34" charset="0"/>
            </a:endParaRPr>
          </a:p>
          <a:p>
            <a:pPr eaLnBrk="1" hangingPunct="1">
              <a:spcBef>
                <a:spcPct val="0"/>
              </a:spcBef>
              <a:buNone/>
            </a:pPr>
            <a:r>
              <a:rPr lang="en-GB" altLang="en-US" sz="1400" dirty="0">
                <a:latin typeface="Arial" panose="020B0604020202020204" pitchFamily="34" charset="0"/>
              </a:rPr>
              <a:t>(1) This section applies where—</a:t>
            </a:r>
          </a:p>
          <a:p>
            <a:pPr lvl="1">
              <a:spcBef>
                <a:spcPct val="0"/>
              </a:spcBef>
              <a:buFontTx/>
              <a:buNone/>
            </a:pPr>
            <a:r>
              <a:rPr lang="en-GB" altLang="en-US" sz="1400" dirty="0">
                <a:latin typeface="Arial" panose="020B0604020202020204" pitchFamily="34" charset="0"/>
              </a:rPr>
              <a:t>(a) an enforcement officer has reasonable grounds for suspecting that a relevant offence has been committed by the master, owner or charterer of a vessel, and</a:t>
            </a:r>
          </a:p>
          <a:p>
            <a:pPr lvl="1">
              <a:spcBef>
                <a:spcPct val="0"/>
              </a:spcBef>
              <a:buFontTx/>
              <a:buNone/>
            </a:pPr>
            <a:r>
              <a:rPr lang="en-GB" altLang="en-US" sz="1400" dirty="0">
                <a:latin typeface="Arial" panose="020B0604020202020204" pitchFamily="34" charset="0"/>
              </a:rPr>
              <a:t>(b) the officer reasonably believes that—</a:t>
            </a:r>
          </a:p>
          <a:p>
            <a:pPr lvl="2">
              <a:spcBef>
                <a:spcPct val="0"/>
              </a:spcBef>
              <a:buFontTx/>
              <a:buNone/>
            </a:pPr>
            <a:r>
              <a:rPr lang="en-GB" altLang="en-US" sz="1400" dirty="0">
                <a:latin typeface="Arial" panose="020B0604020202020204" pitchFamily="34" charset="0"/>
              </a:rPr>
              <a:t>(</a:t>
            </a:r>
            <a:r>
              <a:rPr lang="en-GB" altLang="en-US" sz="1400" dirty="0" err="1">
                <a:latin typeface="Arial" panose="020B0604020202020204" pitchFamily="34" charset="0"/>
              </a:rPr>
              <a:t>i</a:t>
            </a:r>
            <a:r>
              <a:rPr lang="en-GB" altLang="en-US" sz="1400" dirty="0">
                <a:latin typeface="Arial" panose="020B0604020202020204" pitchFamily="34" charset="0"/>
              </a:rPr>
              <a:t>) if proceedings are taken against the person for the offence, there is a real risk that the person will not attend court unless the vessel is detained under this section, or</a:t>
            </a:r>
          </a:p>
          <a:p>
            <a:pPr lvl="2">
              <a:spcBef>
                <a:spcPct val="0"/>
              </a:spcBef>
              <a:buFontTx/>
              <a:buNone/>
            </a:pPr>
            <a:r>
              <a:rPr lang="en-GB" altLang="en-US" sz="1400" dirty="0">
                <a:latin typeface="Arial" panose="020B0604020202020204" pitchFamily="34" charset="0"/>
              </a:rPr>
              <a:t>(ii) if the person is convicted of the offence and the court by or before which the person is convicted imposes a fine on that person, it is likely that the court will order the vessel to be detained.</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(2) Where this section applies, an enforcement officer who has the power conferred by this section may—</a:t>
            </a:r>
          </a:p>
          <a:p>
            <a:pPr lvl="1">
              <a:spcBef>
                <a:spcPct val="0"/>
              </a:spcBef>
              <a:buFontTx/>
              <a:buNone/>
            </a:pPr>
            <a:r>
              <a:rPr lang="en-GB" altLang="en-US" sz="1400" dirty="0">
                <a:latin typeface="Arial" panose="020B0604020202020204" pitchFamily="34" charset="0"/>
              </a:rPr>
              <a:t>(a) take, or arrange for another person to take, the vessel and its crew to the port which appears to the officer to be the nearest convenient port, or</a:t>
            </a:r>
          </a:p>
          <a:p>
            <a:pPr lvl="1">
              <a:spcBef>
                <a:spcPct val="0"/>
              </a:spcBef>
              <a:buFontTx/>
              <a:buNone/>
            </a:pPr>
            <a:r>
              <a:rPr lang="en-GB" altLang="en-US" sz="1400" dirty="0">
                <a:latin typeface="Arial" panose="020B0604020202020204" pitchFamily="34" charset="0"/>
              </a:rPr>
              <a:t>(b) require any person who is for the time being in charge of the vessel to take it and its crew to that port.</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(3) When a vessel has been taken to a port in pursuance of this section, the officer may—</a:t>
            </a:r>
          </a:p>
          <a:p>
            <a:pPr lvl="1">
              <a:spcBef>
                <a:spcPct val="0"/>
              </a:spcBef>
              <a:buFontTx/>
              <a:buNone/>
            </a:pPr>
            <a:r>
              <a:rPr lang="en-GB" altLang="en-US" sz="1400" dirty="0">
                <a:latin typeface="Arial" panose="020B0604020202020204" pitchFamily="34" charset="0"/>
              </a:rPr>
              <a:t>(a) detain it there, or</a:t>
            </a:r>
          </a:p>
          <a:p>
            <a:pPr lvl="1">
              <a:spcBef>
                <a:spcPct val="0"/>
              </a:spcBef>
              <a:buFontTx/>
              <a:buNone/>
            </a:pPr>
            <a:r>
              <a:rPr lang="en-GB" altLang="en-US" sz="1400" dirty="0">
                <a:latin typeface="Arial" panose="020B0604020202020204" pitchFamily="34" charset="0"/>
              </a:rPr>
              <a:t>(b) require the person for the time being in charge of it to do so.</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(4) An enforcement officer who detains any vessel under this section must, if it is reasonably practicable to do so, serve a notice on—</a:t>
            </a:r>
          </a:p>
          <a:p>
            <a:pPr lvl="1">
              <a:spcBef>
                <a:spcPct val="0"/>
              </a:spcBef>
              <a:buFontTx/>
              <a:buNone/>
            </a:pPr>
            <a:r>
              <a:rPr lang="en-GB" altLang="en-US" sz="1400" dirty="0">
                <a:latin typeface="Arial" panose="020B0604020202020204" pitchFamily="34" charset="0"/>
              </a:rPr>
              <a:t>(a) the owner of the vessel,</a:t>
            </a:r>
          </a:p>
          <a:p>
            <a:pPr lvl="1">
              <a:spcBef>
                <a:spcPct val="0"/>
              </a:spcBef>
              <a:buFontTx/>
              <a:buNone/>
            </a:pPr>
            <a:r>
              <a:rPr lang="en-GB" altLang="en-US" sz="1400" dirty="0">
                <a:latin typeface="Arial" panose="020B0604020202020204" pitchFamily="34" charset="0"/>
              </a:rPr>
              <a:t>(b) the charterer (if any) of the vessel, and</a:t>
            </a:r>
          </a:p>
          <a:p>
            <a:pPr lvl="1">
              <a:spcBef>
                <a:spcPct val="0"/>
              </a:spcBef>
              <a:buFontTx/>
              <a:buNone/>
            </a:pPr>
            <a:r>
              <a:rPr lang="en-GB" altLang="en-US" sz="1400" dirty="0">
                <a:latin typeface="Arial" panose="020B0604020202020204" pitchFamily="34" charset="0"/>
              </a:rPr>
              <a:t>(c) the person who is for the time being in charge of the vessel.</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(5) The notice must state—</a:t>
            </a:r>
          </a:p>
          <a:p>
            <a:pPr lvl="1">
              <a:spcBef>
                <a:spcPct val="0"/>
              </a:spcBef>
              <a:buFontTx/>
              <a:buNone/>
            </a:pPr>
            <a:r>
              <a:rPr lang="en-GB" altLang="en-US" sz="1400" dirty="0">
                <a:latin typeface="Arial" panose="020B0604020202020204" pitchFamily="34" charset="0"/>
              </a:rPr>
              <a:t>(a) the reasons for detaining the vessel;</a:t>
            </a:r>
          </a:p>
          <a:p>
            <a:pPr lvl="1">
              <a:spcBef>
                <a:spcPct val="0"/>
              </a:spcBef>
              <a:buFontTx/>
              <a:buNone/>
            </a:pPr>
            <a:r>
              <a:rPr lang="en-GB" altLang="en-US" sz="1400" dirty="0">
                <a:latin typeface="Arial" panose="020B0604020202020204" pitchFamily="34" charset="0"/>
              </a:rPr>
              <a:t>(b) the circumstances in which the vessel may be released.</a:t>
            </a:r>
          </a:p>
        </p:txBody>
      </p:sp>
    </p:spTree>
    <p:custDataLst>
      <p:tags r:id="rId1"/>
    </p:custDataLst>
    <p:extLst>
      <p:ext uri="{BB962C8B-B14F-4D97-AF65-F5344CB8AC3E}">
        <p14:creationId xmlns:p14="http://schemas.microsoft.com/office/powerpoint/2010/main" val="903353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400" y="260350"/>
            <a:ext cx="10440913" cy="6464300"/>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280 Release of vessels detained under section 279</a:t>
            </a:r>
          </a:p>
          <a:p>
            <a:pPr eaLnBrk="1" hangingPunct="1">
              <a:defRPr/>
            </a:pPr>
            <a:endParaRPr lang="en-GB" b="1" dirty="0">
              <a:cs typeface="Arial" charset="0"/>
            </a:endParaRPr>
          </a:p>
          <a:p>
            <a:pPr marL="342900" indent="-342900" eaLnBrk="1" hangingPunct="1">
              <a:buFontTx/>
              <a:buAutoNum type="arabicParenBoth"/>
              <a:defRPr/>
            </a:pPr>
            <a:r>
              <a:rPr lang="en-GB" sz="1400" dirty="0">
                <a:latin typeface="Arial" panose="020B0604020202020204" pitchFamily="34" charset="0"/>
              </a:rPr>
              <a:t>This section applies where a vessel is being detained under section 279.</a:t>
            </a:r>
          </a:p>
          <a:p>
            <a:pPr marL="342900" indent="-342900" eaLnBrk="1" hangingPunct="1">
              <a:buFontTx/>
              <a:buAutoNum type="arabicParenBoth"/>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(2) The vessel ceases to be detained under that section if one of the following things occurs—</a:t>
            </a:r>
          </a:p>
          <a:p>
            <a:pPr lvl="1">
              <a:defRPr/>
            </a:pPr>
            <a:r>
              <a:rPr lang="en-GB" sz="1400" dirty="0">
                <a:latin typeface="Arial" panose="020B0604020202020204" pitchFamily="34" charset="0"/>
              </a:rPr>
              <a:t>(a) the notice of detention is withdrawn;</a:t>
            </a:r>
          </a:p>
          <a:p>
            <a:pPr lvl="1">
              <a:defRPr/>
            </a:pPr>
            <a:r>
              <a:rPr lang="en-GB" sz="1400" dirty="0">
                <a:latin typeface="Arial" panose="020B0604020202020204" pitchFamily="34" charset="0"/>
              </a:rPr>
              <a:t>(b) the court orders the release of the vessel under section 281;</a:t>
            </a:r>
          </a:p>
          <a:p>
            <a:pPr lvl="1">
              <a:defRPr/>
            </a:pPr>
            <a:r>
              <a:rPr lang="en-GB" sz="1400" dirty="0">
                <a:latin typeface="Arial" panose="020B0604020202020204" pitchFamily="34" charset="0"/>
              </a:rPr>
              <a:t>(c) any proceedings taken against the master, owner or charterer of the vessel have concluded;</a:t>
            </a:r>
          </a:p>
          <a:p>
            <a:pPr lvl="1">
              <a:defRPr/>
            </a:pPr>
            <a:r>
              <a:rPr lang="en-GB" sz="1400" dirty="0">
                <a:latin typeface="Arial" panose="020B0604020202020204" pitchFamily="34" charset="0"/>
              </a:rPr>
              <a:t>(d) the court referred to in section 279(1)(b)(ii) exercises any power it has to order the vessel to be detained.</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(3) A notice of detention may be withdrawn by service of a further notice signed by an appropriate</a:t>
            </a:r>
          </a:p>
          <a:p>
            <a:pPr eaLnBrk="1" hangingPunct="1">
              <a:defRPr/>
            </a:pPr>
            <a:r>
              <a:rPr lang="en-GB" sz="1400" dirty="0">
                <a:latin typeface="Arial" panose="020B0604020202020204" pitchFamily="34" charset="0"/>
              </a:rPr>
              <a:t>enforcement officer.</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(4) In subsection (3) the reference to an appropriate enforcement officer is a reference to any enforcement officer acting on behalf of the same relevant authority as the enforcement officer who served the notice of detention, and includes a reference to that officer.</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(5) If any of the grounds for release mentioned in subsection (6) applies, then any notice of detention</a:t>
            </a:r>
          </a:p>
          <a:p>
            <a:pPr eaLnBrk="1" hangingPunct="1">
              <a:defRPr/>
            </a:pPr>
            <a:r>
              <a:rPr lang="en-GB" sz="1400" dirty="0">
                <a:latin typeface="Arial" panose="020B0604020202020204" pitchFamily="34" charset="0"/>
              </a:rPr>
              <a:t>must be withdrawn as soon as possible.</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(6) The grounds for release referred to in subsection (5) are—</a:t>
            </a:r>
          </a:p>
          <a:p>
            <a:pPr lvl="1">
              <a:defRPr/>
            </a:pPr>
            <a:r>
              <a:rPr lang="en-GB" sz="1400" dirty="0">
                <a:latin typeface="Arial" panose="020B0604020202020204" pitchFamily="34" charset="0"/>
              </a:rPr>
              <a:t>(a) that the relevant authority has decided not to take proceedings against the master, owner or charterer of the vessel;</a:t>
            </a:r>
          </a:p>
          <a:p>
            <a:pPr lvl="1">
              <a:defRPr/>
            </a:pPr>
            <a:r>
              <a:rPr lang="en-GB" sz="1400" dirty="0">
                <a:latin typeface="Arial" panose="020B0604020202020204" pitchFamily="34" charset="0"/>
              </a:rPr>
              <a:t>(b) that there are no grounds for believing that any person referred to in paragraph (a) against whom proceedings have been, or may be, taken will fail to attend court;</a:t>
            </a:r>
          </a:p>
          <a:p>
            <a:pPr lvl="1">
              <a:defRPr/>
            </a:pPr>
            <a:r>
              <a:rPr lang="en-GB" sz="1400" dirty="0">
                <a:latin typeface="Arial" panose="020B0604020202020204" pitchFamily="34" charset="0"/>
              </a:rPr>
              <a:t>(c) that there are no grounds for believing that the court referred to in section 279(1)(b)(ii)</a:t>
            </a:r>
          </a:p>
          <a:p>
            <a:pPr lvl="1">
              <a:defRPr/>
            </a:pPr>
            <a:r>
              <a:rPr lang="en-GB" sz="1400" dirty="0">
                <a:latin typeface="Arial" panose="020B0604020202020204" pitchFamily="34" charset="0"/>
              </a:rPr>
              <a:t>will order the vessel to be detained.</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(7) In this section “notice of detention” means a notice served under section 279(4).</a:t>
            </a:r>
          </a:p>
        </p:txBody>
      </p:sp>
    </p:spTree>
    <p:custDataLst>
      <p:tags r:id="rId1"/>
    </p:custDataLst>
    <p:extLst>
      <p:ext uri="{BB962C8B-B14F-4D97-AF65-F5344CB8AC3E}">
        <p14:creationId xmlns:p14="http://schemas.microsoft.com/office/powerpoint/2010/main" val="1168533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400" y="890588"/>
            <a:ext cx="10513168" cy="2368550"/>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281 Power of court to order release of vessels</a:t>
            </a:r>
          </a:p>
          <a:p>
            <a:pPr eaLnBrk="1" hangingPunct="1">
              <a:defRPr/>
            </a:pPr>
            <a:endParaRPr lang="en-GB" b="1" dirty="0">
              <a:cs typeface="Arial" charset="0"/>
            </a:endParaRPr>
          </a:p>
          <a:p>
            <a:pPr marL="342900" indent="-342900" eaLnBrk="1" hangingPunct="1">
              <a:buFontTx/>
              <a:buAutoNum type="arabicParenBoth"/>
              <a:defRPr/>
            </a:pPr>
            <a:r>
              <a:rPr lang="en-GB" sz="1400" dirty="0">
                <a:latin typeface="Arial" panose="020B0604020202020204" pitchFamily="34" charset="0"/>
              </a:rPr>
              <a:t>This section applies where a vessel is being detained under section 279.</a:t>
            </a:r>
          </a:p>
          <a:p>
            <a:pPr marL="342900" indent="-342900" eaLnBrk="1" hangingPunct="1">
              <a:buFontTx/>
              <a:buAutoNum type="arabicParenBoth"/>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(2) If, on an application made to a magistrates' court in England and Wales by the owner or charterer,</a:t>
            </a:r>
          </a:p>
          <a:p>
            <a:pPr eaLnBrk="1" hangingPunct="1">
              <a:defRPr/>
            </a:pPr>
            <a:r>
              <a:rPr lang="en-GB" sz="1400" dirty="0">
                <a:latin typeface="Arial" panose="020B0604020202020204" pitchFamily="34" charset="0"/>
              </a:rPr>
              <a:t>or any of the owners or charterers, of the vessel, the court is satisfied that—</a:t>
            </a:r>
          </a:p>
          <a:p>
            <a:pPr lvl="1">
              <a:defRPr/>
            </a:pPr>
            <a:r>
              <a:rPr lang="en-GB" sz="1400" dirty="0">
                <a:latin typeface="Arial" panose="020B0604020202020204" pitchFamily="34" charset="0"/>
              </a:rPr>
              <a:t>(a) the continued detention of the vessel under section 279 is not necessary to secure that</a:t>
            </a:r>
          </a:p>
          <a:p>
            <a:pPr lvl="1">
              <a:defRPr/>
            </a:pPr>
            <a:r>
              <a:rPr lang="en-GB" sz="1400" dirty="0">
                <a:latin typeface="Arial" panose="020B0604020202020204" pitchFamily="34" charset="0"/>
              </a:rPr>
              <a:t>the master, owner or charterer of the vessel will attend court, or</a:t>
            </a:r>
          </a:p>
          <a:p>
            <a:pPr lvl="1">
              <a:defRPr/>
            </a:pPr>
            <a:r>
              <a:rPr lang="en-GB" sz="1400" dirty="0">
                <a:latin typeface="Arial" panose="020B0604020202020204" pitchFamily="34" charset="0"/>
              </a:rPr>
              <a:t>(b) there are no grounds for believing that the court referred to in section 279(1)(b)(ii) will</a:t>
            </a:r>
          </a:p>
          <a:p>
            <a:pPr lvl="1">
              <a:defRPr/>
            </a:pPr>
            <a:r>
              <a:rPr lang="en-GB" sz="1400" dirty="0">
                <a:latin typeface="Arial" panose="020B0604020202020204" pitchFamily="34" charset="0"/>
              </a:rPr>
              <a:t>order the vessel to be detained, the court may order that the vessel be released.</a:t>
            </a:r>
          </a:p>
        </p:txBody>
      </p:sp>
    </p:spTree>
    <p:custDataLst>
      <p:tags r:id="rId1"/>
    </p:custDataLst>
    <p:extLst>
      <p:ext uri="{BB962C8B-B14F-4D97-AF65-F5344CB8AC3E}">
        <p14:creationId xmlns:p14="http://schemas.microsoft.com/office/powerpoint/2010/main" val="1215468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95400" y="549275"/>
            <a:ext cx="10440913" cy="3878263"/>
          </a:xfrm>
          <a:prstGeom prst="rect">
            <a:avLst/>
          </a:prstGeom>
        </p:spPr>
        <p:txBody>
          <a:bodyPr wrap="square">
            <a:spAutoFit/>
          </a:bodyPr>
          <a:lstStyle/>
          <a:p>
            <a:pPr eaLnBrk="1" hangingPunct="1">
              <a:defRPr/>
            </a:pPr>
            <a:r>
              <a:rPr lang="en-GB" b="1" dirty="0">
                <a:solidFill>
                  <a:srgbClr val="0070C0"/>
                </a:solidFill>
                <a:latin typeface="Arial" panose="020B0604020202020204" pitchFamily="34" charset="0"/>
              </a:rPr>
              <a:t>282 Bonds for release of vessels</a:t>
            </a:r>
          </a:p>
          <a:p>
            <a:pPr eaLnBrk="1" hangingPunct="1">
              <a:defRPr/>
            </a:pPr>
            <a:endParaRPr lang="en-GB" b="1" dirty="0">
              <a:cs typeface="Arial" charset="0"/>
            </a:endParaRPr>
          </a:p>
          <a:p>
            <a:pPr marL="342900" indent="-342900" eaLnBrk="1" hangingPunct="1">
              <a:buFontTx/>
              <a:buAutoNum type="arabicParenBoth"/>
              <a:defRPr/>
            </a:pPr>
            <a:r>
              <a:rPr lang="en-GB" sz="1400" dirty="0">
                <a:latin typeface="Arial" panose="020B0604020202020204" pitchFamily="34" charset="0"/>
              </a:rPr>
              <a:t>Where a vessel is being detained under section 279, the relevant authority may enter into an agreement with the owner or charterer, or any of the owners or charterers, of the vessel for security for the vessel to be given to the relevant authority by way of bond in return for the withdrawal of the notice of detention.</a:t>
            </a:r>
          </a:p>
          <a:p>
            <a:pPr marL="342900" indent="-342900" eaLnBrk="1" hangingPunct="1">
              <a:buFontTx/>
              <a:buAutoNum type="arabicParenBoth"/>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(2) Any bond given under this section is to be—</a:t>
            </a:r>
          </a:p>
          <a:p>
            <a:pPr lvl="1">
              <a:defRPr/>
            </a:pPr>
            <a:r>
              <a:rPr lang="en-GB" sz="1400" dirty="0">
                <a:latin typeface="Arial" panose="020B0604020202020204" pitchFamily="34" charset="0"/>
              </a:rPr>
              <a:t>(a) for such amount as may be agreed, or</a:t>
            </a:r>
          </a:p>
          <a:p>
            <a:pPr lvl="1">
              <a:defRPr/>
            </a:pPr>
            <a:r>
              <a:rPr lang="en-GB" sz="1400" dirty="0">
                <a:latin typeface="Arial" panose="020B0604020202020204" pitchFamily="34" charset="0"/>
              </a:rPr>
              <a:t>(b) in the event of a failure to agree an amount, for such amount as may be determined by</a:t>
            </a:r>
          </a:p>
          <a:p>
            <a:pPr lvl="1">
              <a:defRPr/>
            </a:pPr>
            <a:r>
              <a:rPr lang="en-GB" sz="1400" dirty="0">
                <a:latin typeface="Arial" panose="020B0604020202020204" pitchFamily="34" charset="0"/>
              </a:rPr>
              <a:t>the court.  “The court” means a magistrates' court in England and Wales.</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(3) A person who gives a bond under this section must comply with such conditions as to the giving of the bond as the relevant authority may determine.</a:t>
            </a:r>
          </a:p>
          <a:p>
            <a:pPr eaLnBrk="1" hangingPunct="1">
              <a:defRPr/>
            </a:pPr>
            <a:endParaRPr lang="en-GB" sz="1400" dirty="0">
              <a:latin typeface="Arial" panose="020B0604020202020204" pitchFamily="34" charset="0"/>
            </a:endParaRPr>
          </a:p>
          <a:p>
            <a:pPr eaLnBrk="1" hangingPunct="1">
              <a:defRPr/>
            </a:pPr>
            <a:r>
              <a:rPr lang="en-GB" sz="1400" dirty="0">
                <a:latin typeface="Arial" panose="020B0604020202020204" pitchFamily="34" charset="0"/>
              </a:rPr>
              <a:t>(4) If any of the grounds for release mentioned in subsection (5) applies, then any bond given under this section must be returned as soon as possible.</a:t>
            </a:r>
          </a:p>
          <a:p>
            <a:pPr eaLnBrk="1" hangingPunct="1">
              <a:defRPr/>
            </a:pPr>
            <a:endParaRPr lang="en-GB" sz="1400" dirty="0">
              <a:latin typeface="Arial" panose="020B0604020202020204" pitchFamily="34" charset="0"/>
            </a:endParaRPr>
          </a:p>
        </p:txBody>
      </p:sp>
    </p:spTree>
    <p:custDataLst>
      <p:tags r:id="rId1"/>
    </p:custDataLst>
    <p:extLst>
      <p:ext uri="{BB962C8B-B14F-4D97-AF65-F5344CB8AC3E}">
        <p14:creationId xmlns:p14="http://schemas.microsoft.com/office/powerpoint/2010/main" val="35095470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767408" y="836613"/>
            <a:ext cx="10390119" cy="38164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r>
              <a:rPr lang="en-GB" altLang="en-US" sz="1800" b="1" dirty="0">
                <a:solidFill>
                  <a:srgbClr val="0070C0"/>
                </a:solidFill>
                <a:latin typeface="Arial" panose="020B0604020202020204" pitchFamily="34" charset="0"/>
              </a:rPr>
              <a:t>282 Bonds for release of vessels (cont.)</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(5) The grounds for release referred to in subsection (4) are—</a:t>
            </a:r>
          </a:p>
          <a:p>
            <a:pPr lvl="1">
              <a:spcBef>
                <a:spcPct val="0"/>
              </a:spcBef>
              <a:buFontTx/>
              <a:buNone/>
            </a:pPr>
            <a:r>
              <a:rPr lang="en-GB" altLang="en-US" sz="1400" dirty="0">
                <a:latin typeface="Arial" panose="020B0604020202020204" pitchFamily="34" charset="0"/>
              </a:rPr>
              <a:t>(a) that the relevant authority has decided not to take proceedings against the master, owner or charterer of the vessel;</a:t>
            </a:r>
          </a:p>
          <a:p>
            <a:pPr lvl="1">
              <a:spcBef>
                <a:spcPct val="0"/>
              </a:spcBef>
              <a:buFontTx/>
              <a:buNone/>
            </a:pPr>
            <a:r>
              <a:rPr lang="en-GB" altLang="en-US" sz="1400" dirty="0">
                <a:latin typeface="Arial" panose="020B0604020202020204" pitchFamily="34" charset="0"/>
              </a:rPr>
              <a:t>(b) that there are no grounds for believing that any person referred to in paragraph (a)</a:t>
            </a:r>
          </a:p>
          <a:p>
            <a:pPr lvl="1">
              <a:spcBef>
                <a:spcPct val="0"/>
              </a:spcBef>
              <a:buFontTx/>
              <a:buNone/>
            </a:pPr>
            <a:r>
              <a:rPr lang="en-GB" altLang="en-US" sz="1400" dirty="0">
                <a:latin typeface="Arial" panose="020B0604020202020204" pitchFamily="34" charset="0"/>
              </a:rPr>
              <a:t>      against whom proceedings have been, or may be, taken will fail to attend court;</a:t>
            </a:r>
          </a:p>
          <a:p>
            <a:pPr lvl="1">
              <a:spcBef>
                <a:spcPct val="0"/>
              </a:spcBef>
              <a:buFontTx/>
              <a:buNone/>
            </a:pPr>
            <a:r>
              <a:rPr lang="en-GB" altLang="en-US" sz="1400" dirty="0">
                <a:latin typeface="Arial" panose="020B0604020202020204" pitchFamily="34" charset="0"/>
              </a:rPr>
              <a:t>(c) that there are no grounds for believing that the court referred to in section 279(1)(b)(ii) would, in the absence of the bond, have ordered the vessel to be detained;</a:t>
            </a:r>
          </a:p>
          <a:p>
            <a:pPr lvl="1">
              <a:spcBef>
                <a:spcPct val="0"/>
              </a:spcBef>
              <a:buFontTx/>
              <a:buNone/>
            </a:pPr>
            <a:r>
              <a:rPr lang="en-GB" altLang="en-US" sz="1400" dirty="0">
                <a:latin typeface="Arial" panose="020B0604020202020204" pitchFamily="34" charset="0"/>
              </a:rPr>
              <a:t>(d) that any proceedings taken against the master, owner or charterer of the vessel have concluded without any fine having been imposed.</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(6) Where a court imposes a fine on the master, owner or charterer of the vessel, the court may order any sum of money given       as a bond under this section to be used towards the payment of the fine. If the fine is less than the amount of the bond, any sum not required to be used in payment of the fine must be returned to the person who gave the bond as soon as possible.</a:t>
            </a:r>
          </a:p>
          <a:p>
            <a:pPr eaLnBrk="1" hangingPunct="1">
              <a:spcBef>
                <a:spcPct val="0"/>
              </a:spcBef>
              <a:buFontTx/>
              <a:buNone/>
            </a:pPr>
            <a:endParaRPr lang="en-GB" altLang="en-US" sz="1400" dirty="0">
              <a:latin typeface="Arial" panose="020B0604020202020204" pitchFamily="34" charset="0"/>
            </a:endParaRPr>
          </a:p>
          <a:p>
            <a:pPr eaLnBrk="1" hangingPunct="1">
              <a:spcBef>
                <a:spcPct val="0"/>
              </a:spcBef>
              <a:buFontTx/>
              <a:buNone/>
            </a:pPr>
            <a:r>
              <a:rPr lang="en-GB" altLang="en-US" sz="1400" dirty="0">
                <a:latin typeface="Arial" panose="020B0604020202020204" pitchFamily="34" charset="0"/>
              </a:rPr>
              <a:t>(7) In this section “notice of detention” means a notice served under section 279(4).</a:t>
            </a:r>
          </a:p>
        </p:txBody>
      </p:sp>
    </p:spTree>
    <p:custDataLst>
      <p:tags r:id="rId1"/>
    </p:custDataLst>
    <p:extLst>
      <p:ext uri="{BB962C8B-B14F-4D97-AF65-F5344CB8AC3E}">
        <p14:creationId xmlns:p14="http://schemas.microsoft.com/office/powerpoint/2010/main" val="4875129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17"/>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TotalTime>
  <Words>2611</Words>
  <Application>Microsoft Office PowerPoint</Application>
  <PresentationFormat>Widescreen</PresentationFormat>
  <Paragraphs>203</Paragraphs>
  <Slides>17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Office Theme</vt:lpstr>
      <vt:lpstr>FISHERIES ENFORCEMENT POWERS PART 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Defra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Steven Proctor</dc:creator>
  <cp:lastModifiedBy>Whitford, Annika</cp:lastModifiedBy>
  <cp:revision>22</cp:revision>
  <dcterms:created xsi:type="dcterms:W3CDTF">2013-02-22T12:19:06Z</dcterms:created>
  <dcterms:modified xsi:type="dcterms:W3CDTF">2021-01-22T10:24:36Z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97A30B3B-47BB-4F49-AFB1-530088BDC2AE</vt:lpwstr>
  </property>
  <property fmtid="{D5CDD505-2E9C-101B-9397-08002B2CF9AE}" pid="3" name="ArticulatePath">
    <vt:lpwstr>Powers080_Fisheries Enforcement Powers_Part_2</vt:lpwstr>
  </property>
</Properties>
</file>