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58" r:id="rId8"/>
    <p:sldId id="276" r:id="rId9"/>
    <p:sldId id="269" r:id="rId10"/>
    <p:sldId id="260" r:id="rId11"/>
    <p:sldId id="270" r:id="rId12"/>
    <p:sldId id="279" r:id="rId13"/>
    <p:sldId id="273" r:id="rId14"/>
    <p:sldId id="277" r:id="rId15"/>
    <p:sldId id="274" r:id="rId16"/>
    <p:sldId id="271" r:id="rId17"/>
    <p:sldId id="272" r:id="rId18"/>
    <p:sldId id="278" r:id="rId19"/>
    <p:sldId id="261" r:id="rId20"/>
    <p:sldId id="262" r:id="rId21"/>
    <p:sldId id="263" r:id="rId22"/>
    <p:sldId id="264" r:id="rId23"/>
    <p:sldId id="265" r:id="rId24"/>
    <p:sldId id="266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48A9DD-368C-46F5-939D-936915C52952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7DB6C7A-77E1-4795-96E2-25234D289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7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97BC4-3865-4D0A-AFE2-C9AA6AA41705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49CF8A-3DFC-4717-A292-40EDAA0682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88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u="sng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CF8A-3DFC-4717-A292-40EDAA068259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98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7B111-58CC-4146-A582-51975BA94A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4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7B111-58CC-4146-A582-51975BA94A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5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3A073-703B-4887-90C3-15CB775A3E4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7B2F1D-9240-4950-A6A0-632CBB7EDC7A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388B0B-92EA-4A0F-A386-1212A6295008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70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85AD75-577F-4994-9A13-BC2047C6C51C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55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3C6774-0781-4CD2-A1D3-4BD1F21CC6C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D201-C556-418E-AE28-07CAB770E96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23A6C2-E8FA-479F-8293-8198884CF447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9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CF8A-3DFC-4717-A292-40EDAA068259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79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9E71-DC23-4B2F-B614-6C9B051F4CF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9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7B111-58CC-4146-A582-51975BA94A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9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7B111-58CC-4146-A582-51975BA94A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9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CED6-2D4A-433E-960C-6B7FA31C222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1F43B-3BBE-4377-9DBF-A7EA5129FD4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311386\Desktop\MMO_582_A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350"/>
            <a:ext cx="25193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149081"/>
            <a:ext cx="8568952" cy="93610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568952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6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970784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396044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55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970784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3887415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72816"/>
            <a:ext cx="3970784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396044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41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064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908050"/>
            <a:ext cx="80756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/>
          <a:stretch>
            <a:fillRect/>
          </a:stretch>
        </p:blipFill>
        <p:spPr bwMode="auto">
          <a:xfrm>
            <a:off x="3101975" y="-15875"/>
            <a:ext cx="58372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149725"/>
            <a:ext cx="9144000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107950" y="6308725"/>
            <a:ext cx="2898775" cy="490538"/>
            <a:chOff x="88985" y="6309320"/>
            <a:chExt cx="2898839" cy="489776"/>
          </a:xfrm>
        </p:grpSpPr>
        <p:pic>
          <p:nvPicPr>
            <p:cNvPr id="3078" name="Picture 6" descr="OCL_P07_F06_Ocean Logo EM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5" y="6309320"/>
              <a:ext cx="1428146" cy="48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OCL_P07_F05_Ocean Logo QM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385" y="6309320"/>
              <a:ext cx="1413439" cy="48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395288" y="4221163"/>
            <a:ext cx="8569325" cy="1439862"/>
          </a:xfrm>
        </p:spPr>
        <p:txBody>
          <a:bodyPr/>
          <a:lstStyle/>
          <a:p>
            <a:pPr eaLnBrk="1" hangingPunct="1"/>
            <a:r>
              <a:rPr lang="en-GB" altLang="en-US" sz="4400" b="1" dirty="0">
                <a:solidFill>
                  <a:srgbClr val="00B050"/>
                </a:solidFill>
              </a:rPr>
              <a:t>Evidence Handling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17B0B-F506-4EE0-ADD7-79E23E26D0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73425"/>
            <a:ext cx="3970338" cy="5015975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8A329B2-BF04-45A4-BCCA-B1F058A5F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627" y="1384011"/>
            <a:ext cx="3960813" cy="40899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A20A0B-9930-40C1-B291-D3329E3C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0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179388" y="1000125"/>
            <a:ext cx="2892425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MMO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Exhibit ref (e.g. MJT001)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e.g. 2015 diary with blue cover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5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Time and date 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Location where 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Officer who seized 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Officer’s signature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PFV number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To be completed whenever opened (the evidence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original evidence bag must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then be sealed in a new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evidence bag)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Needs to be witnessed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Exhibit Handling</a:t>
            </a:r>
            <a:endParaRPr lang="en-GB" altLang="en-US" dirty="0">
              <a:solidFill>
                <a:srgbClr val="0070C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00125"/>
            <a:ext cx="542925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57250" y="1143000"/>
            <a:ext cx="2214563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1357313"/>
            <a:ext cx="785813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4625" y="2286000"/>
            <a:ext cx="357188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0250" y="3000375"/>
            <a:ext cx="1071563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43125" y="3357563"/>
            <a:ext cx="928688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28813" y="4000500"/>
            <a:ext cx="114300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85938" y="4357688"/>
            <a:ext cx="1285875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57313" y="4643438"/>
            <a:ext cx="1714500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4" name="TextBox 34"/>
          <p:cNvSpPr txBox="1">
            <a:spLocks noChangeArrowheads="1"/>
          </p:cNvSpPr>
          <p:nvPr/>
        </p:nvSpPr>
        <p:spPr bwMode="auto">
          <a:xfrm>
            <a:off x="3143250" y="5286375"/>
            <a:ext cx="5429250" cy="50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90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00313" y="5500688"/>
            <a:ext cx="571500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20258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79512" y="1124744"/>
            <a:ext cx="8496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Produced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Should be printed out by the person producing the exhibit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They should create a label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These should be handed over to the investigations team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They should be handed to the exhibits officer, logged and put into secure storage.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7303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79512" y="1124744"/>
            <a:ext cx="8496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Created by investigator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You may produce explanatory diagrams or tables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You should print them out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Make a label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Hand to the exhibits officer and get them logged into secure storage. 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0539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47926-AD30-48AC-81DF-68A37BD2B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244408" cy="26747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1126C4-71E4-4141-BA06-FFC20B9D3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08779"/>
              </p:ext>
            </p:extLst>
          </p:nvPr>
        </p:nvGraphicFramePr>
        <p:xfrm>
          <a:off x="1115616" y="4509120"/>
          <a:ext cx="5725160" cy="2065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333059871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233304729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319255446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409757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Unique label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Length (meters)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Width (meters)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Area (m</a:t>
                      </a:r>
                      <a:r>
                        <a:rPr lang="en-GB" sz="1100" baseline="30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(length x width)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606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Section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7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Section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952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Section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28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57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1 (side section)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80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229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061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953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07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6.16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5997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541998-96A0-4F38-B6DF-D4FB88C0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9" y="283543"/>
            <a:ext cx="1902614" cy="2065338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7D9D526B-FD8C-4215-8475-771A10BF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17220"/>
            <a:ext cx="936103" cy="59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 Exhibit No.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920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Exhibit labels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37650"/>
            <a:ext cx="5445795" cy="4084346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5" idx="1"/>
          </p:cNvCxnSpPr>
          <p:nvPr/>
        </p:nvCxnSpPr>
        <p:spPr>
          <a:xfrm flipH="1">
            <a:off x="6156176" y="2810545"/>
            <a:ext cx="1440160" cy="6904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6336" y="2348880"/>
            <a:ext cx="15121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Description matches statement</a:t>
            </a:r>
          </a:p>
        </p:txBody>
      </p:sp>
      <p:cxnSp>
        <p:nvCxnSpPr>
          <p:cNvPr id="16" name="Straight Connector 15"/>
          <p:cNvCxnSpPr>
            <a:stCxn id="17" idx="3"/>
          </p:cNvCxnSpPr>
          <p:nvPr/>
        </p:nvCxnSpPr>
        <p:spPr>
          <a:xfrm>
            <a:off x="1701081" y="3722549"/>
            <a:ext cx="422647" cy="2825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913" y="3399383"/>
            <a:ext cx="15121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Exhibit number</a:t>
            </a:r>
          </a:p>
        </p:txBody>
      </p:sp>
      <p:cxnSp>
        <p:nvCxnSpPr>
          <p:cNvPr id="20" name="Straight Connector 19"/>
          <p:cNvCxnSpPr>
            <a:stCxn id="21" idx="2"/>
          </p:cNvCxnSpPr>
          <p:nvPr/>
        </p:nvCxnSpPr>
        <p:spPr>
          <a:xfrm flipH="1">
            <a:off x="6155396" y="1620594"/>
            <a:ext cx="972888" cy="11486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1251262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Leave blank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681014"/>
            <a:ext cx="18356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Signature of whose statement it is produced in.</a:t>
            </a:r>
          </a:p>
        </p:txBody>
      </p:sp>
      <p:cxnSp>
        <p:nvCxnSpPr>
          <p:cNvPr id="28" name="Straight Connector 27"/>
          <p:cNvCxnSpPr>
            <a:stCxn id="27" idx="3"/>
          </p:cNvCxnSpPr>
          <p:nvPr/>
        </p:nvCxnSpPr>
        <p:spPr>
          <a:xfrm flipV="1">
            <a:off x="1835696" y="5085184"/>
            <a:ext cx="288032" cy="1959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2" idx="1"/>
          </p:cNvCxnSpPr>
          <p:nvPr/>
        </p:nvCxnSpPr>
        <p:spPr>
          <a:xfrm flipH="1">
            <a:off x="5724129" y="4923826"/>
            <a:ext cx="1702852" cy="1247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26981" y="4462161"/>
            <a:ext cx="15121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Date the label is made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565980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Additional signature when exhibit received by another officer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771800" y="5589240"/>
            <a:ext cx="0" cy="600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004048" y="5560419"/>
            <a:ext cx="1008112" cy="3209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2080" y="5881343"/>
            <a:ext cx="15121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Date exhibit received.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42988" y="2492375"/>
            <a:ext cx="6851650" cy="1368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7200" b="1">
                <a:solidFill>
                  <a:srgbClr val="FF0000"/>
                </a:solidFill>
              </a:rPr>
              <a:t>CONTINUITY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Exhibit log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    	Created and maintained by Exhibits Officer for every 	investigation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Location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Description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Where seized / received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When seized / received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Who seized / received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Movements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(e.g. sent for external forensic analysis)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Storing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Should be kept in a sealed exhibit bag in secure 	storage with restricted access maintained by Exhibits 	Officer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When seized, should be sealed in bag preferably in 	front of owner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If opening, should be witnessed by another officer and 	then exhibit and original bag should be sealed in 	another exhibit bag which must be relabelled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Use of originals should be kept to minimum; use 	working copies when practicable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Use of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Potential evidence given an exhibit number does not 	</a:t>
            </a:r>
            <a:r>
              <a:rPr lang="en-GB" altLang="en-US" i="1">
                <a:solidFill>
                  <a:srgbClr val="000000"/>
                </a:solidFill>
              </a:rPr>
              <a:t>have</a:t>
            </a:r>
            <a:r>
              <a:rPr lang="en-GB" altLang="en-US">
                <a:solidFill>
                  <a:srgbClr val="000000"/>
                </a:solidFill>
              </a:rPr>
              <a:t> to be produced in a witness statement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Only exhibits that the prosecution intend to rely upon 	as evidence need to be produced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Relevant material with exhibit numbers that are not 	used should be detailed in either: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Schedule of non-sensitive unused material 			(MG6C)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Schedule of sensitive material (MG6D)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What is an exhibit?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0000"/>
                </a:solidFill>
              </a:rPr>
              <a:t>A material object or document produced and identified                              in court or before an examiner for use as evidence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>
                <a:solidFill>
                  <a:srgbClr val="000000"/>
                </a:solidFill>
              </a:rPr>
              <a:t>Duty of those investigating to retain for use in court anything which may be evidence of a crime and which has come into the possession of the investigation.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Inspection by defence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Requests by defence to inspect exhibits should be 	ordinarily granted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Make arrangements with defence to facilitate 	inspection within reasonable timeframe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You are still in control of exhibit, do not leave with 	defence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Speak to MMO Legal if unsure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Your responsibility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As a general rule the court entrusts the prosecution 	with exhibits pending trial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Prosecution’s duty is to: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take all proper care to preserve the exhibits 			safe from loss or damage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cooperate with the defence in order to allow 			them reasonable access to exhibits for the 			purpose of inspection and examination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		- produce relevant exhibits at the trial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B2DC6-E9CB-4C73-A002-A0A5AEF0F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179388" y="1143000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Exhibit referencing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	Relevant material should be given an exhibit number 	as soon as practicably possible by the person whose 	possession it came into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	Exhibit numbering should be person’s full initials 	followed by numbers in sequential order-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           DCL001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	Ensure nobody else likely to produce exhibits as part 	of same investigation has same initials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Exhibit Handling</a:t>
            </a:r>
            <a:endParaRPr lang="en-GB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8811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79512" y="1124744"/>
            <a:ext cx="8496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Sources of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Seized from a premises or potential offender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Produced from databases or records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Created by the investigator or third party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Exhibit Handling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79512" y="1124744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Seized exhibits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Should be put in an evidence bag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20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A receipt should be given to the appropriate person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20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A code B notice should be provided (searches only)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20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If using power of seize and sift a CJPA section 52 notice should be provided as well.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endParaRPr lang="en-GB" altLang="en-US" sz="20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Put into secure storage on return to the office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Exhibit Handling</a:t>
            </a:r>
            <a:endParaRPr lang="en-GB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614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DC2A-9CAF-4824-8CD1-F8D53517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solidFill>
                  <a:srgbClr val="0070C0"/>
                </a:solidFill>
              </a:rPr>
              <a:t>Exhibit Handling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71EB4-562D-40F9-8860-BF762F4BD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9EC26-024C-4D49-A78D-8F1891826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908720"/>
            <a:ext cx="7596336" cy="5697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6B55D-617E-4C2F-A527-CDE538A011FB}"/>
              </a:ext>
            </a:extLst>
          </p:cNvPr>
          <p:cNvSpPr txBox="1"/>
          <p:nvPr/>
        </p:nvSpPr>
        <p:spPr>
          <a:xfrm>
            <a:off x="5796136" y="47971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do with this?</a:t>
            </a:r>
          </a:p>
        </p:txBody>
      </p:sp>
    </p:spTree>
    <p:extLst>
      <p:ext uri="{BB962C8B-B14F-4D97-AF65-F5344CB8AC3E}">
        <p14:creationId xmlns:p14="http://schemas.microsoft.com/office/powerpoint/2010/main" val="15447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44640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Seizing material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Seized materials should be bagged securely and details noted in PNB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Complete evidence bag before placing items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Continuity of evidence is paramount to an investigation; strict procedures must be adhered to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Exhibit Handling</a:t>
            </a:r>
            <a:endParaRPr lang="en-GB" altLang="en-US" dirty="0">
              <a:solidFill>
                <a:srgbClr val="0070C0"/>
              </a:solidFill>
            </a:endParaRPr>
          </a:p>
        </p:txBody>
      </p:sp>
      <p:pic>
        <p:nvPicPr>
          <p:cNvPr id="35844" name="Picture 2" descr="C:\Users\m302035\Desktop\Evidence 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41433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9462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164C3DF689C4086366DC293CA522A" ma:contentTypeVersion="11" ma:contentTypeDescription="Create a new document." ma:contentTypeScope="" ma:versionID="78cb7db1c7d0e2b45f3e4a7a6821960d">
  <xsd:schema xmlns:xsd="http://www.w3.org/2001/XMLSchema" xmlns:p="http://schemas.microsoft.com/office/2006/metadata/properties" xmlns:ns2="928e590f-9697-441d-95b7-4d4ce7c8b5fb" targetNamespace="http://schemas.microsoft.com/office/2006/metadata/properties" ma:root="true" ma:fieldsID="b2c1e875c8ce3ec955689efd5786f43a" ns2:_="">
    <xsd:import namespace="928e590f-9697-441d-95b7-4d4ce7c8b5fb"/>
    <xsd:element name="properties">
      <xsd:complexType>
        <xsd:sequence>
          <xsd:element name="documentManagement">
            <xsd:complexType>
              <xsd:all>
                <xsd:element ref="ns2:Type_x0020_of_x0020_material" minOccurs="0"/>
                <xsd:element ref="ns2:LMS_x0020_updated" minOccurs="0"/>
                <xsd:element ref="ns2:Subject_x0020_number" minOccurs="0"/>
                <xsd:element ref="ns2:Description0" minOccurs="0"/>
                <xsd:element ref="ns2:Subject_x0020_lead" minOccurs="0"/>
                <xsd:element ref="ns2:Course_x0020_used_x0020_on" minOccurs="0"/>
                <xsd:element ref="ns2:Changes_x0020_will_x0020_effect" minOccurs="0"/>
                <xsd:element ref="ns2:Last_x0020_updated" minOccurs="0"/>
                <xsd:element ref="ns2:Updated_x0020_by" minOccurs="0"/>
                <xsd:element ref="ns2:Ownershi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28e590f-9697-441d-95b7-4d4ce7c8b5fb" elementFormDefault="qualified">
    <xsd:import namespace="http://schemas.microsoft.com/office/2006/documentManagement/types"/>
    <xsd:element name="Type_x0020_of_x0020_material" ma:index="8" nillable="true" ma:displayName="Type of material" ma:format="Dropdown" ma:internalName="Type_x0020_of_x0020_material">
      <xsd:simpleType>
        <xsd:restriction base="dms:Choice">
          <xsd:enumeration value="Presentation"/>
          <xsd:enumeration value="Guidance"/>
          <xsd:enumeration value="Video"/>
          <xsd:enumeration value="LMS"/>
          <xsd:enumeration value="Reference material"/>
        </xsd:restriction>
      </xsd:simpleType>
    </xsd:element>
    <xsd:element name="LMS_x0020_updated" ma:index="9" nillable="true" ma:displayName="LMS updated" ma:format="DateOnly" ma:internalName="LMS_x0020_updated">
      <xsd:simpleType>
        <xsd:restriction base="dms:DateTime"/>
      </xsd:simpleType>
    </xsd:element>
    <xsd:element name="Subject_x0020_number" ma:index="10" nillable="true" ma:displayName="Subject number" ma:format="Dropdown" ma:internalName="Subject_x0020_number">
      <xsd:simpleType>
        <xsd:restriction base="dms:Choice">
          <xsd:enumeration value="Fish010"/>
          <xsd:enumeration value="MLic020"/>
          <xsd:enumeration value="MCon030"/>
          <xsd:enumeration value="GenLeg040"/>
          <xsd:enumeration value="Intel050"/>
          <xsd:enumeration value="Inves060"/>
          <xsd:enumeration value="Database070"/>
          <xsd:enumeration value="Powers080"/>
          <xsd:enumeration value="RIPA090"/>
          <xsd:enumeration value="IUU100"/>
          <xsd:enumeration value="Blue110"/>
          <xsd:enumeration value="HR120"/>
          <xsd:enumeration value="H&amp;S130"/>
          <xsd:enumeration value="MPlan140"/>
          <xsd:enumeration value="Fin150"/>
          <xsd:enumeration value="Stats160"/>
          <xsd:enumeration value="Other170"/>
        </xsd:restriction>
      </xsd:simpleType>
    </xsd:element>
    <xsd:element name="Description0" ma:index="11" nillable="true" ma:displayName="Description" ma:internalName="Description0">
      <xsd:simpleType>
        <xsd:restriction base="dms:Note"/>
      </xsd:simpleType>
    </xsd:element>
    <xsd:element name="Subject_x0020_lead" ma:index="12" nillable="true" ma:displayName="Subject lead" ma:format="Dropdown" ma:internalName="Subject_x0020_lead">
      <xsd:simpleType>
        <xsd:restriction base="dms:Choice">
          <xsd:enumeration value="James Windebank"/>
          <xsd:enumeration value="Simon McCusker"/>
          <xsd:enumeration value="Annika Whitford"/>
          <xsd:enumeration value="Rory Lane"/>
          <xsd:enumeration value="Gary Owen"/>
          <xsd:enumeration value="Steve Johnston"/>
          <xsd:enumeration value="Jane Wilson"/>
          <xsd:enumeration value="Non-OTT"/>
        </xsd:restriction>
      </xsd:simpleType>
    </xsd:element>
    <xsd:element name="Course_x0020_used_x0020_on" ma:index="13" nillable="true" ma:displayName="Course used on" ma:internalName="Course_x0020_used_x0020_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r Crew"/>
                    <xsd:enumeration value="Blue Belt"/>
                    <xsd:enumeration value="Boarding Officer"/>
                    <xsd:enumeration value="Defra Fisheries"/>
                    <xsd:enumeration value="Environmental Enforcement"/>
                    <xsd:enumeration value="Finance"/>
                    <xsd:enumeration value="Fisheries Enforcement"/>
                    <xsd:enumeration value="Fisheries Management"/>
                    <xsd:enumeration value="Health and Safety"/>
                    <xsd:enumeration value="HR"/>
                    <xsd:enumeration value="Intelligence"/>
                    <xsd:enumeration value="Investigations"/>
                    <xsd:enumeration value="IUU"/>
                    <xsd:enumeration value="LMS"/>
                    <xsd:enumeration value="Manual Handling"/>
                    <xsd:enumeration value="Marine Licensing Monitoring Training"/>
                    <xsd:enumeration value="Marine Conservation"/>
                    <xsd:enumeration value="Marine Planning"/>
                    <xsd:enumeration value="Marine Pollution"/>
                    <xsd:enumeration value="RIPA Awareness"/>
                    <xsd:enumeration value="Royal Navy"/>
                    <xsd:enumeration value="Stats"/>
                  </xsd:restriction>
                </xsd:simpleType>
              </xsd:element>
            </xsd:sequence>
          </xsd:extension>
        </xsd:complexContent>
      </xsd:complexType>
    </xsd:element>
    <xsd:element name="Changes_x0020_will_x0020_effect" ma:index="14" nillable="true" ma:displayName="Changes will effect" ma:internalName="Changes_x0020_will_x0020_effec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ir Crew"/>
                        <xsd:enumeration value="Blue Belt"/>
                        <xsd:enumeration value="Boarding Officer"/>
                        <xsd:enumeration value="Defra Fisheries"/>
                        <xsd:enumeration value="Environmental Enforcement"/>
                        <xsd:enumeration value="Finance"/>
                        <xsd:enumeration value="Fisheries Enforcement"/>
                        <xsd:enumeration value="Fisheries Management"/>
                        <xsd:enumeration value="Health and Safety"/>
                        <xsd:enumeration value="HR"/>
                        <xsd:enumeration value="Intelligence"/>
                        <xsd:enumeration value="Investigations"/>
                        <xsd:enumeration value="IUU"/>
                        <xsd:enumeration value="LMS"/>
                        <xsd:enumeration value="Manual Handling"/>
                        <xsd:enumeration value="Marine Conservation"/>
                        <xsd:enumeration value="Marine Licensing Monitoring Training"/>
                        <xsd:enumeration value="Marine Planning"/>
                        <xsd:enumeration value="Marine Pollution"/>
                        <xsd:enumeration value="MEO Training Programme"/>
                        <xsd:enumeration value="RIPA Awareness"/>
                        <xsd:enumeration value="Royal Navy"/>
                        <xsd:enumeration value="Stat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ast_x0020_updated" ma:index="15" nillable="true" ma:displayName="Last updated" ma:format="DateOnly" ma:internalName="Last_x0020_updated">
      <xsd:simpleType>
        <xsd:restriction base="dms:DateTime"/>
      </xsd:simpleType>
    </xsd:element>
    <xsd:element name="Updated_x0020_by" ma:index="16" nillable="true" ma:displayName="Updated by" ma:format="Dropdown" ma:internalName="Updated_x0020_by">
      <xsd:simpleType>
        <xsd:union memberTypes="dms:Text">
          <xsd:simpleType>
            <xsd:restriction base="dms:Choice">
              <xsd:enumeration value="James Windebank"/>
              <xsd:enumeration value="Simon McCusker"/>
              <xsd:enumeration value="Annika Whitford"/>
              <xsd:enumeration value="Rory Lane"/>
              <xsd:enumeration value="Gary Owen"/>
              <xsd:enumeration value="Steve Johnston"/>
              <xsd:enumeration value="Jane Wilson"/>
            </xsd:restriction>
          </xsd:simpleType>
        </xsd:union>
      </xsd:simpleType>
    </xsd:element>
    <xsd:element name="Ownership" ma:index="17" nillable="true" ma:displayName="Ownership" ma:format="Dropdown" ma:internalName="Ownership">
      <xsd:simpleType>
        <xsd:restriction base="dms:Choice">
          <xsd:enumeration value="James Windebank"/>
          <xsd:enumeration value="Simon McCusker"/>
          <xsd:enumeration value="Annika Whitford"/>
          <xsd:enumeration value="Rory Lane"/>
          <xsd:enumeration value="Gary Owen"/>
          <xsd:enumeration value="Steve Johnston"/>
          <xsd:enumeration value="Jane Wils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ship xmlns="928e590f-9697-441d-95b7-4d4ce7c8b5fb">Jane Wilson</Ownership>
    <Changes_x0020_will_x0020_effect xmlns="928e590f-9697-441d-95b7-4d4ce7c8b5fb">
      <Value>Investigations</Value>
    </Changes_x0020_will_x0020_effect>
    <Subject_x0020_number xmlns="928e590f-9697-441d-95b7-4d4ce7c8b5fb">Inves060</Subject_x0020_number>
    <Description0 xmlns="928e590f-9697-441d-95b7-4d4ce7c8b5fb" xsi:nil="true"/>
    <Course_x0020_used_x0020_on xmlns="928e590f-9697-441d-95b7-4d4ce7c8b5fb">
      <Value>Investigations</Value>
    </Course_x0020_used_x0020_on>
    <Type_x0020_of_x0020_material xmlns="928e590f-9697-441d-95b7-4d4ce7c8b5fb">Presentation</Type_x0020_of_x0020_material>
    <Updated_x0020_by xmlns="928e590f-9697-441d-95b7-4d4ce7c8b5fb">Jane Wilson</Updated_x0020_by>
    <Subject_x0020_lead xmlns="928e590f-9697-441d-95b7-4d4ce7c8b5fb">Jane Wilson</Subject_x0020_lead>
    <LMS_x0020_updated xmlns="928e590f-9697-441d-95b7-4d4ce7c8b5fb">2019-02-26T00:00:00+00:00</LMS_x0020_updated>
    <Last_x0020_updated xmlns="928e590f-9697-441d-95b7-4d4ce7c8b5fb">2019-06-23T23:00:00+00:00</Last_x0020_updated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42838C4-072E-47FE-A9C9-736D6903C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e590f-9697-441d-95b7-4d4ce7c8b5f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A48EDD1-8402-405E-BCB7-F6BE3CD27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998F2-6796-4D26-A76D-13BD7A2C7C8B}">
  <ds:schemaRefs>
    <ds:schemaRef ds:uri="http://schemas.microsoft.com/office/2006/documentManagement/types"/>
    <ds:schemaRef ds:uri="928e590f-9697-441d-95b7-4d4ce7c8b5fb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1028145-2028-4883-8146-6D648A1AC83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879</Words>
  <Application>Microsoft Office PowerPoint</Application>
  <PresentationFormat>On-screen Show (4:3)</PresentationFormat>
  <Paragraphs>234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Evidence Handling</vt:lpstr>
      <vt:lpstr>Exhibit Handling</vt:lpstr>
      <vt:lpstr>Exhibit Handling</vt:lpstr>
      <vt:lpstr>PowerPoint Presentation</vt:lpstr>
      <vt:lpstr>Exhibit Handling</vt:lpstr>
      <vt:lpstr>Exhibit Handling</vt:lpstr>
      <vt:lpstr>Exhibit Handling</vt:lpstr>
      <vt:lpstr>Exhibit Handling</vt:lpstr>
      <vt:lpstr>Exhibit Handling</vt:lpstr>
      <vt:lpstr>PowerPoint Presentation</vt:lpstr>
      <vt:lpstr>Exhibit Handling</vt:lpstr>
      <vt:lpstr>Exhibit Handling</vt:lpstr>
      <vt:lpstr>Exhibit Handling</vt:lpstr>
      <vt:lpstr>PowerPoint Presentation</vt:lpstr>
      <vt:lpstr>Exhibit Handling</vt:lpstr>
      <vt:lpstr>PowerPoint Presentation</vt:lpstr>
      <vt:lpstr>Exhibit Handling</vt:lpstr>
      <vt:lpstr>Exhibit Handling</vt:lpstr>
      <vt:lpstr>Exhibit Handling</vt:lpstr>
      <vt:lpstr>Exhibit Handling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Proctor</dc:creator>
  <cp:lastModifiedBy>Whitford, Annika</cp:lastModifiedBy>
  <cp:revision>75</cp:revision>
  <dcterms:created xsi:type="dcterms:W3CDTF">2013-02-22T12:19:06Z</dcterms:created>
  <dcterms:modified xsi:type="dcterms:W3CDTF">2021-02-17T12:54:55Z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02CB0AEC-79FC-4E59-B529-3C6B032FB181</vt:lpwstr>
  </property>
  <property fmtid="{D5CDD505-2E9C-101B-9397-08002B2CF9AE}" pid="3" name="ArticulatePath">
    <vt:lpwstr>http://mmointranet/tools/templates_new/recreation1</vt:lpwstr>
  </property>
  <property fmtid="{D5CDD505-2E9C-101B-9397-08002B2CF9AE}" pid="4" name="ContentType">
    <vt:lpwstr>Document</vt:lpwstr>
  </property>
  <property fmtid="{D5CDD505-2E9C-101B-9397-08002B2CF9AE}" pid="5" name="ContentTypeId">
    <vt:lpwstr>0x01010024B164C3DF689C4086366DC293CA522A</vt:lpwstr>
  </property>
</Properties>
</file>