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custDataLst>
    <p:tags r:id="rId14"/>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F41"/>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50" y="186"/>
      </p:cViewPr>
      <p:guideLst>
        <p:guide orient="horz" pos="2160"/>
        <p:guide pos="384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1E437FA-C3AA-469D-977A-4D9F2E89446A}" type="datetimeFigureOut">
              <a:rPr lang="en-GB"/>
              <a:pPr>
                <a:defRPr/>
              </a:pPr>
              <a:t>09/01/2019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CCF8AE3C-FB9F-4FE4-91F9-01D3A46FC274}" type="slidenum">
              <a:rPr lang="en-GB" altLang="en-US"/>
              <a:pPr/>
              <a:t>‹#›</a:t>
            </a:fld>
            <a:endParaRPr lang="en-GB" altLang="en-US"/>
          </a:p>
        </p:txBody>
      </p:sp>
    </p:spTree>
    <p:extLst>
      <p:ext uri="{BB962C8B-B14F-4D97-AF65-F5344CB8AC3E}">
        <p14:creationId xmlns:p14="http://schemas.microsoft.com/office/powerpoint/2010/main" val="31127772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m311386\Desktop\MMO_582_AW.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0051" y="260351"/>
            <a:ext cx="3359149"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27382" y="4149081"/>
            <a:ext cx="11425269" cy="936104"/>
          </a:xfrm>
        </p:spPr>
        <p:txBody>
          <a:bodyPr/>
          <a:lstStyle>
            <a:lvl1pPr>
              <a:defRPr b="0">
                <a:solidFill>
                  <a:schemeClr val="tx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527382" y="5157192"/>
            <a:ext cx="11425269" cy="648072"/>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Tree>
    <p:extLst>
      <p:ext uri="{BB962C8B-B14F-4D97-AF65-F5344CB8AC3E}">
        <p14:creationId xmlns:p14="http://schemas.microsoft.com/office/powerpoint/2010/main" val="4171299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738415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980728"/>
            <a:ext cx="5294379"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Content Placeholder 3"/>
          <p:cNvSpPr>
            <a:spLocks noGrp="1"/>
          </p:cNvSpPr>
          <p:nvPr>
            <p:ph sz="half" idx="2"/>
          </p:nvPr>
        </p:nvSpPr>
        <p:spPr>
          <a:xfrm>
            <a:off x="6096000" y="980728"/>
            <a:ext cx="5280587"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4"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962768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980728"/>
            <a:ext cx="5294379"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6096001" y="980728"/>
            <a:ext cx="5183220"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Content Placeholder 2"/>
          <p:cNvSpPr>
            <a:spLocks noGrp="1"/>
          </p:cNvSpPr>
          <p:nvPr>
            <p:ph sz="half" idx="10"/>
          </p:nvPr>
        </p:nvSpPr>
        <p:spPr>
          <a:xfrm>
            <a:off x="609600" y="1772816"/>
            <a:ext cx="5294379"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1" name="Content Placeholder 3"/>
          <p:cNvSpPr>
            <a:spLocks noGrp="1"/>
          </p:cNvSpPr>
          <p:nvPr>
            <p:ph sz="half" idx="2"/>
          </p:nvPr>
        </p:nvSpPr>
        <p:spPr>
          <a:xfrm>
            <a:off x="6096000" y="1772816"/>
            <a:ext cx="5280587"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3"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1204950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3101511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8904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4417" y="260351"/>
            <a:ext cx="10752667"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609601" y="908050"/>
            <a:ext cx="10767484"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5" name="Rectangle 4"/>
          <p:cNvSpPr/>
          <p:nvPr userDrawn="1"/>
        </p:nvSpPr>
        <p:spPr>
          <a:xfrm>
            <a:off x="11857568" y="0"/>
            <a:ext cx="334433" cy="6858000"/>
          </a:xfrm>
          <a:prstGeom prst="rect">
            <a:avLst/>
          </a:prstGeom>
          <a:solidFill>
            <a:srgbClr val="007C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 bg1="lt1" tx1="dk1" bg2="lt2" tx2="dk2" accent1="accent1" accent2="accent2" accent3="accent3" accent4="accent4" accent5="accent5" accent6="accent6" hlink="hlink" folHlink="folHlink"/>
  <p:sldLayoutIdLst>
    <p:sldLayoutId id="2147483697" r:id="rId1"/>
    <p:sldLayoutId id="2147483692" r:id="rId2"/>
    <p:sldLayoutId id="2147483693" r:id="rId3"/>
    <p:sldLayoutId id="2147483694" r:id="rId4"/>
    <p:sldLayoutId id="2147483695" r:id="rId5"/>
    <p:sldLayoutId id="2147483696" r:id="rId6"/>
  </p:sldLayoutIdLst>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4076701"/>
            <a:ext cx="9144000" cy="180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5" name="Title 1"/>
          <p:cNvSpPr>
            <a:spLocks noGrp="1"/>
          </p:cNvSpPr>
          <p:nvPr>
            <p:ph type="ctrTitle"/>
          </p:nvPr>
        </p:nvSpPr>
        <p:spPr>
          <a:xfrm>
            <a:off x="1919289" y="4149725"/>
            <a:ext cx="8569325" cy="935038"/>
          </a:xfrm>
        </p:spPr>
        <p:txBody>
          <a:bodyPr/>
          <a:lstStyle/>
          <a:p>
            <a:pPr eaLnBrk="1" hangingPunct="1"/>
            <a:r>
              <a:rPr lang="en-GB" altLang="en-US" b="1" dirty="0" smtClean="0">
                <a:solidFill>
                  <a:srgbClr val="00AF41"/>
                </a:solidFill>
              </a:rPr>
              <a:t>COMMON ENFORCEMENT PROVISIONS</a:t>
            </a:r>
          </a:p>
        </p:txBody>
      </p:sp>
      <p:grpSp>
        <p:nvGrpSpPr>
          <p:cNvPr id="3077" name="Group 5"/>
          <p:cNvGrpSpPr>
            <a:grpSpLocks/>
          </p:cNvGrpSpPr>
          <p:nvPr/>
        </p:nvGrpSpPr>
        <p:grpSpPr bwMode="auto">
          <a:xfrm>
            <a:off x="1631951" y="6308725"/>
            <a:ext cx="2898775" cy="490538"/>
            <a:chOff x="88985" y="6309320"/>
            <a:chExt cx="2898839" cy="489776"/>
          </a:xfrm>
        </p:grpSpPr>
        <p:pic>
          <p:nvPicPr>
            <p:cNvPr id="3078" name="Picture 6" descr="OCL_P07_F06_Ocean Logo E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OCL_P07_F05_Ocean Logo QM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535782"/>
            <a:ext cx="10441160" cy="578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292 Offences in relation to enforcement officers</a:t>
            </a: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(5) A person who assaults an enforcement officer in the performance of any of the officer's functions under this Act is guilty of an offence.</a:t>
            </a: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(6) A person who, with intent to deceive, falsely pretends to be an enforcement officer is guilty of an offence.</a:t>
            </a: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(7) A person who is guilty of an offence under subsection (1), (3) or (6) is liable—</a:t>
            </a:r>
          </a:p>
          <a:p>
            <a:pPr lvl="1">
              <a:spcBef>
                <a:spcPct val="0"/>
              </a:spcBef>
              <a:buFontTx/>
              <a:buNone/>
            </a:pPr>
            <a:r>
              <a:rPr lang="en-GB" altLang="en-US" sz="1600" dirty="0">
                <a:latin typeface="Arial" panose="020B0604020202020204" pitchFamily="34" charset="0"/>
              </a:rPr>
              <a:t>(a) on summary conviction, to a fine not exceeding the </a:t>
            </a:r>
            <a:r>
              <a:rPr lang="en-GB" altLang="en-US" sz="1600" b="1" dirty="0">
                <a:solidFill>
                  <a:srgbClr val="0070C0"/>
                </a:solidFill>
                <a:latin typeface="Arial" panose="020B0604020202020204" pitchFamily="34" charset="0"/>
              </a:rPr>
              <a:t>statutory maximum;</a:t>
            </a:r>
          </a:p>
          <a:p>
            <a:pPr lvl="1">
              <a:spcBef>
                <a:spcPct val="0"/>
              </a:spcBef>
              <a:buFontTx/>
              <a:buNone/>
            </a:pPr>
            <a:r>
              <a:rPr lang="en-GB" altLang="en-US" sz="1600" dirty="0">
                <a:latin typeface="Arial" panose="020B0604020202020204" pitchFamily="34" charset="0"/>
              </a:rPr>
              <a:t>(b) on conviction on indictment, to a fine.</a:t>
            </a: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(8) A person who is guilty of an offence under subsection (4) is liable on summary conviction to a fine not exceeding </a:t>
            </a:r>
            <a:r>
              <a:rPr lang="en-GB" altLang="en-US" sz="1600" b="1" dirty="0">
                <a:solidFill>
                  <a:srgbClr val="0070C0"/>
                </a:solidFill>
                <a:latin typeface="Arial" panose="020B0604020202020204" pitchFamily="34" charset="0"/>
              </a:rPr>
              <a:t>£20,000.</a:t>
            </a:r>
          </a:p>
          <a:p>
            <a:pPr eaLnBrk="1" hangingPunct="1">
              <a:spcBef>
                <a:spcPct val="0"/>
              </a:spcBef>
              <a:buFontTx/>
              <a:buNone/>
            </a:pPr>
            <a:endParaRPr lang="en-GB" altLang="en-US" sz="1600" b="1" dirty="0">
              <a:solidFill>
                <a:srgbClr val="0070C0"/>
              </a:solidFill>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(9) A person who is guilty of an offence under subsection (5) is liable on summary conviction to a fine not exceeding </a:t>
            </a:r>
            <a:r>
              <a:rPr lang="en-GB" altLang="en-US" sz="1600" b="1" dirty="0">
                <a:solidFill>
                  <a:srgbClr val="0070C0"/>
                </a:solidFill>
                <a:latin typeface="Arial" panose="020B0604020202020204" pitchFamily="34" charset="0"/>
              </a:rPr>
              <a:t>£50,000.</a:t>
            </a:r>
          </a:p>
          <a:p>
            <a:pPr eaLnBrk="1" hangingPunct="1">
              <a:spcBef>
                <a:spcPct val="0"/>
              </a:spcBef>
              <a:buFontTx/>
              <a:buNone/>
            </a:pPr>
            <a:endParaRPr lang="en-GB" altLang="en-US" sz="1600" b="1" dirty="0">
              <a:solidFill>
                <a:srgbClr val="0070C0"/>
              </a:solidFill>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(10) Proceedings for an offence under this section may be taken, and the offence may for all incidental purposes be treated as having been committed, in any part of the United Kingdom.</a:t>
            </a: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(11) In this section any reference to an enforcement officer includes a reference to a person assisting an enforcement officer by virtue of section 260.</a:t>
            </a:r>
          </a:p>
        </p:txBody>
      </p:sp>
    </p:spTree>
    <p:custDataLst>
      <p:tags r:id="rId1"/>
    </p:custDataLst>
    <p:extLst>
      <p:ext uri="{BB962C8B-B14F-4D97-AF65-F5344CB8AC3E}">
        <p14:creationId xmlns:p14="http://schemas.microsoft.com/office/powerpoint/2010/main" val="3004162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462213" y="2320925"/>
            <a:ext cx="7267575"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2400" b="1" dirty="0">
                <a:solidFill>
                  <a:srgbClr val="00AF41"/>
                </a:solidFill>
                <a:latin typeface="Arial" panose="020B0604020202020204" pitchFamily="34" charset="0"/>
              </a:rPr>
              <a:t>YOU HAVE NOW COMPLETED THIS MODULE</a:t>
            </a:r>
          </a:p>
          <a:p>
            <a:pPr eaLnBrk="1" hangingPunct="1">
              <a:spcBef>
                <a:spcPct val="0"/>
              </a:spcBef>
              <a:buFontTx/>
              <a:buNone/>
            </a:pPr>
            <a:endParaRPr lang="en-GB" altLang="en-US" sz="2400" b="1" dirty="0">
              <a:solidFill>
                <a:srgbClr val="00AF41"/>
              </a:solidFill>
              <a:latin typeface="Arial" panose="020B0604020202020204" pitchFamily="34" charset="0"/>
            </a:endParaRPr>
          </a:p>
          <a:p>
            <a:pPr eaLnBrk="1" hangingPunct="1">
              <a:spcBef>
                <a:spcPct val="0"/>
              </a:spcBef>
              <a:buFontTx/>
              <a:buNone/>
            </a:pPr>
            <a:endParaRPr lang="en-GB" altLang="en-US" sz="1800" b="1" dirty="0">
              <a:solidFill>
                <a:srgbClr val="00AF41"/>
              </a:solidFill>
              <a:latin typeface="Arial" panose="020B0604020202020204" pitchFamily="34" charset="0"/>
            </a:endParaRPr>
          </a:p>
          <a:p>
            <a:pPr eaLnBrk="1" hangingPunct="1">
              <a:spcBef>
                <a:spcPct val="0"/>
              </a:spcBef>
              <a:buFontTx/>
              <a:buNone/>
            </a:pPr>
            <a:endParaRPr lang="en-GB" altLang="en-US" sz="1800" b="1" dirty="0">
              <a:solidFill>
                <a:srgbClr val="00AF41"/>
              </a:solidFill>
              <a:latin typeface="Arial" panose="020B0604020202020204" pitchFamily="34" charset="0"/>
            </a:endParaRPr>
          </a:p>
          <a:p>
            <a:pPr eaLnBrk="1" hangingPunct="1">
              <a:spcBef>
                <a:spcPct val="0"/>
              </a:spcBef>
              <a:buFontTx/>
              <a:buNone/>
            </a:pPr>
            <a:r>
              <a:rPr lang="en-GB" altLang="en-US" sz="1800" b="1" dirty="0">
                <a:solidFill>
                  <a:srgbClr val="00AF41"/>
                </a:solidFill>
                <a:latin typeface="Arial" panose="020B0604020202020204" pitchFamily="34" charset="0"/>
              </a:rPr>
              <a:t>YOU CAN READ THIS MATERIAL AS MANY TIMES AS YOU LIKE.</a:t>
            </a:r>
          </a:p>
          <a:p>
            <a:pPr eaLnBrk="1" hangingPunct="1">
              <a:spcBef>
                <a:spcPct val="0"/>
              </a:spcBef>
              <a:buFontTx/>
              <a:buNone/>
            </a:pPr>
            <a:endParaRPr lang="en-GB" altLang="en-US" sz="1800" b="1" dirty="0">
              <a:solidFill>
                <a:srgbClr val="878A15"/>
              </a:solidFill>
              <a:latin typeface="Arial" panose="020B0604020202020204" pitchFamily="34" charset="0"/>
            </a:endParaRPr>
          </a:p>
          <a:p>
            <a:pPr eaLnBrk="1" hangingPunct="1">
              <a:spcBef>
                <a:spcPct val="0"/>
              </a:spcBef>
              <a:buFontTx/>
              <a:buNone/>
            </a:pPr>
            <a:endParaRPr lang="en-GB" altLang="en-US" sz="1800" b="1" dirty="0">
              <a:solidFill>
                <a:srgbClr val="878A15"/>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121320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35188" y="404813"/>
            <a:ext cx="8208962" cy="1439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and INSHORE FISHERIES AND CONSERVATION OFFICER (IFCO)</a:t>
            </a:r>
          </a:p>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COMMON ENFORCEMENT PROVISIONS</a:t>
            </a:r>
          </a:p>
        </p:txBody>
      </p:sp>
      <p:sp>
        <p:nvSpPr>
          <p:cNvPr id="7" name="Rectangle 6"/>
          <p:cNvSpPr/>
          <p:nvPr/>
        </p:nvSpPr>
        <p:spPr>
          <a:xfrm>
            <a:off x="695400" y="2565400"/>
            <a:ext cx="10452891" cy="3513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Within this module we will be looking at the </a:t>
            </a:r>
            <a:r>
              <a:rPr lang="en-GB" sz="1600" b="1" dirty="0">
                <a:solidFill>
                  <a:schemeClr val="tx1"/>
                </a:solidFill>
                <a:latin typeface="Arial" panose="020B0604020202020204" pitchFamily="34" charset="0"/>
                <a:cs typeface="Arial" panose="020B0604020202020204" pitchFamily="34" charset="0"/>
              </a:rPr>
              <a:t>Common Enforcement Provisions </a:t>
            </a:r>
            <a:r>
              <a:rPr lang="en-GB" sz="1600" dirty="0">
                <a:solidFill>
                  <a:schemeClr val="tx1"/>
                </a:solidFill>
                <a:latin typeface="Arial" panose="020B0604020202020204" pitchFamily="34" charset="0"/>
                <a:cs typeface="Arial" panose="020B0604020202020204" pitchFamily="34" charset="0"/>
              </a:rPr>
              <a:t>granted to MEO’s and IFCO’s by virtue of the Marine and Coastal Access Act 2009.</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To assist you in understanding the module there are resource materials which will need to be read in conjunction with the module.</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pause this module at any time and consult the resource material.</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If needed you can go back to any particular part of the module and re-read to ensure you fully understand the content.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undertake the module as many times as you like.</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5550" y="260350"/>
            <a:ext cx="7129463" cy="7921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MEO and IFCO</a:t>
            </a:r>
          </a:p>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COMMON ENFORCEMENT PROVISIONS</a:t>
            </a:r>
          </a:p>
        </p:txBody>
      </p:sp>
      <p:sp>
        <p:nvSpPr>
          <p:cNvPr id="3" name="Rectangle 2"/>
          <p:cNvSpPr/>
          <p:nvPr/>
        </p:nvSpPr>
        <p:spPr>
          <a:xfrm>
            <a:off x="695400" y="1557338"/>
            <a:ext cx="10462127" cy="41767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2000" b="1" dirty="0">
                <a:solidFill>
                  <a:schemeClr val="tx1"/>
                </a:solidFill>
                <a:latin typeface="Arial" panose="020B0604020202020204" pitchFamily="34" charset="0"/>
                <a:cs typeface="Arial" panose="020B0604020202020204" pitchFamily="34" charset="0"/>
              </a:rPr>
              <a:t>Common Enforcement Provisions </a:t>
            </a:r>
            <a:r>
              <a:rPr lang="en-GB" sz="2000" dirty="0">
                <a:solidFill>
                  <a:schemeClr val="tx1"/>
                </a:solidFill>
                <a:latin typeface="Arial" panose="020B0604020202020204" pitchFamily="34" charset="0"/>
                <a:cs typeface="Arial" panose="020B0604020202020204" pitchFamily="34" charset="0"/>
              </a:rPr>
              <a:t>are contained in:</a:t>
            </a:r>
          </a:p>
          <a:p>
            <a:pPr eaLnBrk="1" fontAlgn="auto" hangingPunct="1">
              <a:spcBef>
                <a:spcPts val="0"/>
              </a:spcBef>
              <a:spcAft>
                <a:spcPts val="0"/>
              </a:spcAft>
              <a:defRPr/>
            </a:pPr>
            <a:endParaRPr lang="en-GB" sz="20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b="1"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rgbClr val="0070C0"/>
                </a:solidFill>
                <a:latin typeface="Arial" panose="020B0604020202020204" pitchFamily="34" charset="0"/>
                <a:cs typeface="Arial" panose="020B0604020202020204" pitchFamily="34" charset="0"/>
              </a:rPr>
              <a:t>PART 8, ENFORCEMENT, CHAPTER 5 </a:t>
            </a:r>
            <a:r>
              <a:rPr lang="en-GB" sz="1600" dirty="0">
                <a:solidFill>
                  <a:schemeClr val="tx1"/>
                </a:solidFill>
                <a:latin typeface="Arial" panose="020B0604020202020204" pitchFamily="34" charset="0"/>
                <a:cs typeface="Arial" panose="020B0604020202020204" pitchFamily="34" charset="0"/>
              </a:rPr>
              <a:t>of the Marine and Coastal Access Act 2009</a:t>
            </a:r>
          </a:p>
          <a:p>
            <a:pPr eaLnBrk="1" fontAlgn="auto" hangingPunct="1">
              <a:spcBef>
                <a:spcPts val="0"/>
              </a:spcBef>
              <a:spcAft>
                <a:spcPts val="0"/>
              </a:spcAft>
              <a:defRPr/>
            </a:pPr>
            <a:endParaRPr lang="en-GB" sz="1600" b="1" dirty="0">
              <a:solidFill>
                <a:srgbClr val="0070C0"/>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There are many sections within this chapter ranging from section </a:t>
            </a:r>
            <a:r>
              <a:rPr lang="en-GB" sz="1600" b="1" dirty="0">
                <a:solidFill>
                  <a:srgbClr val="0070C0"/>
                </a:solidFill>
                <a:latin typeface="Arial" panose="020B0604020202020204" pitchFamily="34" charset="0"/>
                <a:cs typeface="Arial" panose="020B0604020202020204" pitchFamily="34" charset="0"/>
              </a:rPr>
              <a:t>288</a:t>
            </a:r>
            <a:r>
              <a:rPr lang="en-GB" sz="1600" dirty="0">
                <a:solidFill>
                  <a:schemeClr val="tx1"/>
                </a:solidFill>
                <a:latin typeface="Arial" panose="020B0604020202020204" pitchFamily="34" charset="0"/>
                <a:cs typeface="Arial" panose="020B0604020202020204" pitchFamily="34" charset="0"/>
              </a:rPr>
              <a:t> – </a:t>
            </a:r>
            <a:r>
              <a:rPr lang="en-GB" sz="1600" b="1" dirty="0">
                <a:solidFill>
                  <a:srgbClr val="0070C0"/>
                </a:solidFill>
                <a:latin typeface="Arial" panose="020B0604020202020204" pitchFamily="34" charset="0"/>
                <a:cs typeface="Arial" panose="020B0604020202020204" pitchFamily="34" charset="0"/>
              </a:rPr>
              <a:t>292</a:t>
            </a:r>
            <a:r>
              <a:rPr lang="en-GB" sz="1600" dirty="0">
                <a:solidFill>
                  <a:schemeClr val="tx1"/>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We will be looking at each of the sections in more detail as we work through the module.</a:t>
            </a:r>
          </a:p>
          <a:p>
            <a:pPr eaLnBrk="1" fontAlgn="auto" hangingPunct="1">
              <a:spcBef>
                <a:spcPts val="0"/>
              </a:spcBef>
              <a:spcAft>
                <a:spcPts val="0"/>
              </a:spcAft>
              <a:defRPr/>
            </a:pPr>
            <a:endParaRPr lang="en-GB" sz="1600" b="1" i="1"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i="1" dirty="0">
                <a:solidFill>
                  <a:schemeClr val="tx1"/>
                </a:solidFill>
                <a:latin typeface="Arial" panose="020B0604020202020204" pitchFamily="34" charset="0"/>
                <a:cs typeface="Arial" panose="020B0604020202020204" pitchFamily="34" charset="0"/>
              </a:rPr>
              <a:t>(Please refer to the support material at the top of the page)</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chemeClr val="accent6">
                    <a:lumMod val="75000"/>
                  </a:schemeClr>
                </a:solidFill>
                <a:latin typeface="Arial" panose="020B0604020202020204" pitchFamily="34" charset="0"/>
                <a:cs typeface="Arial" panose="020B0604020202020204" pitchFamily="34" charset="0"/>
              </a:rPr>
              <a:t>There is a lot of detail in the following slides so please read carefully to ensure you fully understand the different provisions</a:t>
            </a:r>
            <a:r>
              <a:rPr lang="en-GB" sz="1600" dirty="0">
                <a:solidFill>
                  <a:schemeClr val="tx1"/>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859387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2736056"/>
            <a:ext cx="10441160"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288 Meaning of “enforcement officer”</a:t>
            </a:r>
          </a:p>
          <a:p>
            <a:pPr eaLnBrk="1" hangingPunct="1">
              <a:spcBef>
                <a:spcPct val="0"/>
              </a:spcBef>
              <a:buFontTx/>
              <a:buNone/>
            </a:pPr>
            <a:endParaRPr lang="en-GB" altLang="en-US" sz="1800" b="1"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In this Chapter “enforcement officer” means a person who has any powers conferred by this Part, other than a person who has such powers only by virtue of section 260(2) (persons assisting enforcement officers).</a:t>
            </a:r>
          </a:p>
        </p:txBody>
      </p:sp>
      <p:sp>
        <p:nvSpPr>
          <p:cNvPr id="3" name="Rectangle 2"/>
          <p:cNvSpPr>
            <a:spLocks noChangeArrowheads="1"/>
          </p:cNvSpPr>
          <p:nvPr/>
        </p:nvSpPr>
        <p:spPr bwMode="auto">
          <a:xfrm>
            <a:off x="4362450" y="1196975"/>
            <a:ext cx="34671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b="1" dirty="0">
                <a:solidFill>
                  <a:srgbClr val="00AF41"/>
                </a:solidFill>
                <a:latin typeface="Arial" panose="020B0604020202020204" pitchFamily="34" charset="0"/>
              </a:rPr>
              <a:t>INTRODUCTORY</a:t>
            </a:r>
          </a:p>
        </p:txBody>
      </p:sp>
    </p:spTree>
    <p:custDataLst>
      <p:tags r:id="rId1"/>
    </p:custDataLst>
    <p:extLst>
      <p:ext uri="{BB962C8B-B14F-4D97-AF65-F5344CB8AC3E}">
        <p14:creationId xmlns:p14="http://schemas.microsoft.com/office/powerpoint/2010/main" val="3616743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5400" y="1844675"/>
            <a:ext cx="10441160" cy="3354388"/>
          </a:xfrm>
          <a:prstGeom prst="rect">
            <a:avLst/>
          </a:prstGeom>
        </p:spPr>
        <p:txBody>
          <a:bodyPr wrap="square">
            <a:spAutoFit/>
          </a:bodyPr>
          <a:lstStyle/>
          <a:p>
            <a:pPr eaLnBrk="1" hangingPunct="1">
              <a:defRPr/>
            </a:pPr>
            <a:r>
              <a:rPr lang="en-GB" b="1" dirty="0">
                <a:solidFill>
                  <a:srgbClr val="0070C0"/>
                </a:solidFill>
                <a:latin typeface="Arial" panose="020B0604020202020204" pitchFamily="34" charset="0"/>
              </a:rPr>
              <a:t>289 Duty to provide evidence of authority</a:t>
            </a:r>
          </a:p>
          <a:p>
            <a:pPr eaLnBrk="1" hangingPunct="1">
              <a:defRPr/>
            </a:pPr>
            <a:endParaRPr lang="en-GB" b="1" dirty="0">
              <a:latin typeface="Arial" panose="020B0604020202020204" pitchFamily="34" charset="0"/>
            </a:endParaRPr>
          </a:p>
          <a:p>
            <a:pPr marL="342900" indent="-342900" eaLnBrk="1" hangingPunct="1">
              <a:buFontTx/>
              <a:buAutoNum type="arabicParenBoth"/>
              <a:defRPr/>
            </a:pPr>
            <a:r>
              <a:rPr lang="en-GB" sz="1600" dirty="0">
                <a:latin typeface="Arial" panose="020B0604020202020204" pitchFamily="34" charset="0"/>
              </a:rPr>
              <a:t>Before exercising any power conferred by this Part, an enforcement officer must, if requested to do so, produce evidence that the officer is authorised to exercise that power.</a:t>
            </a:r>
          </a:p>
          <a:p>
            <a:pPr marL="342900" indent="-342900" eaLnBrk="1" hangingPunct="1">
              <a:buFontTx/>
              <a:buAutoNum type="arabicParenBoth"/>
              <a:defRPr/>
            </a:pPr>
            <a:endParaRPr lang="en-GB" sz="1600" dirty="0">
              <a:latin typeface="Arial" panose="020B0604020202020204" pitchFamily="34" charset="0"/>
            </a:endParaRPr>
          </a:p>
          <a:p>
            <a:pPr eaLnBrk="1" hangingPunct="1">
              <a:defRPr/>
            </a:pPr>
            <a:r>
              <a:rPr lang="en-GB" sz="1600" dirty="0">
                <a:latin typeface="Arial" panose="020B0604020202020204" pitchFamily="34" charset="0"/>
              </a:rPr>
              <a:t>(2) An enforcement officer may exercise a power conferred by this Part only if the officer complies with the duty imposed by subsection (1).</a:t>
            </a:r>
          </a:p>
          <a:p>
            <a:pPr eaLnBrk="1" hangingPunct="1">
              <a:defRPr/>
            </a:pPr>
            <a:endParaRPr lang="en-GB" sz="1600" dirty="0">
              <a:latin typeface="Arial" panose="020B0604020202020204" pitchFamily="34" charset="0"/>
            </a:endParaRPr>
          </a:p>
          <a:p>
            <a:pPr eaLnBrk="1" hangingPunct="1">
              <a:defRPr/>
            </a:pPr>
            <a:r>
              <a:rPr lang="en-GB" sz="1600" dirty="0">
                <a:latin typeface="Arial" panose="020B0604020202020204" pitchFamily="34" charset="0"/>
              </a:rPr>
              <a:t>(3) If, at the time the request is made, the officer does not consider it practicable to produce the evidence referred to in subsection (1), that subsection does not apply until such time as the officer considers it practicable to comply with the request.</a:t>
            </a:r>
          </a:p>
          <a:p>
            <a:pPr eaLnBrk="1" hangingPunct="1">
              <a:defRPr/>
            </a:pPr>
            <a:endParaRPr lang="en-GB" sz="1600" dirty="0">
              <a:latin typeface="Arial" panose="020B0604020202020204" pitchFamily="34" charset="0"/>
            </a:endParaRPr>
          </a:p>
          <a:p>
            <a:pPr eaLnBrk="1" hangingPunct="1">
              <a:defRPr/>
            </a:pPr>
            <a:r>
              <a:rPr lang="en-GB" sz="1600" dirty="0">
                <a:latin typeface="Arial" panose="020B0604020202020204" pitchFamily="34" charset="0"/>
              </a:rPr>
              <a:t>(4) Nothing in this section applies to a person falling within paragraph (c) or (d) of section 235(1).</a:t>
            </a:r>
          </a:p>
        </p:txBody>
      </p:sp>
      <p:sp>
        <p:nvSpPr>
          <p:cNvPr id="3" name="Rectangle 2"/>
          <p:cNvSpPr>
            <a:spLocks noChangeArrowheads="1"/>
          </p:cNvSpPr>
          <p:nvPr/>
        </p:nvSpPr>
        <p:spPr bwMode="auto">
          <a:xfrm>
            <a:off x="2174081" y="476250"/>
            <a:ext cx="7843838"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b="1" dirty="0">
                <a:solidFill>
                  <a:srgbClr val="00AF41"/>
                </a:solidFill>
                <a:latin typeface="Arial" panose="020B0604020202020204" pitchFamily="34" charset="0"/>
              </a:rPr>
              <a:t>DUTIES OF ENFORCEMENT OFFICERS</a:t>
            </a:r>
          </a:p>
        </p:txBody>
      </p:sp>
    </p:spTree>
    <p:custDataLst>
      <p:tags r:id="rId1"/>
    </p:custDataLst>
    <p:extLst>
      <p:ext uri="{BB962C8B-B14F-4D97-AF65-F5344CB8AC3E}">
        <p14:creationId xmlns:p14="http://schemas.microsoft.com/office/powerpoint/2010/main" val="4290429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5400" y="1012825"/>
            <a:ext cx="10462127" cy="4832350"/>
          </a:xfrm>
          <a:prstGeom prst="rect">
            <a:avLst/>
          </a:prstGeom>
        </p:spPr>
        <p:txBody>
          <a:bodyPr wrap="square">
            <a:spAutoFit/>
          </a:bodyPr>
          <a:lstStyle/>
          <a:p>
            <a:pPr eaLnBrk="1" hangingPunct="1">
              <a:defRPr/>
            </a:pPr>
            <a:r>
              <a:rPr lang="en-GB" b="1" dirty="0">
                <a:solidFill>
                  <a:srgbClr val="0070C0"/>
                </a:solidFill>
                <a:latin typeface="Arial" panose="020B0604020202020204" pitchFamily="34" charset="0"/>
              </a:rPr>
              <a:t>290 Duty to state name and purpose, </a:t>
            </a:r>
            <a:r>
              <a:rPr lang="en-GB" b="1" dirty="0" err="1">
                <a:solidFill>
                  <a:srgbClr val="0070C0"/>
                </a:solidFill>
                <a:latin typeface="Arial" panose="020B0604020202020204" pitchFamily="34" charset="0"/>
              </a:rPr>
              <a:t>etc</a:t>
            </a:r>
            <a:endParaRPr lang="en-GB" b="1" dirty="0">
              <a:solidFill>
                <a:srgbClr val="0070C0"/>
              </a:solidFill>
              <a:latin typeface="Arial" panose="020B0604020202020204" pitchFamily="34" charset="0"/>
            </a:endParaRPr>
          </a:p>
          <a:p>
            <a:pPr eaLnBrk="1" hangingPunct="1">
              <a:defRPr/>
            </a:pPr>
            <a:endParaRPr lang="en-GB" b="1" dirty="0">
              <a:latin typeface="Arial" panose="020B0604020202020204" pitchFamily="34" charset="0"/>
            </a:endParaRPr>
          </a:p>
          <a:p>
            <a:pPr marL="342900" indent="-342900" eaLnBrk="1" hangingPunct="1">
              <a:buFontTx/>
              <a:buAutoNum type="arabicParenBoth"/>
              <a:defRPr/>
            </a:pPr>
            <a:r>
              <a:rPr lang="en-GB" sz="1600" dirty="0">
                <a:latin typeface="Arial" panose="020B0604020202020204" pitchFamily="34" charset="0"/>
              </a:rPr>
              <a:t>Before exercising any power conferred by this Part, an enforcement officer must, if requested to do so, give the information in subsection (3).</a:t>
            </a:r>
          </a:p>
          <a:p>
            <a:pPr marL="342900" indent="-342900" eaLnBrk="1" hangingPunct="1">
              <a:buFontTx/>
              <a:buAutoNum type="arabicParenBoth"/>
              <a:defRPr/>
            </a:pPr>
            <a:endParaRPr lang="en-GB" sz="1600" dirty="0">
              <a:latin typeface="Arial" panose="020B0604020202020204" pitchFamily="34" charset="0"/>
            </a:endParaRPr>
          </a:p>
          <a:p>
            <a:pPr eaLnBrk="1" hangingPunct="1">
              <a:defRPr/>
            </a:pPr>
            <a:r>
              <a:rPr lang="en-GB" sz="1600" dirty="0">
                <a:latin typeface="Arial" panose="020B0604020202020204" pitchFamily="34" charset="0"/>
              </a:rPr>
              <a:t>(2) Before exercising any power conferred by this Part, any person assisting an enforcement officer by virtue of section 260 must, if requested to do so, give the information in paragraphs (b) and (c) of subsection (3).</a:t>
            </a:r>
          </a:p>
          <a:p>
            <a:pPr eaLnBrk="1" hangingPunct="1">
              <a:defRPr/>
            </a:pPr>
            <a:endParaRPr lang="en-GB" sz="1600" dirty="0">
              <a:latin typeface="Arial" panose="020B0604020202020204" pitchFamily="34" charset="0"/>
            </a:endParaRPr>
          </a:p>
          <a:p>
            <a:pPr eaLnBrk="1" hangingPunct="1">
              <a:defRPr/>
            </a:pPr>
            <a:r>
              <a:rPr lang="en-GB" sz="1600" dirty="0">
                <a:latin typeface="Arial" panose="020B0604020202020204" pitchFamily="34" charset="0"/>
              </a:rPr>
              <a:t>(3) The information is—</a:t>
            </a:r>
          </a:p>
          <a:p>
            <a:pPr lvl="1">
              <a:defRPr/>
            </a:pPr>
            <a:r>
              <a:rPr lang="en-GB" sz="1600" dirty="0">
                <a:latin typeface="Arial" panose="020B0604020202020204" pitchFamily="34" charset="0"/>
              </a:rPr>
              <a:t>(a) the person's name;</a:t>
            </a:r>
          </a:p>
          <a:p>
            <a:pPr lvl="1">
              <a:defRPr/>
            </a:pPr>
            <a:r>
              <a:rPr lang="en-GB" sz="1600" dirty="0">
                <a:latin typeface="Arial" panose="020B0604020202020204" pitchFamily="34" charset="0"/>
              </a:rPr>
              <a:t>(b) the power the person is proposing to exercise;</a:t>
            </a:r>
          </a:p>
          <a:p>
            <a:pPr lvl="1">
              <a:defRPr/>
            </a:pPr>
            <a:r>
              <a:rPr lang="en-GB" sz="1600" dirty="0">
                <a:latin typeface="Arial" panose="020B0604020202020204" pitchFamily="34" charset="0"/>
              </a:rPr>
              <a:t>(c) the grounds for proposing to do so.</a:t>
            </a:r>
          </a:p>
          <a:p>
            <a:pPr eaLnBrk="1" hangingPunct="1">
              <a:defRPr/>
            </a:pPr>
            <a:endParaRPr lang="en-GB" sz="1600" dirty="0">
              <a:latin typeface="Arial" panose="020B0604020202020204" pitchFamily="34" charset="0"/>
            </a:endParaRPr>
          </a:p>
          <a:p>
            <a:pPr eaLnBrk="1" hangingPunct="1">
              <a:defRPr/>
            </a:pPr>
            <a:r>
              <a:rPr lang="en-GB" sz="1600" dirty="0">
                <a:latin typeface="Arial" panose="020B0604020202020204" pitchFamily="34" charset="0"/>
              </a:rPr>
              <a:t>(4) A person may exercise a power conferred by this Part only if the person complies with the duty imposed by subsection (1) or the duty imposed by subsection (2) (as the case may be).</a:t>
            </a:r>
          </a:p>
          <a:p>
            <a:pPr eaLnBrk="1" hangingPunct="1">
              <a:defRPr/>
            </a:pPr>
            <a:endParaRPr lang="en-GB" sz="1600" dirty="0">
              <a:latin typeface="Arial" panose="020B0604020202020204" pitchFamily="34" charset="0"/>
            </a:endParaRPr>
          </a:p>
          <a:p>
            <a:pPr eaLnBrk="1" hangingPunct="1">
              <a:defRPr/>
            </a:pPr>
            <a:r>
              <a:rPr lang="en-GB" sz="1600" dirty="0">
                <a:latin typeface="Arial" panose="020B0604020202020204" pitchFamily="34" charset="0"/>
              </a:rPr>
              <a:t>(5) If, at the time the request is made, the person does not consider it practicable to give the information referred to in subsection (1) or the information referred to in subsection (2) (as the case may be), that subsection does not apply until such time as the person considers it practicable to comply with the request.</a:t>
            </a:r>
          </a:p>
        </p:txBody>
      </p:sp>
    </p:spTree>
    <p:custDataLst>
      <p:tags r:id="rId1"/>
    </p:custDataLst>
    <p:extLst>
      <p:ext uri="{BB962C8B-B14F-4D97-AF65-F5344CB8AC3E}">
        <p14:creationId xmlns:p14="http://schemas.microsoft.com/office/powerpoint/2010/main" val="4278489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951038" y="692150"/>
            <a:ext cx="828992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b="1" dirty="0">
                <a:solidFill>
                  <a:srgbClr val="00AF41"/>
                </a:solidFill>
                <a:latin typeface="Arial" panose="020B0604020202020204" pitchFamily="34" charset="0"/>
              </a:rPr>
              <a:t>LIABILITY OF ENFORCEMENT OFFICERS</a:t>
            </a:r>
          </a:p>
        </p:txBody>
      </p:sp>
      <p:sp>
        <p:nvSpPr>
          <p:cNvPr id="3" name="Rectangle 2"/>
          <p:cNvSpPr/>
          <p:nvPr/>
        </p:nvSpPr>
        <p:spPr>
          <a:xfrm>
            <a:off x="695400" y="1916113"/>
            <a:ext cx="10441160" cy="4094162"/>
          </a:xfrm>
          <a:prstGeom prst="rect">
            <a:avLst/>
          </a:prstGeom>
        </p:spPr>
        <p:txBody>
          <a:bodyPr wrap="square">
            <a:spAutoFit/>
          </a:bodyPr>
          <a:lstStyle/>
          <a:p>
            <a:pPr eaLnBrk="1" hangingPunct="1">
              <a:defRPr/>
            </a:pPr>
            <a:r>
              <a:rPr lang="en-GB" b="1" dirty="0">
                <a:solidFill>
                  <a:srgbClr val="0070C0"/>
                </a:solidFill>
                <a:latin typeface="Arial" panose="020B0604020202020204" pitchFamily="34" charset="0"/>
              </a:rPr>
              <a:t>291 Liability of enforcement officers </a:t>
            </a:r>
            <a:r>
              <a:rPr lang="en-GB" b="1" dirty="0" err="1">
                <a:solidFill>
                  <a:srgbClr val="0070C0"/>
                </a:solidFill>
                <a:latin typeface="Arial" panose="020B0604020202020204" pitchFamily="34" charset="0"/>
              </a:rPr>
              <a:t>etc</a:t>
            </a:r>
            <a:endParaRPr lang="en-GB" b="1" dirty="0">
              <a:solidFill>
                <a:srgbClr val="0070C0"/>
              </a:solidFill>
              <a:latin typeface="Arial" panose="020B0604020202020204" pitchFamily="34" charset="0"/>
            </a:endParaRPr>
          </a:p>
          <a:p>
            <a:pPr eaLnBrk="1" hangingPunct="1">
              <a:defRPr/>
            </a:pPr>
            <a:endParaRPr lang="en-GB" b="1" dirty="0">
              <a:latin typeface="Arial" panose="020B0604020202020204" pitchFamily="34" charset="0"/>
            </a:endParaRPr>
          </a:p>
          <a:p>
            <a:pPr marL="342900" indent="-342900" eaLnBrk="1" hangingPunct="1">
              <a:buFontTx/>
              <a:buAutoNum type="arabicParenBoth"/>
              <a:defRPr/>
            </a:pPr>
            <a:r>
              <a:rPr lang="en-GB" sz="1600" dirty="0">
                <a:latin typeface="Arial" panose="020B0604020202020204" pitchFamily="34" charset="0"/>
              </a:rPr>
              <a:t>A person within subsection (2) is not to be liable in any civil or criminal proceedings for anything done (or omitted to be done) in, or in connection with, the discharge or purported discharge of the person's functions under this Act.</a:t>
            </a:r>
          </a:p>
          <a:p>
            <a:pPr marL="342900" indent="-342900" eaLnBrk="1" hangingPunct="1">
              <a:buFontTx/>
              <a:buAutoNum type="arabicParenBoth"/>
              <a:defRPr/>
            </a:pPr>
            <a:endParaRPr lang="en-GB" sz="1600" dirty="0">
              <a:latin typeface="Arial" panose="020B0604020202020204" pitchFamily="34" charset="0"/>
            </a:endParaRPr>
          </a:p>
          <a:p>
            <a:pPr eaLnBrk="1" hangingPunct="1">
              <a:defRPr/>
            </a:pPr>
            <a:r>
              <a:rPr lang="en-GB" sz="1600" dirty="0">
                <a:latin typeface="Arial" panose="020B0604020202020204" pitchFamily="34" charset="0"/>
              </a:rPr>
              <a:t>(2) The persons are—</a:t>
            </a:r>
          </a:p>
          <a:p>
            <a:pPr lvl="1">
              <a:defRPr/>
            </a:pPr>
            <a:r>
              <a:rPr lang="en-GB" sz="1600" dirty="0">
                <a:latin typeface="Arial" panose="020B0604020202020204" pitchFamily="34" charset="0"/>
              </a:rPr>
              <a:t>(a) any enforcement officer;</a:t>
            </a:r>
          </a:p>
          <a:p>
            <a:pPr lvl="1">
              <a:defRPr/>
            </a:pPr>
            <a:r>
              <a:rPr lang="en-GB" sz="1600" dirty="0">
                <a:latin typeface="Arial" panose="020B0604020202020204" pitchFamily="34" charset="0"/>
              </a:rPr>
              <a:t>(b) any person assisting an enforcement officer by virtue of section 260.</a:t>
            </a:r>
          </a:p>
          <a:p>
            <a:pPr eaLnBrk="1" hangingPunct="1">
              <a:defRPr/>
            </a:pPr>
            <a:endParaRPr lang="en-GB" sz="1600" dirty="0">
              <a:latin typeface="Arial" panose="020B0604020202020204" pitchFamily="34" charset="0"/>
            </a:endParaRPr>
          </a:p>
          <a:p>
            <a:pPr eaLnBrk="1" hangingPunct="1">
              <a:defRPr/>
            </a:pPr>
            <a:r>
              <a:rPr lang="en-GB" sz="1600" dirty="0">
                <a:latin typeface="Arial" panose="020B0604020202020204" pitchFamily="34" charset="0"/>
              </a:rPr>
              <a:t>(3) Subsection (1) does not apply—</a:t>
            </a:r>
          </a:p>
          <a:p>
            <a:pPr lvl="1">
              <a:defRPr/>
            </a:pPr>
            <a:r>
              <a:rPr lang="en-GB" sz="1600" dirty="0">
                <a:latin typeface="Arial" panose="020B0604020202020204" pitchFamily="34" charset="0"/>
              </a:rPr>
              <a:t>(a) if the act or omission is shown to have been in bad faith,</a:t>
            </a:r>
          </a:p>
          <a:p>
            <a:pPr lvl="1">
              <a:defRPr/>
            </a:pPr>
            <a:r>
              <a:rPr lang="en-GB" sz="1600" dirty="0">
                <a:latin typeface="Arial" panose="020B0604020202020204" pitchFamily="34" charset="0"/>
              </a:rPr>
              <a:t>(b) if there were no reasonable grounds for the act or omission, or</a:t>
            </a:r>
          </a:p>
          <a:p>
            <a:pPr marL="720725" lvl="1" indent="-277813">
              <a:defRPr/>
            </a:pPr>
            <a:r>
              <a:rPr lang="en-GB" sz="1600" dirty="0">
                <a:latin typeface="Arial" panose="020B0604020202020204" pitchFamily="34" charset="0"/>
              </a:rPr>
              <a:t>(c) so as to prevent an award of damages in respect of the act or omission on the ground that it was unlawful as a result of section 6(1) of the Human Rights Act 1998 (c. 42) (acts of public authorities incompatible with Convention rights).</a:t>
            </a:r>
          </a:p>
        </p:txBody>
      </p:sp>
    </p:spTree>
    <p:custDataLst>
      <p:tags r:id="rId1"/>
    </p:custDataLst>
    <p:extLst>
      <p:ext uri="{BB962C8B-B14F-4D97-AF65-F5344CB8AC3E}">
        <p14:creationId xmlns:p14="http://schemas.microsoft.com/office/powerpoint/2010/main" val="1767572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325019" y="2643982"/>
            <a:ext cx="5541962"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b="1" dirty="0">
                <a:solidFill>
                  <a:srgbClr val="00AF41"/>
                </a:solidFill>
                <a:latin typeface="Arial" panose="020B0604020202020204" pitchFamily="34" charset="0"/>
              </a:rPr>
              <a:t>OFFENCES IN RELATION</a:t>
            </a:r>
          </a:p>
          <a:p>
            <a:pPr algn="ctr" eaLnBrk="1" hangingPunct="1">
              <a:spcBef>
                <a:spcPct val="0"/>
              </a:spcBef>
              <a:buFontTx/>
              <a:buNone/>
            </a:pPr>
            <a:r>
              <a:rPr lang="en-GB" altLang="en-US" b="1" dirty="0">
                <a:solidFill>
                  <a:srgbClr val="00AF41"/>
                </a:solidFill>
                <a:latin typeface="Arial" panose="020B0604020202020204" pitchFamily="34" charset="0"/>
              </a:rPr>
              <a:t>TO</a:t>
            </a:r>
          </a:p>
          <a:p>
            <a:pPr algn="ctr" eaLnBrk="1" hangingPunct="1">
              <a:spcBef>
                <a:spcPct val="0"/>
              </a:spcBef>
              <a:buFontTx/>
              <a:buNone/>
            </a:pPr>
            <a:r>
              <a:rPr lang="en-GB" altLang="en-US" b="1" dirty="0">
                <a:solidFill>
                  <a:srgbClr val="00AF41"/>
                </a:solidFill>
                <a:latin typeface="Arial" panose="020B0604020202020204" pitchFamily="34" charset="0"/>
              </a:rPr>
              <a:t>ENFORCEMENT OFFICERS</a:t>
            </a:r>
          </a:p>
        </p:txBody>
      </p:sp>
    </p:spTree>
    <p:custDataLst>
      <p:tags r:id="rId1"/>
    </p:custDataLst>
    <p:extLst>
      <p:ext uri="{BB962C8B-B14F-4D97-AF65-F5344CB8AC3E}">
        <p14:creationId xmlns:p14="http://schemas.microsoft.com/office/powerpoint/2010/main" val="1440933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1012954"/>
            <a:ext cx="10452891" cy="4585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292 Offences in relation to enforcement officers</a:t>
            </a:r>
          </a:p>
          <a:p>
            <a:pPr eaLnBrk="1" hangingPunct="1">
              <a:spcBef>
                <a:spcPct val="0"/>
              </a:spcBef>
              <a:buFontTx/>
              <a:buNone/>
            </a:pPr>
            <a:endParaRPr lang="en-GB" altLang="en-US" sz="1800" b="1"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(1) A person is guilty of an offence if—</a:t>
            </a:r>
          </a:p>
          <a:p>
            <a:pPr lvl="1">
              <a:spcBef>
                <a:spcPct val="0"/>
              </a:spcBef>
              <a:buFontTx/>
              <a:buNone/>
            </a:pPr>
            <a:r>
              <a:rPr lang="en-GB" altLang="en-US" sz="1600" dirty="0">
                <a:latin typeface="Arial" panose="020B0604020202020204" pitchFamily="34" charset="0"/>
              </a:rPr>
              <a:t>(a) the person fails without reasonable excuse to comply with a requirement reasonably made, or a direction reasonably given, by an enforcement officer in the exercise of any power conferred by this Part, or</a:t>
            </a:r>
          </a:p>
          <a:p>
            <a:pPr lvl="1">
              <a:spcBef>
                <a:spcPct val="0"/>
              </a:spcBef>
              <a:buFontTx/>
              <a:buNone/>
            </a:pPr>
            <a:r>
              <a:rPr lang="en-GB" altLang="en-US" sz="1600" dirty="0">
                <a:latin typeface="Arial" panose="020B0604020202020204" pitchFamily="34" charset="0"/>
              </a:rPr>
              <a:t>(b) the person prevents any other person from complying with any such requirement or direction.</a:t>
            </a: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(2) A person is not guilty of an offence by reason of a failure to comply with a requirement made under subsection (1) of section 257 if the person complies with subsection (2) of that section.</a:t>
            </a: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(3) A person who provides information in pursuance of a requirement reasonably made by an enforcement officer in the exercise of the power conferred by section 263 is guilty of an offence if—</a:t>
            </a:r>
          </a:p>
          <a:p>
            <a:pPr lvl="1">
              <a:spcBef>
                <a:spcPct val="0"/>
              </a:spcBef>
              <a:buFontTx/>
              <a:buNone/>
            </a:pPr>
            <a:r>
              <a:rPr lang="en-GB" altLang="en-US" sz="1600" dirty="0">
                <a:latin typeface="Arial" panose="020B0604020202020204" pitchFamily="34" charset="0"/>
              </a:rPr>
              <a:t>(a) the information is false in a material particular, and the person knows that it is or is reckless as to whether it is, or</a:t>
            </a:r>
          </a:p>
          <a:p>
            <a:pPr lvl="1">
              <a:spcBef>
                <a:spcPct val="0"/>
              </a:spcBef>
              <a:buFontTx/>
              <a:buNone/>
            </a:pPr>
            <a:r>
              <a:rPr lang="en-GB" altLang="en-US" sz="1600" dirty="0">
                <a:latin typeface="Arial" panose="020B0604020202020204" pitchFamily="34" charset="0"/>
              </a:rPr>
              <a:t>(b) the person intentionally fails to disclose any material particular.</a:t>
            </a: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(4) A person who intentionally obstructs an enforcement officer in the performance of any of the officer's functions under this Act is guilty of an offence.</a:t>
            </a:r>
          </a:p>
        </p:txBody>
      </p:sp>
    </p:spTree>
    <p:custDataLst>
      <p:tags r:id="rId1"/>
    </p:custDataLst>
    <p:extLst>
      <p:ext uri="{BB962C8B-B14F-4D97-AF65-F5344CB8AC3E}">
        <p14:creationId xmlns:p14="http://schemas.microsoft.com/office/powerpoint/2010/main" val="32358331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1318</Words>
  <Application>Microsoft Office PowerPoint</Application>
  <PresentationFormat>Widescreen</PresentationFormat>
  <Paragraphs>107</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COMMON ENFORCEMENT PROVISIONS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Defra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Belagio, Martin (MMO)</cp:lastModifiedBy>
  <cp:revision>41</cp:revision>
  <dcterms:created xsi:type="dcterms:W3CDTF">2013-02-22T12:19:06Z</dcterms:created>
  <dcterms:modified xsi:type="dcterms:W3CDTF">2019-01-09T14:50:34Z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084ED7B5-CCA4-4705-968A-28A653C13BF7</vt:lpwstr>
  </property>
  <property fmtid="{D5CDD505-2E9C-101B-9397-08002B2CF9AE}" pid="3" name="ArticulatePath">
    <vt:lpwstr>Powers080_Common Enforcement Provisions</vt:lpwstr>
  </property>
</Properties>
</file>