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7"/>
  </p:notesMasterIdLst>
  <p:handoutMasterIdLst>
    <p:handoutMasterId r:id="rId28"/>
  </p:handoutMasterIdLst>
  <p:sldIdLst>
    <p:sldId id="256" r:id="rId6"/>
    <p:sldId id="280" r:id="rId7"/>
    <p:sldId id="263" r:id="rId8"/>
    <p:sldId id="257" r:id="rId9"/>
    <p:sldId id="276" r:id="rId10"/>
    <p:sldId id="258" r:id="rId11"/>
    <p:sldId id="259" r:id="rId12"/>
    <p:sldId id="260" r:id="rId13"/>
    <p:sldId id="281" r:id="rId14"/>
    <p:sldId id="282" r:id="rId15"/>
    <p:sldId id="262" r:id="rId16"/>
    <p:sldId id="277" r:id="rId17"/>
    <p:sldId id="270" r:id="rId18"/>
    <p:sldId id="278" r:id="rId19"/>
    <p:sldId id="272" r:id="rId20"/>
    <p:sldId id="264" r:id="rId21"/>
    <p:sldId id="273" r:id="rId22"/>
    <p:sldId id="274" r:id="rId23"/>
    <p:sldId id="266" r:id="rId24"/>
    <p:sldId id="265" r:id="rId25"/>
    <p:sldId id="267" r:id="rId26"/>
  </p:sldIdLst>
  <p:sldSz cx="9144000" cy="6858000" type="screen4x3"/>
  <p:notesSz cx="6858000" cy="9144000"/>
  <p:custDataLst>
    <p:tags r:id="rId29"/>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41"/>
    <a:srgbClr val="007CBA"/>
    <a:srgbClr val="878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20" autoAdjust="0"/>
  </p:normalViewPr>
  <p:slideViewPr>
    <p:cSldViewPr>
      <p:cViewPr varScale="1">
        <p:scale>
          <a:sx n="58" d="100"/>
          <a:sy n="58" d="100"/>
        </p:scale>
        <p:origin x="1746" y="72"/>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7871C458-0FEC-4092-9984-B25930D9717C}" type="datetimeFigureOut">
              <a:rPr lang="en-GB"/>
              <a:pPr>
                <a:defRPr/>
              </a:pPr>
              <a:t>17/02/2021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F6F505A-ABAF-4199-BE87-03698784BDB2}" type="slidenum">
              <a:rPr lang="en-GB" altLang="en-US"/>
              <a:pPr>
                <a:defRPr/>
              </a:pPr>
              <a:t>‹#›</a:t>
            </a:fld>
            <a:endParaRPr lang="en-GB" altLang="en-US"/>
          </a:p>
        </p:txBody>
      </p:sp>
    </p:spTree>
    <p:extLst>
      <p:ext uri="{BB962C8B-B14F-4D97-AF65-F5344CB8AC3E}">
        <p14:creationId xmlns:p14="http://schemas.microsoft.com/office/powerpoint/2010/main" val="3110623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A5BA33AF-54B5-4816-9DCE-F858F666E9A3}" type="datetimeFigureOut">
              <a:rPr lang="en-GB"/>
              <a:pPr>
                <a:defRPr/>
              </a:pPr>
              <a:t>17/02/2021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BBCBA11A-77E8-4736-A5AA-7D876A4A0A63}" type="slidenum">
              <a:rPr lang="en-GB"/>
              <a:pPr>
                <a:defRPr/>
              </a:pPr>
              <a:t>‹#›</a:t>
            </a:fld>
            <a:endParaRPr lang="en-GB"/>
          </a:p>
        </p:txBody>
      </p:sp>
    </p:spTree>
    <p:extLst>
      <p:ext uri="{BB962C8B-B14F-4D97-AF65-F5344CB8AC3E}">
        <p14:creationId xmlns:p14="http://schemas.microsoft.com/office/powerpoint/2010/main" val="810617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a:solidFill>
                  <a:prstClr val="black"/>
                </a:solidFill>
                <a:latin typeface="Times New Roman" panose="02020603050405020304" pitchFamily="18" charset="0"/>
                <a:ea typeface="MS PGothic" panose="020B0600070205080204" pitchFamily="34" charset="-128"/>
              </a:rPr>
              <a:t>LG 03 Notebook management</a:t>
            </a:r>
          </a:p>
        </p:txBody>
      </p:sp>
      <p:sp>
        <p:nvSpPr>
          <p:cNvPr id="819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FFDE07B-4632-46BC-A417-DEFB0AA7891F}" type="slidenum">
              <a:rPr lang="en-GB" altLang="en-US" smtClean="0">
                <a:solidFill>
                  <a:prstClr val="black"/>
                </a:solidFill>
                <a:latin typeface="Times New Roman" panose="02020603050405020304" pitchFamily="18" charset="0"/>
                <a:ea typeface="MS PGothic" panose="020B0600070205080204" pitchFamily="34" charset="-128"/>
              </a:rPr>
              <a:pPr/>
              <a:t>2</a:t>
            </a:fld>
            <a:endParaRPr lang="en-GB" altLang="en-US">
              <a:solidFill>
                <a:prstClr val="black"/>
              </a:solidFill>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3010061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3956487-3587-4469-B948-B5FC73186632}" type="slidenum">
              <a:rPr lang="en-GB" altLang="en-US" smtClean="0"/>
              <a:pPr/>
              <a:t>17</a:t>
            </a:fld>
            <a:endParaRPr lang="en-GB" altLang="en-US"/>
          </a:p>
        </p:txBody>
      </p:sp>
    </p:spTree>
    <p:extLst>
      <p:ext uri="{BB962C8B-B14F-4D97-AF65-F5344CB8AC3E}">
        <p14:creationId xmlns:p14="http://schemas.microsoft.com/office/powerpoint/2010/main" val="3426850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2E3A011-6788-42C8-96F4-3F2140E78569}" type="slidenum">
              <a:rPr lang="en-GB" altLang="en-US" smtClean="0"/>
              <a:pPr/>
              <a:t>18</a:t>
            </a:fld>
            <a:endParaRPr lang="en-GB" altLang="en-US"/>
          </a:p>
        </p:txBody>
      </p:sp>
    </p:spTree>
    <p:extLst>
      <p:ext uri="{BB962C8B-B14F-4D97-AF65-F5344CB8AC3E}">
        <p14:creationId xmlns:p14="http://schemas.microsoft.com/office/powerpoint/2010/main" val="458443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582B2C-3333-4141-934F-F9C7022B0600}" type="slidenum">
              <a:rPr lang="en-GB" altLang="en-US" smtClean="0"/>
              <a:pPr/>
              <a:t>20</a:t>
            </a:fld>
            <a:endParaRPr lang="en-GB" altLang="en-US"/>
          </a:p>
        </p:txBody>
      </p:sp>
    </p:spTree>
    <p:extLst>
      <p:ext uri="{BB962C8B-B14F-4D97-AF65-F5344CB8AC3E}">
        <p14:creationId xmlns:p14="http://schemas.microsoft.com/office/powerpoint/2010/main" val="2299181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B781E4-29F1-41A0-A716-AD60B2BCC787}" type="slidenum">
              <a:rPr lang="en-GB" altLang="en-US" smtClean="0"/>
              <a:pPr/>
              <a:t>4</a:t>
            </a:fld>
            <a:endParaRPr lang="en-GB" altLang="en-US" dirty="0"/>
          </a:p>
        </p:txBody>
      </p:sp>
    </p:spTree>
    <p:extLst>
      <p:ext uri="{BB962C8B-B14F-4D97-AF65-F5344CB8AC3E}">
        <p14:creationId xmlns:p14="http://schemas.microsoft.com/office/powerpoint/2010/main" val="1179395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B781E4-29F1-41A0-A716-AD60B2BCC787}" type="slidenum">
              <a:rPr lang="en-GB" altLang="en-US" smtClean="0"/>
              <a:pPr/>
              <a:t>5</a:t>
            </a:fld>
            <a:endParaRPr lang="en-GB" altLang="en-US" dirty="0"/>
          </a:p>
        </p:txBody>
      </p:sp>
    </p:spTree>
    <p:extLst>
      <p:ext uri="{BB962C8B-B14F-4D97-AF65-F5344CB8AC3E}">
        <p14:creationId xmlns:p14="http://schemas.microsoft.com/office/powerpoint/2010/main" val="637336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61E9FFB-ACFB-4120-9B3A-685F565B7EE0}" type="slidenum">
              <a:rPr lang="en-GB" altLang="en-US" smtClean="0"/>
              <a:pPr/>
              <a:t>8</a:t>
            </a:fld>
            <a:endParaRPr lang="en-GB" altLang="en-US" dirty="0"/>
          </a:p>
        </p:txBody>
      </p:sp>
    </p:spTree>
    <p:extLst>
      <p:ext uri="{BB962C8B-B14F-4D97-AF65-F5344CB8AC3E}">
        <p14:creationId xmlns:p14="http://schemas.microsoft.com/office/powerpoint/2010/main" val="1756299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2970F0-C00C-44F6-AB7E-D6FE272320AD}" type="slidenum">
              <a:rPr lang="en-GB" altLang="en-US" smtClean="0"/>
              <a:pPr/>
              <a:t>11</a:t>
            </a:fld>
            <a:endParaRPr lang="en-GB" altLang="en-US" dirty="0"/>
          </a:p>
        </p:txBody>
      </p:sp>
    </p:spTree>
    <p:extLst>
      <p:ext uri="{BB962C8B-B14F-4D97-AF65-F5344CB8AC3E}">
        <p14:creationId xmlns:p14="http://schemas.microsoft.com/office/powerpoint/2010/main" val="2577005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2970F0-C00C-44F6-AB7E-D6FE272320AD}" type="slidenum">
              <a:rPr lang="en-GB" altLang="en-US" smtClean="0"/>
              <a:pPr/>
              <a:t>12</a:t>
            </a:fld>
            <a:endParaRPr lang="en-GB" altLang="en-US" dirty="0"/>
          </a:p>
        </p:txBody>
      </p:sp>
    </p:spTree>
    <p:extLst>
      <p:ext uri="{BB962C8B-B14F-4D97-AF65-F5344CB8AC3E}">
        <p14:creationId xmlns:p14="http://schemas.microsoft.com/office/powerpoint/2010/main" val="2312504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480A6A-99F9-483A-82DB-8A165898E426}" type="slidenum">
              <a:rPr lang="en-GB" altLang="en-US" smtClean="0"/>
              <a:pPr/>
              <a:t>13</a:t>
            </a:fld>
            <a:endParaRPr lang="en-GB" altLang="en-US" dirty="0"/>
          </a:p>
        </p:txBody>
      </p:sp>
    </p:spTree>
    <p:extLst>
      <p:ext uri="{BB962C8B-B14F-4D97-AF65-F5344CB8AC3E}">
        <p14:creationId xmlns:p14="http://schemas.microsoft.com/office/powerpoint/2010/main" val="3813744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480A6A-99F9-483A-82DB-8A165898E426}" type="slidenum">
              <a:rPr lang="en-GB" altLang="en-US" smtClean="0"/>
              <a:pPr/>
              <a:t>14</a:t>
            </a:fld>
            <a:endParaRPr lang="en-GB" altLang="en-US" dirty="0"/>
          </a:p>
        </p:txBody>
      </p:sp>
    </p:spTree>
    <p:extLst>
      <p:ext uri="{BB962C8B-B14F-4D97-AF65-F5344CB8AC3E}">
        <p14:creationId xmlns:p14="http://schemas.microsoft.com/office/powerpoint/2010/main" val="1248545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80A6B2-CC49-4873-BF9E-672100657039}" type="slidenum">
              <a:rPr lang="en-GB" altLang="en-US" smtClean="0"/>
              <a:pPr/>
              <a:t>15</a:t>
            </a:fld>
            <a:endParaRPr lang="en-GB" altLang="en-US"/>
          </a:p>
        </p:txBody>
      </p:sp>
    </p:spTree>
    <p:extLst>
      <p:ext uri="{BB962C8B-B14F-4D97-AF65-F5344CB8AC3E}">
        <p14:creationId xmlns:p14="http://schemas.microsoft.com/office/powerpoint/2010/main" val="39011025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 descr="C:\Users\m311386\Desktop\MMO_582_AW.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0038" y="260350"/>
            <a:ext cx="2519362"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p:cNvPicPr>
          <p:nvPr userDrawn="1"/>
        </p:nvPicPr>
        <p:blipFill>
          <a:blip r:embed="rId4">
            <a:extLst>
              <a:ext uri="{28A0092B-C50C-407E-A947-70E740481C1C}">
                <a14:useLocalDpi xmlns:a14="http://schemas.microsoft.com/office/drawing/2010/main" val="0"/>
              </a:ext>
            </a:extLst>
          </a:blip>
          <a:srcRect l="36938" r="783" b="9700"/>
          <a:stretch>
            <a:fillRect/>
          </a:stretch>
        </p:blipFill>
        <p:spPr bwMode="auto">
          <a:xfrm>
            <a:off x="3059113" y="0"/>
            <a:ext cx="5834062"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95536" y="4149081"/>
            <a:ext cx="8568952" cy="936104"/>
          </a:xfrm>
        </p:spPr>
        <p:txBody>
          <a:bodyPr/>
          <a:lstStyle>
            <a:lvl1pPr>
              <a:defRPr b="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95536" y="5157192"/>
            <a:ext cx="8568952" cy="648072"/>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4135102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7544" y="260648"/>
            <a:ext cx="8064896" cy="648072"/>
          </a:xfrm>
          <a:prstGeom prst="rect">
            <a:avLst/>
          </a:prstGeom>
        </p:spPr>
        <p:txBody>
          <a:bodyPr rtlCol="0">
            <a:normAutofit/>
          </a:bodyPr>
          <a:lstStyle/>
          <a:p>
            <a:r>
              <a:rPr lang="en-US" dirty="0"/>
              <a:t>Click to edit Master title style</a:t>
            </a:r>
            <a:endParaRPr lang="en-GB" dirty="0"/>
          </a:p>
        </p:txBody>
      </p:sp>
      <p:sp>
        <p:nvSpPr>
          <p:cNvPr id="10" name="Text Placeholder 9"/>
          <p:cNvSpPr>
            <a:spLocks noGrp="1"/>
          </p:cNvSpPr>
          <p:nvPr>
            <p:ph type="body" sz="quarter" idx="10"/>
          </p:nvPr>
        </p:nvSpPr>
        <p:spPr>
          <a:xfrm>
            <a:off x="468313" y="981075"/>
            <a:ext cx="7991475" cy="540067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60343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80728"/>
            <a:ext cx="3970784" cy="54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572000" y="980728"/>
            <a:ext cx="3960440" cy="54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4" name="Title Placeholder 1"/>
          <p:cNvSpPr>
            <a:spLocks noGrp="1"/>
          </p:cNvSpPr>
          <p:nvPr>
            <p:ph type="title"/>
          </p:nvPr>
        </p:nvSpPr>
        <p:spPr>
          <a:xfrm>
            <a:off x="467544" y="260648"/>
            <a:ext cx="8064896" cy="648072"/>
          </a:xfrm>
          <a:prstGeom prst="rect">
            <a:avLst/>
          </a:prstGeom>
        </p:spPr>
        <p:txBody>
          <a:bodyPr rtlCol="0">
            <a:normAutofit/>
          </a:bodyPr>
          <a:lstStyle/>
          <a:p>
            <a:r>
              <a:rPr lang="en-US" dirty="0"/>
              <a:t>Click to edit Master title style</a:t>
            </a:r>
            <a:endParaRPr lang="en-GB" dirty="0"/>
          </a:p>
        </p:txBody>
      </p:sp>
    </p:spTree>
    <p:extLst>
      <p:ext uri="{BB962C8B-B14F-4D97-AF65-F5344CB8AC3E}">
        <p14:creationId xmlns:p14="http://schemas.microsoft.com/office/powerpoint/2010/main" val="357304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80728"/>
            <a:ext cx="3970784" cy="639762"/>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572000" y="980728"/>
            <a:ext cx="3887415" cy="639762"/>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2"/>
          <p:cNvSpPr>
            <a:spLocks noGrp="1"/>
          </p:cNvSpPr>
          <p:nvPr>
            <p:ph sz="half" idx="10"/>
          </p:nvPr>
        </p:nvSpPr>
        <p:spPr>
          <a:xfrm>
            <a:off x="457200" y="1772816"/>
            <a:ext cx="3970784"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4572000" y="1772816"/>
            <a:ext cx="396044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3" name="Title Placeholder 1"/>
          <p:cNvSpPr>
            <a:spLocks noGrp="1"/>
          </p:cNvSpPr>
          <p:nvPr>
            <p:ph type="title"/>
          </p:nvPr>
        </p:nvSpPr>
        <p:spPr>
          <a:xfrm>
            <a:off x="467544" y="260648"/>
            <a:ext cx="8064896" cy="648072"/>
          </a:xfrm>
          <a:prstGeom prst="rect">
            <a:avLst/>
          </a:prstGeom>
        </p:spPr>
        <p:txBody>
          <a:bodyPr rtlCol="0">
            <a:normAutofit/>
          </a:bodyPr>
          <a:lstStyle/>
          <a:p>
            <a:r>
              <a:rPr lang="en-US" dirty="0"/>
              <a:t>Click to edit Master title style</a:t>
            </a:r>
            <a:endParaRPr lang="en-GB" dirty="0"/>
          </a:p>
        </p:txBody>
      </p:sp>
    </p:spTree>
    <p:extLst>
      <p:ext uri="{BB962C8B-B14F-4D97-AF65-F5344CB8AC3E}">
        <p14:creationId xmlns:p14="http://schemas.microsoft.com/office/powerpoint/2010/main" val="992248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67544" y="260648"/>
            <a:ext cx="8064896" cy="648072"/>
          </a:xfrm>
          <a:prstGeom prst="rect">
            <a:avLst/>
          </a:prstGeom>
        </p:spPr>
        <p:txBody>
          <a:bodyPr rtlCol="0">
            <a:normAutofit/>
          </a:bodyPr>
          <a:lstStyle/>
          <a:p>
            <a:r>
              <a:rPr lang="en-US" dirty="0"/>
              <a:t>Click to edit Master title style</a:t>
            </a:r>
            <a:endParaRPr lang="en-GB" dirty="0"/>
          </a:p>
        </p:txBody>
      </p:sp>
    </p:spTree>
    <p:extLst>
      <p:ext uri="{BB962C8B-B14F-4D97-AF65-F5344CB8AC3E}">
        <p14:creationId xmlns:p14="http://schemas.microsoft.com/office/powerpoint/2010/main" val="1944570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15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260350"/>
            <a:ext cx="80645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908050"/>
            <a:ext cx="8075613"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5" name="Rectangle 4"/>
          <p:cNvSpPr/>
          <p:nvPr userDrawn="1"/>
        </p:nvSpPr>
        <p:spPr>
          <a:xfrm>
            <a:off x="8893175" y="0"/>
            <a:ext cx="250825" cy="6858000"/>
          </a:xfrm>
          <a:prstGeom prst="rect">
            <a:avLst/>
          </a:prstGeom>
          <a:solidFill>
            <a:srgbClr val="007C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 bg1="lt1" tx1="dk1" bg2="lt2" tx2="dk2" accent1="accent1" accent2="accent2" accent3="accent3" accent4="accent4" accent5="accent5" accent6="accent6" hlink="hlink" folHlink="folHlink"/>
  <p:sldLayoutIdLst>
    <p:sldLayoutId id="2147483774" r:id="rId1"/>
    <p:sldLayoutId id="2147483769" r:id="rId2"/>
    <p:sldLayoutId id="2147483770" r:id="rId3"/>
    <p:sldLayoutId id="2147483771" r:id="rId4"/>
    <p:sldLayoutId id="2147483772" r:id="rId5"/>
    <p:sldLayoutId id="2147483773" r:id="rId6"/>
  </p:sldLayoutIdLst>
  <p:txStyles>
    <p:titleStyle>
      <a:lvl1pPr algn="l"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Arial" charset="0"/>
          <a:cs typeface="Arial" charset="0"/>
        </a:defRPr>
      </a:lvl6pPr>
      <a:lvl7pPr marL="914400" algn="l" rtl="0" fontAlgn="base">
        <a:spcBef>
          <a:spcPct val="0"/>
        </a:spcBef>
        <a:spcAft>
          <a:spcPct val="0"/>
        </a:spcAft>
        <a:defRPr sz="3200">
          <a:solidFill>
            <a:schemeClr val="tx1"/>
          </a:solidFill>
          <a:latin typeface="Arial" charset="0"/>
          <a:cs typeface="Arial" charset="0"/>
        </a:defRPr>
      </a:lvl7pPr>
      <a:lvl8pPr marL="1371600" algn="l" rtl="0" fontAlgn="base">
        <a:spcBef>
          <a:spcPct val="0"/>
        </a:spcBef>
        <a:spcAft>
          <a:spcPct val="0"/>
        </a:spcAft>
        <a:defRPr sz="3200">
          <a:solidFill>
            <a:schemeClr val="tx1"/>
          </a:solidFill>
          <a:latin typeface="Arial" charset="0"/>
          <a:cs typeface="Arial" charset="0"/>
        </a:defRPr>
      </a:lvl8pPr>
      <a:lvl9pPr marL="1828800" algn="l" rtl="0" fontAlgn="base">
        <a:spcBef>
          <a:spcPct val="0"/>
        </a:spcBef>
        <a:spcAft>
          <a:spcPct val="0"/>
        </a:spcAft>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Arial" panose="020B0604020202020204" pitchFamily="34"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hyperlink" Target="https://www.mmotraining.org.uk/pluginfile.php/8326/mod_folder/content/0/Hot%20Fuzz%20Notebook%20Scene.mp4?forcedownload=1"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076700"/>
            <a:ext cx="9144000" cy="1081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123" name="Title 1"/>
          <p:cNvSpPr>
            <a:spLocks noGrp="1"/>
          </p:cNvSpPr>
          <p:nvPr>
            <p:ph type="ctrTitle"/>
          </p:nvPr>
        </p:nvSpPr>
        <p:spPr>
          <a:xfrm>
            <a:off x="395288" y="4149725"/>
            <a:ext cx="8569325" cy="935038"/>
          </a:xfrm>
        </p:spPr>
        <p:txBody>
          <a:bodyPr/>
          <a:lstStyle/>
          <a:p>
            <a:pPr eaLnBrk="1" hangingPunct="1"/>
            <a:r>
              <a:rPr lang="en-GB" altLang="en-US" b="1" dirty="0">
                <a:solidFill>
                  <a:srgbClr val="00AF41"/>
                </a:solidFill>
              </a:rPr>
              <a:t>NOTEBOOK MANAGEMENT AND INFORMATION RECORDING</a:t>
            </a:r>
          </a:p>
        </p:txBody>
      </p:sp>
      <p:grpSp>
        <p:nvGrpSpPr>
          <p:cNvPr id="5124" name="Group 5"/>
          <p:cNvGrpSpPr>
            <a:grpSpLocks/>
          </p:cNvGrpSpPr>
          <p:nvPr/>
        </p:nvGrpSpPr>
        <p:grpSpPr bwMode="auto">
          <a:xfrm>
            <a:off x="107950" y="6343650"/>
            <a:ext cx="2898775" cy="490538"/>
            <a:chOff x="88985" y="6309320"/>
            <a:chExt cx="2898839" cy="489776"/>
          </a:xfrm>
        </p:grpSpPr>
        <p:pic>
          <p:nvPicPr>
            <p:cNvPr id="5126" name="Picture 6" descr="OCL_P07_F06_Ocean Logo E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85" y="6309320"/>
              <a:ext cx="1428146" cy="48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OCL_P07_F05_Ocean Logo Q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385" y="6309320"/>
              <a:ext cx="1413439" cy="48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3063" y="2308225"/>
            <a:ext cx="2441575"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630238" y="215557"/>
            <a:ext cx="78867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200" b="1" dirty="0">
                <a:solidFill>
                  <a:srgbClr val="007CBA"/>
                </a:solidFill>
              </a:rPr>
              <a:t>Points to Prove</a:t>
            </a:r>
            <a:endParaRPr lang="en-GB" altLang="en-US" sz="3200" b="1" dirty="0"/>
          </a:p>
        </p:txBody>
      </p:sp>
      <p:sp>
        <p:nvSpPr>
          <p:cNvPr id="3" name="TextBox 2"/>
          <p:cNvSpPr txBox="1"/>
          <p:nvPr/>
        </p:nvSpPr>
        <p:spPr>
          <a:xfrm>
            <a:off x="107505" y="1052736"/>
            <a:ext cx="8064896" cy="5078313"/>
          </a:xfrm>
          <a:prstGeom prst="rect">
            <a:avLst/>
          </a:prstGeom>
          <a:noFill/>
        </p:spPr>
        <p:txBody>
          <a:bodyPr wrap="square" rtlCol="0">
            <a:spAutoFit/>
          </a:bodyPr>
          <a:lstStyle/>
          <a:p>
            <a:r>
              <a:rPr lang="en-GB" sz="1600" dirty="0"/>
              <a:t>In the logbook offence example evidence could be as follows:</a:t>
            </a:r>
          </a:p>
          <a:p>
            <a:endParaRPr lang="en-GB" sz="1600" dirty="0"/>
          </a:p>
          <a:p>
            <a:pPr marL="342900" indent="-342900">
              <a:buAutoNum type="arabicPeriod"/>
            </a:pPr>
            <a:r>
              <a:rPr lang="en-GB" sz="1600" b="1" dirty="0"/>
              <a:t>That the vessel was fishing </a:t>
            </a:r>
          </a:p>
          <a:p>
            <a:pPr marL="742950" lvl="1" indent="-285750">
              <a:buFont typeface="Arial" panose="020B0604020202020204" pitchFamily="34" charset="0"/>
              <a:buChar char="•"/>
            </a:pPr>
            <a:r>
              <a:rPr lang="en-GB" sz="1600" dirty="0"/>
              <a:t>You saw the vessel fishing</a:t>
            </a:r>
          </a:p>
          <a:p>
            <a:pPr marL="742950" lvl="1" indent="-285750">
              <a:buFont typeface="Arial" panose="020B0604020202020204" pitchFamily="34" charset="0"/>
              <a:buChar char="•"/>
            </a:pPr>
            <a:r>
              <a:rPr lang="en-GB" sz="1600" dirty="0"/>
              <a:t>The fishing activity detailed in the logbook</a:t>
            </a:r>
          </a:p>
          <a:p>
            <a:endParaRPr lang="en-GB" sz="1600" dirty="0"/>
          </a:p>
          <a:p>
            <a:r>
              <a:rPr lang="en-GB" sz="1600" b="1" dirty="0"/>
              <a:t>2. The vessel is UK registered or non UK within British Fishery limits</a:t>
            </a:r>
          </a:p>
          <a:p>
            <a:pPr marL="742950" lvl="1" indent="-285750">
              <a:buFont typeface="Arial" panose="020B0604020202020204" pitchFamily="34" charset="0"/>
              <a:buChar char="•"/>
            </a:pPr>
            <a:r>
              <a:rPr lang="en-GB" sz="1600" dirty="0"/>
              <a:t>The </a:t>
            </a:r>
            <a:r>
              <a:rPr lang="en-GB" sz="1600" dirty="0" err="1"/>
              <a:t>CoR</a:t>
            </a:r>
            <a:r>
              <a:rPr lang="en-GB" sz="1600" dirty="0"/>
              <a:t> or vessel licence details. </a:t>
            </a:r>
          </a:p>
          <a:p>
            <a:pPr marL="742950" lvl="1" indent="-285750">
              <a:buFont typeface="Arial" panose="020B0604020202020204" pitchFamily="34" charset="0"/>
              <a:buChar char="•"/>
            </a:pPr>
            <a:endParaRPr lang="en-GB" sz="1600" dirty="0"/>
          </a:p>
          <a:p>
            <a:r>
              <a:rPr lang="en-GB" sz="1600" b="1" dirty="0"/>
              <a:t>3. That the information was required to be in the logbook</a:t>
            </a:r>
          </a:p>
          <a:p>
            <a:pPr marL="742950" lvl="1" indent="-285750">
              <a:buFont typeface="Arial" panose="020B0604020202020204" pitchFamily="34" charset="0"/>
              <a:buChar char="•"/>
            </a:pPr>
            <a:r>
              <a:rPr lang="en-GB" sz="1600" dirty="0"/>
              <a:t>Total weights for species in question (only species over 50kg are required to be recorded) </a:t>
            </a:r>
          </a:p>
          <a:p>
            <a:pPr marL="742950" lvl="1" indent="-285750">
              <a:buFont typeface="Arial" panose="020B0604020202020204" pitchFamily="34" charset="0"/>
              <a:buChar char="•"/>
            </a:pPr>
            <a:endParaRPr lang="en-GB" sz="1600" dirty="0"/>
          </a:p>
          <a:p>
            <a:r>
              <a:rPr lang="en-GB" sz="1600" b="1" dirty="0"/>
              <a:t>4. The logbook was not accurate.</a:t>
            </a:r>
          </a:p>
          <a:p>
            <a:pPr marL="742950" lvl="1" indent="-285750">
              <a:buFont typeface="Arial" panose="020B0604020202020204" pitchFamily="34" charset="0"/>
              <a:buChar char="•"/>
            </a:pPr>
            <a:r>
              <a:rPr lang="en-GB" dirty="0"/>
              <a:t>A record of your check weighing findings (including the procedure used to make the checks)</a:t>
            </a:r>
          </a:p>
          <a:p>
            <a:endParaRPr lang="en-GB" sz="1600" b="1" dirty="0"/>
          </a:p>
          <a:p>
            <a:r>
              <a:rPr lang="en-GB" sz="1600" b="1" dirty="0"/>
              <a:t>It is important when making notes that you think about what the points to prove are be for any offence detected and make sure that relevant information is recorded.</a:t>
            </a:r>
          </a:p>
        </p:txBody>
      </p:sp>
    </p:spTree>
    <p:extLst>
      <p:ext uri="{BB962C8B-B14F-4D97-AF65-F5344CB8AC3E}">
        <p14:creationId xmlns:p14="http://schemas.microsoft.com/office/powerpoint/2010/main" val="420996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5" end="15"/>
                                            </p:txEl>
                                          </p:spTgt>
                                        </p:tgtEl>
                                        <p:attrNameLst>
                                          <p:attrName>ppt_c</p:attrName>
                                        </p:attrNameLst>
                                      </p:cBhvr>
                                      <p:to>
                                        <a:srgbClr val="FF00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6" name="Title 1"/>
          <p:cNvSpPr txBox="1">
            <a:spLocks/>
          </p:cNvSpPr>
          <p:nvPr/>
        </p:nvSpPr>
        <p:spPr bwMode="auto">
          <a:xfrm>
            <a:off x="630238" y="365125"/>
            <a:ext cx="78867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200" b="1" dirty="0">
                <a:solidFill>
                  <a:srgbClr val="007CBA"/>
                </a:solidFill>
              </a:rPr>
              <a:t>6 x WH</a:t>
            </a:r>
            <a:r>
              <a:rPr lang="en-GB" altLang="en-US" sz="3200" b="1" dirty="0"/>
              <a:t> </a:t>
            </a:r>
          </a:p>
        </p:txBody>
      </p:sp>
      <p:sp>
        <p:nvSpPr>
          <p:cNvPr id="5" name="TextBox 4"/>
          <p:cNvSpPr txBox="1"/>
          <p:nvPr/>
        </p:nvSpPr>
        <p:spPr>
          <a:xfrm>
            <a:off x="626754" y="1027112"/>
            <a:ext cx="7329622" cy="5078313"/>
          </a:xfrm>
          <a:prstGeom prst="rect">
            <a:avLst/>
          </a:prstGeom>
          <a:noFill/>
        </p:spPr>
        <p:txBody>
          <a:bodyPr wrap="square" rtlCol="0">
            <a:spAutoFit/>
          </a:bodyPr>
          <a:lstStyle/>
          <a:p>
            <a:r>
              <a:rPr lang="en-GB" dirty="0"/>
              <a:t>When recording information in your notebook keep in mind the “6WH” questions:   </a:t>
            </a:r>
            <a:r>
              <a:rPr lang="en-GB" b="1" dirty="0"/>
              <a:t>What, Where, When, Who, How &amp; Why</a:t>
            </a:r>
            <a:endParaRPr lang="en-GB" dirty="0"/>
          </a:p>
          <a:p>
            <a:endParaRPr lang="en-GB" dirty="0"/>
          </a:p>
          <a:p>
            <a:r>
              <a:rPr lang="en-GB" dirty="0"/>
              <a:t>These questions are relevant for collecting intelligence and for recording inspections.</a:t>
            </a:r>
          </a:p>
          <a:p>
            <a:endParaRPr lang="en-GB" dirty="0"/>
          </a:p>
          <a:p>
            <a:r>
              <a:rPr lang="en-GB" dirty="0"/>
              <a:t>The first five questions are relevant when recording inspections in your notebook, particularly if you think an offence has been committed. If this information has not been recorded on an inspection then it is less likely to prove that an offence has taken place. </a:t>
            </a:r>
          </a:p>
          <a:p>
            <a:endParaRPr lang="en-GB" dirty="0"/>
          </a:p>
          <a:p>
            <a:r>
              <a:rPr lang="en-GB" altLang="en-US" dirty="0"/>
              <a:t>If it was not possible to gather all the information during your initial inspection you will need to consider where else you may be able to get that information and evidence it for your investigation. </a:t>
            </a:r>
          </a:p>
          <a:p>
            <a:endParaRPr lang="en-GB" altLang="en-US" dirty="0"/>
          </a:p>
          <a:p>
            <a:r>
              <a:rPr lang="en-GB" altLang="en-US" dirty="0"/>
              <a:t>For an inspection it is often not possible to answer the why question, do not include speculation as to why an offence may have been committed, your notes should be factual and not contain assumptions.</a:t>
            </a:r>
            <a:endParaRPr lang="en-GB" dirty="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6" name="Title 1"/>
          <p:cNvSpPr txBox="1">
            <a:spLocks/>
          </p:cNvSpPr>
          <p:nvPr/>
        </p:nvSpPr>
        <p:spPr bwMode="auto">
          <a:xfrm>
            <a:off x="630238" y="215557"/>
            <a:ext cx="78867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200" b="1" dirty="0">
                <a:solidFill>
                  <a:srgbClr val="007CBA"/>
                </a:solidFill>
              </a:rPr>
              <a:t>6 x WH</a:t>
            </a:r>
            <a:r>
              <a:rPr lang="en-GB" altLang="en-US" sz="3200" b="1" dirty="0"/>
              <a:t> </a:t>
            </a:r>
          </a:p>
        </p:txBody>
      </p:sp>
      <p:sp>
        <p:nvSpPr>
          <p:cNvPr id="3" name="Rectangle 2"/>
          <p:cNvSpPr/>
          <p:nvPr/>
        </p:nvSpPr>
        <p:spPr>
          <a:xfrm>
            <a:off x="630238" y="836712"/>
            <a:ext cx="7886700" cy="2339102"/>
          </a:xfrm>
          <a:prstGeom prst="rect">
            <a:avLst/>
          </a:prstGeom>
        </p:spPr>
        <p:txBody>
          <a:bodyPr wrap="square">
            <a:spAutoFit/>
          </a:bodyPr>
          <a:lstStyle/>
          <a:p>
            <a:r>
              <a:rPr lang="en-GB" sz="1600" dirty="0"/>
              <a:t>The 6WH questions are also used when collecting  information which would form the basis of an intel report. </a:t>
            </a:r>
            <a:r>
              <a:rPr lang="en-GB" sz="1600" i="1" dirty="0"/>
              <a:t>Intelligence reports will be covered in more detail on unit 7 of the LMS based MEO training programme</a:t>
            </a:r>
            <a:r>
              <a:rPr lang="en-GB" sz="1600" dirty="0"/>
              <a:t>. </a:t>
            </a:r>
            <a:endParaRPr lang="en-GB" sz="1600" dirty="0">
              <a:solidFill>
                <a:srgbClr val="FF0000"/>
              </a:solidFill>
            </a:endParaRPr>
          </a:p>
          <a:p>
            <a:endParaRPr lang="en-GB" sz="1600" dirty="0"/>
          </a:p>
          <a:p>
            <a:r>
              <a:rPr lang="en-GB" sz="1600" dirty="0"/>
              <a:t>It is important when gathering information from a member of the public regarding potential intelligence that you consider these questions.</a:t>
            </a:r>
          </a:p>
          <a:p>
            <a:endParaRPr lang="en-GB" sz="1600" dirty="0"/>
          </a:p>
          <a:p>
            <a:r>
              <a:rPr lang="en-GB" sz="1600" dirty="0"/>
              <a:t>If you ask them the 6 WH questions you are likely to gain more information from them than initially provided. For example:</a:t>
            </a:r>
          </a:p>
        </p:txBody>
      </p:sp>
      <p:graphicFrame>
        <p:nvGraphicFramePr>
          <p:cNvPr id="5" name="Table 4"/>
          <p:cNvGraphicFramePr>
            <a:graphicFrameLocks noGrp="1"/>
          </p:cNvGraphicFramePr>
          <p:nvPr>
            <p:extLst>
              <p:ext uri="{D42A27DB-BD31-4B8C-83A1-F6EECF244321}">
                <p14:modId xmlns:p14="http://schemas.microsoft.com/office/powerpoint/2010/main" val="2577526188"/>
              </p:ext>
            </p:extLst>
          </p:nvPr>
        </p:nvGraphicFramePr>
        <p:xfrm>
          <a:off x="827584" y="3284984"/>
          <a:ext cx="6983188" cy="3429120"/>
        </p:xfrm>
        <a:graphic>
          <a:graphicData uri="http://schemas.openxmlformats.org/drawingml/2006/table">
            <a:tbl>
              <a:tblPr firstRow="1" firstCol="1" bandRow="1"/>
              <a:tblGrid>
                <a:gridCol w="3491594">
                  <a:extLst>
                    <a:ext uri="{9D8B030D-6E8A-4147-A177-3AD203B41FA5}">
                      <a16:colId xmlns:a16="http://schemas.microsoft.com/office/drawing/2014/main" val="20000"/>
                    </a:ext>
                  </a:extLst>
                </a:gridCol>
                <a:gridCol w="3491594">
                  <a:extLst>
                    <a:ext uri="{9D8B030D-6E8A-4147-A177-3AD203B41FA5}">
                      <a16:colId xmlns:a16="http://schemas.microsoft.com/office/drawing/2014/main" val="20001"/>
                    </a:ext>
                  </a:extLst>
                </a:gridCol>
              </a:tblGrid>
              <a:tr h="393151">
                <a:tc>
                  <a:txBody>
                    <a:bodyPr/>
                    <a:lstStyle/>
                    <a:p>
                      <a:pPr>
                        <a:spcAft>
                          <a:spcPts val="0"/>
                        </a:spcAft>
                      </a:pPr>
                      <a:r>
                        <a:rPr lang="en-GB" sz="1300" b="1" dirty="0">
                          <a:solidFill>
                            <a:srgbClr val="0070C0"/>
                          </a:solidFill>
                          <a:effectLst/>
                          <a:latin typeface="Arial"/>
                          <a:ea typeface="Calibri"/>
                          <a:cs typeface="Times New Roman"/>
                        </a:rPr>
                        <a:t>Question</a:t>
                      </a:r>
                      <a:endParaRPr lang="en-GB" sz="1300" dirty="0">
                        <a:effectLst/>
                        <a:latin typeface="Arial"/>
                        <a:ea typeface="Calibri"/>
                        <a:cs typeface="Times New Roman"/>
                      </a:endParaRPr>
                    </a:p>
                  </a:txBody>
                  <a:tcPr marL="50444" marR="5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300" b="1" dirty="0">
                          <a:solidFill>
                            <a:srgbClr val="0070C0"/>
                          </a:solidFill>
                          <a:effectLst/>
                          <a:latin typeface="Arial"/>
                          <a:ea typeface="Calibri"/>
                          <a:cs typeface="Times New Roman"/>
                        </a:rPr>
                        <a:t>Example - Info from a member of the public</a:t>
                      </a:r>
                      <a:endParaRPr lang="en-GB" sz="1300" dirty="0">
                        <a:effectLst/>
                        <a:latin typeface="Arial"/>
                        <a:ea typeface="Calibri"/>
                        <a:cs typeface="Times New Roman"/>
                      </a:endParaRPr>
                    </a:p>
                  </a:txBody>
                  <a:tcPr marL="50444" marR="5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8493">
                <a:tc>
                  <a:txBody>
                    <a:bodyPr/>
                    <a:lstStyle/>
                    <a:p>
                      <a:pPr>
                        <a:spcAft>
                          <a:spcPts val="0"/>
                        </a:spcAft>
                      </a:pPr>
                      <a:r>
                        <a:rPr lang="en-GB" sz="900" b="1" dirty="0">
                          <a:solidFill>
                            <a:srgbClr val="0070C0"/>
                          </a:solidFill>
                          <a:effectLst/>
                          <a:latin typeface="Arial"/>
                          <a:ea typeface="Calibri"/>
                          <a:cs typeface="Times New Roman"/>
                        </a:rPr>
                        <a:t> </a:t>
                      </a:r>
                      <a:endParaRPr lang="en-GB" sz="900" dirty="0">
                        <a:effectLst/>
                        <a:latin typeface="Arial"/>
                        <a:ea typeface="Calibri"/>
                        <a:cs typeface="Times New Roman"/>
                      </a:endParaRPr>
                    </a:p>
                  </a:txBody>
                  <a:tcPr marL="50444" marR="5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spcAft>
                          <a:spcPts val="0"/>
                        </a:spcAft>
                      </a:pPr>
                      <a:r>
                        <a:rPr lang="en-GB" sz="900" b="1" dirty="0">
                          <a:solidFill>
                            <a:srgbClr val="0070C0"/>
                          </a:solidFill>
                          <a:effectLst/>
                          <a:latin typeface="Arial"/>
                          <a:ea typeface="Calibri"/>
                          <a:cs typeface="Times New Roman"/>
                        </a:rPr>
                        <a:t> </a:t>
                      </a:r>
                      <a:endParaRPr lang="en-GB" sz="900" dirty="0">
                        <a:effectLst/>
                        <a:latin typeface="Arial"/>
                        <a:ea typeface="Calibri"/>
                        <a:cs typeface="Times New Roman"/>
                      </a:endParaRPr>
                    </a:p>
                  </a:txBody>
                  <a:tcPr marL="50444" marR="5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001"/>
                  </a:ext>
                </a:extLst>
              </a:tr>
              <a:tr h="336987">
                <a:tc>
                  <a:txBody>
                    <a:bodyPr/>
                    <a:lstStyle/>
                    <a:p>
                      <a:pPr>
                        <a:spcAft>
                          <a:spcPts val="0"/>
                        </a:spcAft>
                      </a:pPr>
                      <a:r>
                        <a:rPr lang="en-GB" sz="1000" b="1" dirty="0">
                          <a:solidFill>
                            <a:srgbClr val="E36C0A"/>
                          </a:solidFill>
                          <a:effectLst/>
                          <a:latin typeface="Arial"/>
                          <a:ea typeface="Calibri"/>
                          <a:cs typeface="Times New Roman"/>
                        </a:rPr>
                        <a:t>What</a:t>
                      </a:r>
                      <a:r>
                        <a:rPr lang="en-GB" sz="1000" dirty="0">
                          <a:effectLst/>
                          <a:latin typeface="Arial"/>
                          <a:ea typeface="Calibri"/>
                          <a:cs typeface="Times New Roman"/>
                        </a:rPr>
                        <a:t> is happening / happened?</a:t>
                      </a:r>
                    </a:p>
                    <a:p>
                      <a:pPr>
                        <a:spcAft>
                          <a:spcPts val="0"/>
                        </a:spcAft>
                      </a:pPr>
                      <a:r>
                        <a:rPr lang="en-GB" sz="1000" dirty="0">
                          <a:effectLst/>
                          <a:latin typeface="Arial"/>
                          <a:ea typeface="Calibri"/>
                          <a:cs typeface="Times New Roman"/>
                        </a:rPr>
                        <a:t> </a:t>
                      </a:r>
                    </a:p>
                  </a:txBody>
                  <a:tcPr marL="50444" marR="5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effectLst/>
                          <a:latin typeface="Arial"/>
                          <a:ea typeface="Calibri"/>
                          <a:cs typeface="Times New Roman"/>
                        </a:rPr>
                        <a:t>Under sized clamming (</a:t>
                      </a:r>
                      <a:r>
                        <a:rPr lang="en-GB" sz="1000" b="1" dirty="0">
                          <a:solidFill>
                            <a:srgbClr val="E36C0A"/>
                          </a:solidFill>
                          <a:effectLst/>
                          <a:latin typeface="Arial"/>
                          <a:ea typeface="Calibri"/>
                          <a:cs typeface="Times New Roman"/>
                        </a:rPr>
                        <a:t>What</a:t>
                      </a:r>
                      <a:r>
                        <a:rPr lang="en-GB" sz="1000" dirty="0">
                          <a:effectLst/>
                          <a:latin typeface="Arial"/>
                          <a:ea typeface="Calibri"/>
                          <a:cs typeface="Times New Roman"/>
                        </a:rPr>
                        <a:t>?)</a:t>
                      </a:r>
                    </a:p>
                  </a:txBody>
                  <a:tcPr marL="50444" marR="5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8493">
                <a:tc>
                  <a:txBody>
                    <a:bodyPr/>
                    <a:lstStyle/>
                    <a:p>
                      <a:pPr>
                        <a:spcAft>
                          <a:spcPts val="0"/>
                        </a:spcAft>
                      </a:pPr>
                      <a:r>
                        <a:rPr lang="en-GB" sz="900" b="1" dirty="0">
                          <a:solidFill>
                            <a:srgbClr val="E36C0A"/>
                          </a:solidFill>
                          <a:effectLst/>
                          <a:latin typeface="Arial"/>
                          <a:ea typeface="Calibri"/>
                          <a:cs typeface="Times New Roman"/>
                        </a:rPr>
                        <a:t> </a:t>
                      </a:r>
                      <a:endParaRPr lang="en-GB" sz="900" dirty="0">
                        <a:effectLst/>
                        <a:latin typeface="Arial"/>
                        <a:ea typeface="Calibri"/>
                        <a:cs typeface="Times New Roman"/>
                      </a:endParaRPr>
                    </a:p>
                  </a:txBody>
                  <a:tcPr marL="50444" marR="5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spcAft>
                          <a:spcPts val="0"/>
                        </a:spcAft>
                      </a:pPr>
                      <a:r>
                        <a:rPr lang="en-GB" sz="900" dirty="0">
                          <a:effectLst/>
                          <a:latin typeface="Arial"/>
                          <a:ea typeface="Calibri"/>
                          <a:cs typeface="Times New Roman"/>
                        </a:rPr>
                        <a:t> </a:t>
                      </a:r>
                    </a:p>
                  </a:txBody>
                  <a:tcPr marL="50444" marR="5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003"/>
                  </a:ext>
                </a:extLst>
              </a:tr>
              <a:tr h="336987">
                <a:tc>
                  <a:txBody>
                    <a:bodyPr/>
                    <a:lstStyle/>
                    <a:p>
                      <a:pPr>
                        <a:spcAft>
                          <a:spcPts val="0"/>
                        </a:spcAft>
                      </a:pPr>
                      <a:r>
                        <a:rPr lang="en-GB" sz="1000" b="1" dirty="0">
                          <a:solidFill>
                            <a:srgbClr val="E36C0A"/>
                          </a:solidFill>
                          <a:effectLst/>
                          <a:latin typeface="Arial"/>
                          <a:ea typeface="Calibri"/>
                          <a:cs typeface="Times New Roman"/>
                        </a:rPr>
                        <a:t>Where</a:t>
                      </a:r>
                      <a:r>
                        <a:rPr lang="en-GB" sz="1000" dirty="0">
                          <a:effectLst/>
                          <a:latin typeface="Arial"/>
                          <a:ea typeface="Calibri"/>
                          <a:cs typeface="Times New Roman"/>
                        </a:rPr>
                        <a:t> is it happening / happened?</a:t>
                      </a:r>
                    </a:p>
                    <a:p>
                      <a:pPr>
                        <a:spcAft>
                          <a:spcPts val="0"/>
                        </a:spcAft>
                      </a:pPr>
                      <a:r>
                        <a:rPr lang="en-GB" sz="1000" dirty="0">
                          <a:effectLst/>
                          <a:latin typeface="Arial"/>
                          <a:ea typeface="Calibri"/>
                          <a:cs typeface="Times New Roman"/>
                        </a:rPr>
                        <a:t> </a:t>
                      </a:r>
                    </a:p>
                  </a:txBody>
                  <a:tcPr marL="50444" marR="5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effectLst/>
                          <a:latin typeface="Arial"/>
                          <a:ea typeface="Calibri"/>
                          <a:cs typeface="Times New Roman"/>
                        </a:rPr>
                        <a:t>South side of Grimsby (</a:t>
                      </a:r>
                      <a:r>
                        <a:rPr lang="en-GB" sz="1000" b="1" dirty="0">
                          <a:solidFill>
                            <a:srgbClr val="E36C0A"/>
                          </a:solidFill>
                          <a:effectLst/>
                          <a:latin typeface="Arial"/>
                          <a:ea typeface="Calibri"/>
                          <a:cs typeface="Times New Roman"/>
                        </a:rPr>
                        <a:t>Where</a:t>
                      </a:r>
                      <a:r>
                        <a:rPr lang="en-GB" sz="1000" dirty="0">
                          <a:effectLst/>
                          <a:latin typeface="Arial"/>
                          <a:ea typeface="Calibri"/>
                          <a:cs typeface="Times New Roman"/>
                        </a:rPr>
                        <a:t>?)</a:t>
                      </a:r>
                    </a:p>
                  </a:txBody>
                  <a:tcPr marL="50444" marR="5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8493">
                <a:tc>
                  <a:txBody>
                    <a:bodyPr/>
                    <a:lstStyle/>
                    <a:p>
                      <a:pPr>
                        <a:spcAft>
                          <a:spcPts val="0"/>
                        </a:spcAft>
                      </a:pPr>
                      <a:r>
                        <a:rPr lang="en-GB" sz="900" b="1" dirty="0">
                          <a:solidFill>
                            <a:srgbClr val="E36C0A"/>
                          </a:solidFill>
                          <a:effectLst/>
                          <a:latin typeface="Arial"/>
                          <a:ea typeface="Calibri"/>
                          <a:cs typeface="Times New Roman"/>
                        </a:rPr>
                        <a:t> </a:t>
                      </a:r>
                      <a:endParaRPr lang="en-GB" sz="900" dirty="0">
                        <a:effectLst/>
                        <a:latin typeface="Arial"/>
                        <a:ea typeface="Calibri"/>
                        <a:cs typeface="Times New Roman"/>
                      </a:endParaRPr>
                    </a:p>
                  </a:txBody>
                  <a:tcPr marL="50444" marR="5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spcAft>
                          <a:spcPts val="0"/>
                        </a:spcAft>
                      </a:pPr>
                      <a:r>
                        <a:rPr lang="en-GB" sz="900" dirty="0">
                          <a:effectLst/>
                          <a:latin typeface="Arial"/>
                          <a:ea typeface="Calibri"/>
                          <a:cs typeface="Times New Roman"/>
                        </a:rPr>
                        <a:t> </a:t>
                      </a:r>
                    </a:p>
                  </a:txBody>
                  <a:tcPr marL="50444" marR="5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005"/>
                  </a:ext>
                </a:extLst>
              </a:tr>
              <a:tr h="336987">
                <a:tc>
                  <a:txBody>
                    <a:bodyPr/>
                    <a:lstStyle/>
                    <a:p>
                      <a:pPr>
                        <a:spcAft>
                          <a:spcPts val="0"/>
                        </a:spcAft>
                      </a:pPr>
                      <a:r>
                        <a:rPr lang="en-GB" sz="1000" b="1" dirty="0">
                          <a:solidFill>
                            <a:srgbClr val="E36C0A"/>
                          </a:solidFill>
                          <a:effectLst/>
                          <a:latin typeface="Arial"/>
                          <a:ea typeface="Calibri"/>
                          <a:cs typeface="Times New Roman"/>
                        </a:rPr>
                        <a:t>When</a:t>
                      </a:r>
                      <a:r>
                        <a:rPr lang="en-GB" sz="1000" dirty="0">
                          <a:effectLst/>
                          <a:latin typeface="Arial"/>
                          <a:ea typeface="Calibri"/>
                          <a:cs typeface="Times New Roman"/>
                        </a:rPr>
                        <a:t> is it happening / happened?</a:t>
                      </a:r>
                    </a:p>
                  </a:txBody>
                  <a:tcPr marL="50444" marR="5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effectLst/>
                          <a:latin typeface="Arial"/>
                          <a:ea typeface="Calibri"/>
                          <a:cs typeface="Times New Roman"/>
                        </a:rPr>
                        <a:t>Tuesday and Wednesday evenings (</a:t>
                      </a:r>
                      <a:r>
                        <a:rPr lang="en-GB" sz="1000" b="1" dirty="0">
                          <a:solidFill>
                            <a:srgbClr val="E36C0A"/>
                          </a:solidFill>
                          <a:effectLst/>
                          <a:latin typeface="Arial"/>
                          <a:ea typeface="Calibri"/>
                          <a:cs typeface="Times New Roman"/>
                        </a:rPr>
                        <a:t>When</a:t>
                      </a:r>
                      <a:r>
                        <a:rPr lang="en-GB" sz="1000" dirty="0">
                          <a:effectLst/>
                          <a:latin typeface="Arial"/>
                          <a:ea typeface="Calibri"/>
                          <a:cs typeface="Times New Roman"/>
                        </a:rPr>
                        <a:t>?)</a:t>
                      </a:r>
                    </a:p>
                  </a:txBody>
                  <a:tcPr marL="50444" marR="5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8493">
                <a:tc>
                  <a:txBody>
                    <a:bodyPr/>
                    <a:lstStyle/>
                    <a:p>
                      <a:pPr>
                        <a:spcAft>
                          <a:spcPts val="0"/>
                        </a:spcAft>
                      </a:pPr>
                      <a:r>
                        <a:rPr lang="en-GB" sz="900" b="1" dirty="0">
                          <a:solidFill>
                            <a:srgbClr val="E36C0A"/>
                          </a:solidFill>
                          <a:effectLst/>
                          <a:latin typeface="Arial"/>
                          <a:ea typeface="Calibri"/>
                          <a:cs typeface="Times New Roman"/>
                        </a:rPr>
                        <a:t> </a:t>
                      </a:r>
                      <a:endParaRPr lang="en-GB" sz="900" dirty="0">
                        <a:effectLst/>
                        <a:latin typeface="Arial"/>
                        <a:ea typeface="Calibri"/>
                        <a:cs typeface="Times New Roman"/>
                      </a:endParaRPr>
                    </a:p>
                  </a:txBody>
                  <a:tcPr marL="50444" marR="5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spcAft>
                          <a:spcPts val="0"/>
                        </a:spcAft>
                      </a:pPr>
                      <a:r>
                        <a:rPr lang="en-GB" sz="900" dirty="0">
                          <a:effectLst/>
                          <a:latin typeface="Arial"/>
                          <a:ea typeface="Calibri"/>
                          <a:cs typeface="Times New Roman"/>
                        </a:rPr>
                        <a:t> </a:t>
                      </a:r>
                    </a:p>
                  </a:txBody>
                  <a:tcPr marL="50444" marR="5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007"/>
                  </a:ext>
                </a:extLst>
              </a:tr>
              <a:tr h="336987">
                <a:tc>
                  <a:txBody>
                    <a:bodyPr/>
                    <a:lstStyle/>
                    <a:p>
                      <a:pPr>
                        <a:spcAft>
                          <a:spcPts val="0"/>
                        </a:spcAft>
                      </a:pPr>
                      <a:r>
                        <a:rPr lang="en-GB" sz="1000" b="1" dirty="0">
                          <a:solidFill>
                            <a:srgbClr val="E36C0A"/>
                          </a:solidFill>
                          <a:effectLst/>
                          <a:latin typeface="Arial"/>
                          <a:ea typeface="Calibri"/>
                          <a:cs typeface="Times New Roman"/>
                        </a:rPr>
                        <a:t>Who</a:t>
                      </a:r>
                      <a:r>
                        <a:rPr lang="en-GB" sz="1000" dirty="0">
                          <a:effectLst/>
                          <a:latin typeface="Arial"/>
                          <a:ea typeface="Calibri"/>
                          <a:cs typeface="Times New Roman"/>
                        </a:rPr>
                        <a:t> is doing it / did it?</a:t>
                      </a:r>
                    </a:p>
                    <a:p>
                      <a:pPr>
                        <a:spcAft>
                          <a:spcPts val="0"/>
                        </a:spcAft>
                      </a:pPr>
                      <a:r>
                        <a:rPr lang="en-GB" sz="1000" dirty="0">
                          <a:effectLst/>
                          <a:latin typeface="Arial"/>
                          <a:ea typeface="Calibri"/>
                          <a:cs typeface="Times New Roman"/>
                        </a:rPr>
                        <a:t> </a:t>
                      </a:r>
                    </a:p>
                  </a:txBody>
                  <a:tcPr marL="50444" marR="5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effectLst/>
                          <a:latin typeface="Arial"/>
                          <a:ea typeface="Calibri"/>
                          <a:cs typeface="Times New Roman"/>
                        </a:rPr>
                        <a:t>Some of the ‘Harris boys’ (</a:t>
                      </a:r>
                      <a:r>
                        <a:rPr lang="en-GB" sz="1000" b="1" dirty="0">
                          <a:solidFill>
                            <a:srgbClr val="E36C0A"/>
                          </a:solidFill>
                          <a:effectLst/>
                          <a:latin typeface="Arial"/>
                          <a:ea typeface="Calibri"/>
                          <a:cs typeface="Times New Roman"/>
                        </a:rPr>
                        <a:t>Who</a:t>
                      </a:r>
                      <a:r>
                        <a:rPr lang="en-GB" sz="1000" dirty="0">
                          <a:effectLst/>
                          <a:latin typeface="Arial"/>
                          <a:ea typeface="Calibri"/>
                          <a:cs typeface="Times New Roman"/>
                        </a:rPr>
                        <a:t>?)</a:t>
                      </a:r>
                    </a:p>
                  </a:txBody>
                  <a:tcPr marL="50444" marR="5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8493">
                <a:tc>
                  <a:txBody>
                    <a:bodyPr/>
                    <a:lstStyle/>
                    <a:p>
                      <a:pPr>
                        <a:spcAft>
                          <a:spcPts val="0"/>
                        </a:spcAft>
                      </a:pPr>
                      <a:r>
                        <a:rPr lang="en-GB" sz="900" b="1" dirty="0">
                          <a:solidFill>
                            <a:srgbClr val="E36C0A"/>
                          </a:solidFill>
                          <a:effectLst/>
                          <a:latin typeface="Arial"/>
                          <a:ea typeface="Calibri"/>
                          <a:cs typeface="Times New Roman"/>
                        </a:rPr>
                        <a:t> </a:t>
                      </a:r>
                      <a:endParaRPr lang="en-GB" sz="900" dirty="0">
                        <a:effectLst/>
                        <a:latin typeface="Arial"/>
                        <a:ea typeface="Calibri"/>
                        <a:cs typeface="Times New Roman"/>
                      </a:endParaRPr>
                    </a:p>
                  </a:txBody>
                  <a:tcPr marL="50444" marR="5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spcAft>
                          <a:spcPts val="0"/>
                        </a:spcAft>
                      </a:pPr>
                      <a:r>
                        <a:rPr lang="en-GB" sz="900" dirty="0">
                          <a:effectLst/>
                          <a:latin typeface="Arial"/>
                          <a:ea typeface="Calibri"/>
                          <a:cs typeface="Times New Roman"/>
                        </a:rPr>
                        <a:t> </a:t>
                      </a:r>
                    </a:p>
                  </a:txBody>
                  <a:tcPr marL="50444" marR="5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009"/>
                  </a:ext>
                </a:extLst>
              </a:tr>
              <a:tr h="336987">
                <a:tc>
                  <a:txBody>
                    <a:bodyPr/>
                    <a:lstStyle/>
                    <a:p>
                      <a:pPr>
                        <a:spcAft>
                          <a:spcPts val="0"/>
                        </a:spcAft>
                      </a:pPr>
                      <a:r>
                        <a:rPr lang="en-GB" sz="1000" b="1" dirty="0">
                          <a:solidFill>
                            <a:srgbClr val="E36C0A"/>
                          </a:solidFill>
                          <a:effectLst/>
                          <a:latin typeface="Arial"/>
                          <a:ea typeface="Calibri"/>
                          <a:cs typeface="Times New Roman"/>
                        </a:rPr>
                        <a:t>How</a:t>
                      </a:r>
                      <a:r>
                        <a:rPr lang="en-GB" sz="1000" dirty="0">
                          <a:effectLst/>
                          <a:latin typeface="Arial"/>
                          <a:ea typeface="Calibri"/>
                          <a:cs typeface="Times New Roman"/>
                        </a:rPr>
                        <a:t> are they doing it? How do you know?</a:t>
                      </a:r>
                    </a:p>
                  </a:txBody>
                  <a:tcPr marL="50444" marR="5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effectLst/>
                          <a:latin typeface="Arial"/>
                          <a:ea typeface="Calibri"/>
                          <a:cs typeface="Times New Roman"/>
                        </a:rPr>
                        <a:t>Small rowing boats. A member of the public saw then from the pier (</a:t>
                      </a:r>
                      <a:r>
                        <a:rPr lang="en-GB" sz="1000" b="1" dirty="0">
                          <a:solidFill>
                            <a:srgbClr val="E36C0A"/>
                          </a:solidFill>
                          <a:effectLst/>
                          <a:latin typeface="Arial"/>
                          <a:ea typeface="Calibri"/>
                          <a:cs typeface="Times New Roman"/>
                        </a:rPr>
                        <a:t>How</a:t>
                      </a:r>
                      <a:r>
                        <a:rPr lang="en-GB" sz="1000" dirty="0">
                          <a:effectLst/>
                          <a:latin typeface="Arial"/>
                          <a:ea typeface="Calibri"/>
                          <a:cs typeface="Times New Roman"/>
                        </a:rPr>
                        <a:t>?)</a:t>
                      </a:r>
                    </a:p>
                  </a:txBody>
                  <a:tcPr marL="50444" marR="5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8493">
                <a:tc>
                  <a:txBody>
                    <a:bodyPr/>
                    <a:lstStyle/>
                    <a:p>
                      <a:pPr>
                        <a:spcAft>
                          <a:spcPts val="0"/>
                        </a:spcAft>
                      </a:pPr>
                      <a:r>
                        <a:rPr lang="en-GB" sz="900" b="1" dirty="0">
                          <a:solidFill>
                            <a:srgbClr val="E36C0A"/>
                          </a:solidFill>
                          <a:effectLst/>
                          <a:latin typeface="Arial"/>
                          <a:ea typeface="Calibri"/>
                          <a:cs typeface="Times New Roman"/>
                        </a:rPr>
                        <a:t> </a:t>
                      </a:r>
                      <a:endParaRPr lang="en-GB" sz="900" dirty="0">
                        <a:effectLst/>
                        <a:latin typeface="Arial"/>
                        <a:ea typeface="Calibri"/>
                        <a:cs typeface="Times New Roman"/>
                      </a:endParaRPr>
                    </a:p>
                  </a:txBody>
                  <a:tcPr marL="50444" marR="5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spcAft>
                          <a:spcPts val="0"/>
                        </a:spcAft>
                      </a:pPr>
                      <a:r>
                        <a:rPr lang="en-GB" sz="900" dirty="0">
                          <a:effectLst/>
                          <a:latin typeface="Arial"/>
                          <a:ea typeface="Calibri"/>
                          <a:cs typeface="Times New Roman"/>
                        </a:rPr>
                        <a:t> </a:t>
                      </a:r>
                    </a:p>
                  </a:txBody>
                  <a:tcPr marL="50444" marR="5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011"/>
                  </a:ext>
                </a:extLst>
              </a:tr>
              <a:tr h="336987">
                <a:tc>
                  <a:txBody>
                    <a:bodyPr/>
                    <a:lstStyle/>
                    <a:p>
                      <a:pPr>
                        <a:spcAft>
                          <a:spcPts val="0"/>
                        </a:spcAft>
                      </a:pPr>
                      <a:r>
                        <a:rPr lang="en-GB" sz="1000" b="1" dirty="0">
                          <a:solidFill>
                            <a:srgbClr val="E36C0A"/>
                          </a:solidFill>
                          <a:effectLst/>
                          <a:latin typeface="Arial"/>
                          <a:ea typeface="Calibri"/>
                          <a:cs typeface="Times New Roman"/>
                        </a:rPr>
                        <a:t>Why</a:t>
                      </a:r>
                      <a:r>
                        <a:rPr lang="en-GB" sz="1000" dirty="0">
                          <a:effectLst/>
                          <a:latin typeface="Arial"/>
                          <a:ea typeface="Calibri"/>
                          <a:cs typeface="Times New Roman"/>
                        </a:rPr>
                        <a:t> are they doing it?</a:t>
                      </a:r>
                    </a:p>
                  </a:txBody>
                  <a:tcPr marL="50444" marR="5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000" dirty="0">
                          <a:effectLst/>
                          <a:latin typeface="Arial"/>
                          <a:ea typeface="Calibri"/>
                          <a:cs typeface="Times New Roman"/>
                        </a:rPr>
                        <a:t>Financial gain and cover of darkness (</a:t>
                      </a:r>
                      <a:r>
                        <a:rPr lang="en-GB" sz="1000" b="1" dirty="0">
                          <a:solidFill>
                            <a:srgbClr val="E36C0A"/>
                          </a:solidFill>
                          <a:effectLst/>
                          <a:latin typeface="Arial"/>
                          <a:ea typeface="Calibri"/>
                          <a:cs typeface="Times New Roman"/>
                        </a:rPr>
                        <a:t>Why</a:t>
                      </a:r>
                      <a:r>
                        <a:rPr lang="en-GB" sz="1000" dirty="0">
                          <a:effectLst/>
                          <a:latin typeface="Arial"/>
                          <a:ea typeface="Calibri"/>
                          <a:cs typeface="Times New Roman"/>
                        </a:rPr>
                        <a:t>?)</a:t>
                      </a:r>
                    </a:p>
                  </a:txBody>
                  <a:tcPr marL="50444" marR="50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custDataLst>
      <p:tags r:id="rId1"/>
    </p:custDataLst>
    <p:extLst>
      <p:ext uri="{BB962C8B-B14F-4D97-AF65-F5344CB8AC3E}">
        <p14:creationId xmlns:p14="http://schemas.microsoft.com/office/powerpoint/2010/main" val="166331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txBox="1">
            <a:spLocks noChangeArrowheads="1"/>
          </p:cNvSpPr>
          <p:nvPr/>
        </p:nvSpPr>
        <p:spPr bwMode="auto">
          <a:xfrm>
            <a:off x="628650" y="365125"/>
            <a:ext cx="78867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200" b="1" dirty="0">
                <a:solidFill>
                  <a:srgbClr val="007CBA"/>
                </a:solidFill>
              </a:rPr>
              <a:t>Corroboration vs Collaboration</a:t>
            </a:r>
          </a:p>
        </p:txBody>
      </p:sp>
      <p:sp>
        <p:nvSpPr>
          <p:cNvPr id="17411" name="Rectangle 1027"/>
          <p:cNvSpPr txBox="1">
            <a:spLocks noChangeArrowheads="1"/>
          </p:cNvSpPr>
          <p:nvPr/>
        </p:nvSpPr>
        <p:spPr bwMode="auto">
          <a:xfrm>
            <a:off x="287337" y="1292700"/>
            <a:ext cx="8569325" cy="576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73100" indent="-2730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073150" indent="-27305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buNone/>
            </a:pPr>
            <a:r>
              <a:rPr lang="en-GB" sz="1600" b="1" i="1" dirty="0"/>
              <a:t>Corroborating</a:t>
            </a:r>
            <a:r>
              <a:rPr lang="en-GB" sz="1600" dirty="0"/>
              <a:t> evidence is evidence that further supports an argument that is already supported by some initial evidence. </a:t>
            </a:r>
            <a:r>
              <a:rPr lang="en-AU" sz="1600" dirty="0"/>
              <a:t>A</a:t>
            </a:r>
            <a:r>
              <a:rPr lang="en-AU" altLang="en-US" sz="1600" dirty="0"/>
              <a:t> statement or conclusion of fact indicated by other evidence is more likely to be true evidence. </a:t>
            </a:r>
          </a:p>
          <a:p>
            <a:pPr marL="0" indent="0" eaLnBrk="1" hangingPunct="1">
              <a:buNone/>
            </a:pPr>
            <a:endParaRPr lang="en-AU" altLang="en-US" sz="1600" dirty="0"/>
          </a:p>
          <a:p>
            <a:pPr marL="0" indent="0" eaLnBrk="1" hangingPunct="1">
              <a:buNone/>
            </a:pPr>
            <a:r>
              <a:rPr lang="en-GB" altLang="en-US" sz="1600" dirty="0"/>
              <a:t>Where you have completed an inspection with other officers it is likely some of your notes will cover the same events, and your statements (if required) will also cover these events. This is not collaboration but corroboration of what happened. </a:t>
            </a:r>
          </a:p>
          <a:p>
            <a:pPr marL="0" indent="0" eaLnBrk="1" hangingPunct="1">
              <a:buNone/>
            </a:pPr>
            <a:endParaRPr lang="en-AU" altLang="en-US" sz="1600" dirty="0"/>
          </a:p>
          <a:p>
            <a:pPr marL="0" indent="0" eaLnBrk="1" hangingPunct="1">
              <a:buNone/>
            </a:pPr>
            <a:r>
              <a:rPr lang="en-AU" altLang="en-US" sz="1600" b="1" i="1" dirty="0"/>
              <a:t>Collaboration </a:t>
            </a:r>
            <a:r>
              <a:rPr lang="en-AU" altLang="en-US" sz="1600" dirty="0"/>
              <a:t>is defined as “</a:t>
            </a:r>
            <a:r>
              <a:rPr lang="en-GB" altLang="en-US" sz="1600" dirty="0"/>
              <a:t>The action of working with someone to produce something”. </a:t>
            </a:r>
          </a:p>
          <a:p>
            <a:pPr marL="0" indent="0" eaLnBrk="1" hangingPunct="1">
              <a:buNone/>
            </a:pPr>
            <a:endParaRPr lang="en-GB" altLang="en-US" sz="1600" dirty="0"/>
          </a:p>
          <a:p>
            <a:pPr marL="0" indent="0" eaLnBrk="1" hangingPunct="1">
              <a:buNone/>
            </a:pPr>
            <a:r>
              <a:rPr lang="en-GB" altLang="en-US" sz="1600" dirty="0"/>
              <a:t>In most of our work collaboration is something we try and encourage, however this is not the case when making notes or writing statements. Your notebook entries and any witness statements you make should be your own independent recollection of events.</a:t>
            </a:r>
          </a:p>
          <a:p>
            <a:pPr marL="0" indent="0" eaLnBrk="1" hangingPunct="1">
              <a:buNone/>
            </a:pPr>
            <a:endParaRPr lang="en-GB" altLang="en-US" sz="1600" dirty="0"/>
          </a:p>
          <a:p>
            <a:pPr marL="0" indent="0" eaLnBrk="1" hangingPunct="1">
              <a:buNone/>
            </a:pPr>
            <a:r>
              <a:rPr lang="en-AU" altLang="en-US" sz="1600" dirty="0"/>
              <a:t>Improper collaboration </a:t>
            </a:r>
            <a:r>
              <a:rPr lang="en-GB" altLang="en-US" sz="1600" dirty="0"/>
              <a:t>will affect your credibility as a witness. Evidence and based on a suggested version of others has no probative value &amp; is inadmissible</a:t>
            </a:r>
            <a:endParaRPr lang="en-AU" altLang="en-US" sz="1600" b="1" i="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txBox="1">
            <a:spLocks noChangeArrowheads="1"/>
          </p:cNvSpPr>
          <p:nvPr/>
        </p:nvSpPr>
        <p:spPr bwMode="auto">
          <a:xfrm>
            <a:off x="628650" y="365125"/>
            <a:ext cx="78867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200" b="1" dirty="0">
                <a:solidFill>
                  <a:srgbClr val="007CBA"/>
                </a:solidFill>
              </a:rPr>
              <a:t>Corroboration vs Collaboration</a:t>
            </a:r>
          </a:p>
        </p:txBody>
      </p:sp>
      <p:sp>
        <p:nvSpPr>
          <p:cNvPr id="2" name="TextBox 1"/>
          <p:cNvSpPr txBox="1"/>
          <p:nvPr/>
        </p:nvSpPr>
        <p:spPr>
          <a:xfrm>
            <a:off x="628650" y="1412776"/>
            <a:ext cx="7886700" cy="2677656"/>
          </a:xfrm>
          <a:prstGeom prst="rect">
            <a:avLst/>
          </a:prstGeom>
          <a:noFill/>
        </p:spPr>
        <p:txBody>
          <a:bodyPr wrap="square" rtlCol="0">
            <a:spAutoFit/>
          </a:bodyPr>
          <a:lstStyle/>
          <a:p>
            <a:r>
              <a:rPr lang="en-AU" altLang="en-US" sz="2400" i="1" dirty="0">
                <a:solidFill>
                  <a:schemeClr val="accent6">
                    <a:lumMod val="75000"/>
                  </a:schemeClr>
                </a:solidFill>
              </a:rPr>
              <a:t>“What a Court wants is the independent recollection of individual witnesses, </a:t>
            </a:r>
            <a:r>
              <a:rPr lang="en-AU" altLang="en-US" sz="2400" b="1" i="1" u="sng" dirty="0">
                <a:solidFill>
                  <a:schemeClr val="accent6">
                    <a:lumMod val="75000"/>
                  </a:schemeClr>
                </a:solidFill>
              </a:rPr>
              <a:t>it does not want</a:t>
            </a:r>
            <a:r>
              <a:rPr lang="en-AU" altLang="en-US" sz="2400" b="1" i="1" dirty="0">
                <a:solidFill>
                  <a:schemeClr val="accent6">
                    <a:lumMod val="75000"/>
                  </a:schemeClr>
                </a:solidFill>
              </a:rPr>
              <a:t> </a:t>
            </a:r>
            <a:r>
              <a:rPr lang="en-AU" altLang="en-US" sz="2400" i="1" dirty="0">
                <a:solidFill>
                  <a:schemeClr val="accent6">
                    <a:lumMod val="75000"/>
                  </a:schemeClr>
                </a:solidFill>
              </a:rPr>
              <a:t>a number of observers to get together and agree amongst themselves upon a common version”  </a:t>
            </a:r>
          </a:p>
          <a:p>
            <a:endParaRPr lang="en-AU" altLang="en-US" sz="2400" i="1" dirty="0">
              <a:solidFill>
                <a:schemeClr val="accent6">
                  <a:lumMod val="75000"/>
                </a:schemeClr>
              </a:solidFill>
            </a:endParaRPr>
          </a:p>
          <a:p>
            <a:r>
              <a:rPr lang="en-AU" altLang="en-US" sz="2400" i="1" dirty="0"/>
              <a:t>Mayo J. - O’Sullivan v Waterman</a:t>
            </a:r>
            <a:endParaRPr lang="en-AU" altLang="en-US" sz="2400" dirty="0"/>
          </a:p>
          <a:p>
            <a:endParaRPr lang="en-GB" sz="2400" dirty="0"/>
          </a:p>
        </p:txBody>
      </p:sp>
    </p:spTree>
    <p:custDataLst>
      <p:tags r:id="rId1"/>
    </p:custDataLst>
    <p:extLst>
      <p:ext uri="{BB962C8B-B14F-4D97-AF65-F5344CB8AC3E}">
        <p14:creationId xmlns:p14="http://schemas.microsoft.com/office/powerpoint/2010/main" val="1173924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7"/>
          <p:cNvSpPr txBox="1">
            <a:spLocks noChangeArrowheads="1"/>
          </p:cNvSpPr>
          <p:nvPr/>
        </p:nvSpPr>
        <p:spPr bwMode="auto">
          <a:xfrm>
            <a:off x="179388" y="1052513"/>
            <a:ext cx="8496300" cy="374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defRPr/>
            </a:pPr>
            <a:endParaRPr lang="en-GB" altLang="en-US" sz="1800" dirty="0">
              <a:solidFill>
                <a:srgbClr val="00B050"/>
              </a:solidFill>
            </a:endParaRPr>
          </a:p>
          <a:p>
            <a:pPr marL="342900" indent="-342900" eaLnBrk="1" hangingPunct="1">
              <a:spcBef>
                <a:spcPct val="0"/>
              </a:spcBef>
              <a:buClrTx/>
              <a:defRPr/>
            </a:pPr>
            <a:r>
              <a:rPr lang="en-GB" altLang="en-US" sz="1800" dirty="0"/>
              <a:t>Notebooks are issued by Senior Marine Officers (SMO) or higher. </a:t>
            </a:r>
          </a:p>
          <a:p>
            <a:pPr marL="342900" indent="-342900" eaLnBrk="1" hangingPunct="1">
              <a:spcBef>
                <a:spcPct val="0"/>
              </a:spcBef>
              <a:buClrTx/>
              <a:defRPr/>
            </a:pPr>
            <a:endParaRPr lang="en-GB" altLang="en-US" sz="1800" dirty="0"/>
          </a:p>
          <a:p>
            <a:pPr marL="342900" indent="-342900" eaLnBrk="1" hangingPunct="1">
              <a:spcBef>
                <a:spcPct val="0"/>
              </a:spcBef>
              <a:buClrTx/>
              <a:defRPr/>
            </a:pPr>
            <a:r>
              <a:rPr lang="en-GB" altLang="en-US" sz="1800" dirty="0"/>
              <a:t>The person issuing the notebook will record the details on the MMO notebook register. </a:t>
            </a:r>
          </a:p>
          <a:p>
            <a:pPr marL="342900" indent="-342900" eaLnBrk="1" hangingPunct="1">
              <a:spcBef>
                <a:spcPct val="0"/>
              </a:spcBef>
              <a:buClrTx/>
              <a:defRPr/>
            </a:pPr>
            <a:endParaRPr lang="en-GB" altLang="en-US" sz="1800" dirty="0"/>
          </a:p>
          <a:p>
            <a:pPr marL="342900" indent="-342900" eaLnBrk="1" hangingPunct="1">
              <a:spcBef>
                <a:spcPct val="0"/>
              </a:spcBef>
              <a:buClrTx/>
              <a:defRPr/>
            </a:pPr>
            <a:r>
              <a:rPr lang="en-GB" altLang="en-US" sz="1800" dirty="0"/>
              <a:t>Each notebook will be given an individual reference number which is then recorded on the front cover of the notebook </a:t>
            </a:r>
            <a:r>
              <a:rPr lang="en-GB" altLang="en-US" sz="1800" dirty="0" err="1"/>
              <a:t>eg</a:t>
            </a:r>
            <a:r>
              <a:rPr lang="en-GB" altLang="en-US" sz="1800" dirty="0"/>
              <a:t>. MMO/PN0001 </a:t>
            </a:r>
          </a:p>
          <a:p>
            <a:pPr marL="342900" indent="-342900" eaLnBrk="1" hangingPunct="1">
              <a:spcBef>
                <a:spcPct val="0"/>
              </a:spcBef>
              <a:buClrTx/>
              <a:defRPr/>
            </a:pPr>
            <a:endParaRPr lang="en-GB" altLang="en-US" sz="1800" dirty="0"/>
          </a:p>
          <a:p>
            <a:pPr marL="342900" indent="-342900">
              <a:defRPr/>
            </a:pPr>
            <a:r>
              <a:rPr lang="en-GB" altLang="en-US" sz="1800" dirty="0"/>
              <a:t>Completed notebooks are to be returned and stored in a secure cabinet for a minimum of 5 years. Speak to your SMO to find out storage arrangements in your area </a:t>
            </a:r>
          </a:p>
          <a:p>
            <a:pPr eaLnBrk="1" hangingPunct="1">
              <a:spcBef>
                <a:spcPct val="0"/>
              </a:spcBef>
              <a:buClrTx/>
              <a:buFontTx/>
              <a:buNone/>
              <a:defRPr/>
            </a:pPr>
            <a:endParaRPr lang="en-GB" altLang="en-US" sz="1800" dirty="0"/>
          </a:p>
        </p:txBody>
      </p:sp>
      <p:sp>
        <p:nvSpPr>
          <p:cNvPr id="21507" name="Title 1"/>
          <p:cNvSpPr>
            <a:spLocks noGrp="1"/>
          </p:cNvSpPr>
          <p:nvPr>
            <p:ph type="title"/>
          </p:nvPr>
        </p:nvSpPr>
        <p:spPr>
          <a:xfrm>
            <a:off x="468313" y="260350"/>
            <a:ext cx="8064500" cy="647700"/>
          </a:xfrm>
        </p:spPr>
        <p:txBody>
          <a:bodyPr/>
          <a:lstStyle/>
          <a:p>
            <a:pPr algn="ctr" eaLnBrk="1" hangingPunct="1"/>
            <a:r>
              <a:rPr lang="en-GB" altLang="en-US" b="1">
                <a:solidFill>
                  <a:srgbClr val="0070C0"/>
                </a:solidFill>
              </a:rPr>
              <a:t>Issuing Notebooks</a:t>
            </a:r>
            <a:endParaRPr lang="en-GB" altLang="en-US">
              <a:solidFill>
                <a:srgbClr val="0070C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1" end="1"/>
                                            </p:txEl>
                                          </p:spTgt>
                                        </p:tgtEl>
                                        <p:attrNameLst>
                                          <p:attrName>ppt_c</p:attrName>
                                        </p:attrNameLst>
                                      </p:cBhvr>
                                      <p:to>
                                        <a:srgbClr val="BDB689"/>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3" end="3"/>
                                            </p:txEl>
                                          </p:spTgt>
                                        </p:tgtEl>
                                        <p:attrNameLst>
                                          <p:attrName>ppt_c</p:attrName>
                                        </p:attrNameLst>
                                      </p:cBhvr>
                                      <p:to>
                                        <a:srgbClr val="BDB689"/>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5" end="5"/>
                                            </p:txEl>
                                          </p:spTgt>
                                        </p:tgtEl>
                                        <p:attrNameLst>
                                          <p:attrName>ppt_c</p:attrName>
                                        </p:attrNameLst>
                                      </p:cBhvr>
                                      <p:to>
                                        <a:srgbClr val="BDB689"/>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7" end="7"/>
                                            </p:txEl>
                                          </p:spTgt>
                                        </p:tgtEl>
                                        <p:attrNameLst>
                                          <p:attrName>ppt_c</p:attrName>
                                        </p:attrNameLst>
                                      </p:cBhvr>
                                      <p:to>
                                        <a:srgbClr val="BDB68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txBox="1">
            <a:spLocks noChangeArrowheads="1"/>
          </p:cNvSpPr>
          <p:nvPr/>
        </p:nvSpPr>
        <p:spPr bwMode="auto">
          <a:xfrm>
            <a:off x="628650" y="260350"/>
            <a:ext cx="7886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200" b="1" dirty="0">
                <a:solidFill>
                  <a:srgbClr val="007CBA"/>
                </a:solidFill>
              </a:rPr>
              <a:t>Your notebook – Best practice</a:t>
            </a:r>
          </a:p>
        </p:txBody>
      </p:sp>
      <p:sp>
        <p:nvSpPr>
          <p:cNvPr id="3" name="Rectangle 3"/>
          <p:cNvSpPr txBox="1">
            <a:spLocks noChangeArrowheads="1"/>
          </p:cNvSpPr>
          <p:nvPr/>
        </p:nvSpPr>
        <p:spPr>
          <a:xfrm>
            <a:off x="457200" y="980728"/>
            <a:ext cx="8229600" cy="5040312"/>
          </a:xfrm>
          <a:prstGeom prst="rect">
            <a:avLst/>
          </a:prstGeom>
        </p:spPr>
        <p:txBody>
          <a:bodyPr>
            <a:normAutofit fontScale="92500" lnSpcReduction="20000"/>
          </a:bodyPr>
          <a:lstStyle>
            <a:lvl1pPr marL="342900" indent="-342900" algn="l" rtl="0" eaLnBrk="0" fontAlgn="base" hangingPunct="0">
              <a:spcBef>
                <a:spcPct val="20000"/>
              </a:spcBef>
              <a:spcAft>
                <a:spcPct val="0"/>
              </a:spcAft>
              <a:buClr>
                <a:schemeClr val="tx1"/>
              </a:buClr>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en-AU" altLang="en-US" sz="1800" dirty="0"/>
              <a:t>When making notes in your notebook you should ensure that:</a:t>
            </a:r>
          </a:p>
          <a:p>
            <a:pPr marL="0" indent="0" eaLnBrk="1" fontAlgn="auto" hangingPunct="1">
              <a:spcAft>
                <a:spcPts val="0"/>
              </a:spcAft>
              <a:buNone/>
              <a:defRPr/>
            </a:pPr>
            <a:endParaRPr lang="en-AU" altLang="en-US" sz="1800" dirty="0"/>
          </a:p>
          <a:p>
            <a:pPr eaLnBrk="1" fontAlgn="auto" hangingPunct="1">
              <a:spcAft>
                <a:spcPts val="0"/>
              </a:spcAft>
              <a:defRPr/>
            </a:pPr>
            <a:r>
              <a:rPr lang="en-AU" altLang="en-US" sz="1800" dirty="0"/>
              <a:t>The date the notebook commenced &amp; completed is recorded.</a:t>
            </a:r>
          </a:p>
          <a:p>
            <a:pPr eaLnBrk="1" fontAlgn="auto" hangingPunct="1">
              <a:spcAft>
                <a:spcPts val="0"/>
              </a:spcAft>
              <a:defRPr/>
            </a:pPr>
            <a:endParaRPr lang="en-AU" altLang="en-US" sz="1800" dirty="0"/>
          </a:p>
          <a:p>
            <a:pPr eaLnBrk="1" fontAlgn="auto" hangingPunct="1">
              <a:spcAft>
                <a:spcPts val="0"/>
              </a:spcAft>
              <a:defRPr/>
            </a:pPr>
            <a:r>
              <a:rPr lang="en-AU" altLang="en-US" sz="1800" dirty="0"/>
              <a:t>Notes made are accurate, complete and chronological</a:t>
            </a:r>
          </a:p>
          <a:p>
            <a:pPr eaLnBrk="1" fontAlgn="auto" hangingPunct="1">
              <a:spcAft>
                <a:spcPts val="0"/>
              </a:spcAft>
              <a:defRPr/>
            </a:pPr>
            <a:endParaRPr lang="en-AU" altLang="en-US" sz="1800" dirty="0"/>
          </a:p>
          <a:p>
            <a:pPr eaLnBrk="1" fontAlgn="auto" hangingPunct="1">
              <a:spcAft>
                <a:spcPts val="0"/>
              </a:spcAft>
              <a:defRPr/>
            </a:pPr>
            <a:r>
              <a:rPr lang="en-AU" altLang="en-US" sz="1800" dirty="0"/>
              <a:t>Times/dates/places and people present are included for each entry/incident. (use the margin to record times)</a:t>
            </a:r>
          </a:p>
          <a:p>
            <a:pPr eaLnBrk="1" fontAlgn="auto" hangingPunct="1">
              <a:spcAft>
                <a:spcPts val="0"/>
              </a:spcAft>
              <a:defRPr/>
            </a:pPr>
            <a:endParaRPr lang="en-AU" altLang="en-US" sz="1800" dirty="0"/>
          </a:p>
          <a:p>
            <a:pPr eaLnBrk="1" fontAlgn="auto" hangingPunct="1">
              <a:spcAft>
                <a:spcPts val="0"/>
              </a:spcAft>
              <a:defRPr/>
            </a:pPr>
            <a:r>
              <a:rPr lang="en-AU" altLang="en-US" sz="1800" dirty="0"/>
              <a:t>Pages must not be mutilated, removed or left blank. </a:t>
            </a:r>
          </a:p>
          <a:p>
            <a:pPr eaLnBrk="1" fontAlgn="auto" hangingPunct="1">
              <a:spcAft>
                <a:spcPts val="0"/>
              </a:spcAft>
              <a:defRPr/>
            </a:pPr>
            <a:endParaRPr lang="en-AU" altLang="en-US" sz="1800" dirty="0"/>
          </a:p>
          <a:p>
            <a:pPr eaLnBrk="1" fontAlgn="auto" hangingPunct="1">
              <a:spcAft>
                <a:spcPts val="0"/>
              </a:spcAft>
              <a:defRPr/>
            </a:pPr>
            <a:r>
              <a:rPr lang="en-AU" altLang="en-US" sz="1800" dirty="0"/>
              <a:t>Put a single line through any blank spaces</a:t>
            </a:r>
          </a:p>
          <a:p>
            <a:pPr eaLnBrk="1" fontAlgn="auto" hangingPunct="1">
              <a:spcAft>
                <a:spcPts val="0"/>
              </a:spcAft>
              <a:defRPr/>
            </a:pPr>
            <a:endParaRPr lang="en-AU" altLang="en-US" sz="1800" dirty="0"/>
          </a:p>
          <a:p>
            <a:pPr eaLnBrk="1" fontAlgn="auto" hangingPunct="1">
              <a:spcAft>
                <a:spcPts val="0"/>
              </a:spcAft>
              <a:defRPr/>
            </a:pPr>
            <a:r>
              <a:rPr lang="en-AU" altLang="en-US" sz="1800" dirty="0"/>
              <a:t>Single line crossed through between each incident recorded </a:t>
            </a:r>
          </a:p>
          <a:p>
            <a:pPr eaLnBrk="1" fontAlgn="auto" hangingPunct="1">
              <a:spcAft>
                <a:spcPts val="0"/>
              </a:spcAft>
              <a:defRPr/>
            </a:pPr>
            <a:endParaRPr lang="en-AU" altLang="en-US" sz="1800" dirty="0"/>
          </a:p>
          <a:p>
            <a:pPr eaLnBrk="1" fontAlgn="auto" hangingPunct="1">
              <a:spcAft>
                <a:spcPts val="0"/>
              </a:spcAft>
              <a:defRPr/>
            </a:pPr>
            <a:r>
              <a:rPr lang="en-AU" altLang="en-US" sz="1800" dirty="0"/>
              <a:t>Do not erase any entries. Complete in indelible ink – not pencil!</a:t>
            </a:r>
          </a:p>
          <a:p>
            <a:pPr eaLnBrk="1" fontAlgn="auto" hangingPunct="1">
              <a:spcAft>
                <a:spcPts val="0"/>
              </a:spcAft>
              <a:defRPr/>
            </a:pPr>
            <a:endParaRPr lang="en-AU" altLang="en-US" sz="1800" dirty="0"/>
          </a:p>
          <a:p>
            <a:pPr eaLnBrk="1" fontAlgn="auto" hangingPunct="1">
              <a:spcAft>
                <a:spcPts val="0"/>
              </a:spcAft>
              <a:defRPr/>
            </a:pPr>
            <a:r>
              <a:rPr lang="en-AU" altLang="en-US" sz="1800" dirty="0"/>
              <a:t>Mistakes should be corrected so they are legible  e.g. </a:t>
            </a:r>
            <a:r>
              <a:rPr lang="en-GB" sz="1800" strike="sngStrike" dirty="0"/>
              <a:t>Smyth </a:t>
            </a:r>
            <a:r>
              <a:rPr lang="en-AU" altLang="en-US" sz="1800" dirty="0"/>
              <a:t>Smith</a:t>
            </a:r>
          </a:p>
          <a:p>
            <a:pPr eaLnBrk="1" fontAlgn="auto" hangingPunct="1">
              <a:spcAft>
                <a:spcPts val="0"/>
              </a:spcAft>
              <a:defRPr/>
            </a:pPr>
            <a:endParaRPr lang="en-AU" altLang="en-US" sz="18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7"/>
          <p:cNvSpPr txBox="1">
            <a:spLocks noChangeArrowheads="1"/>
          </p:cNvSpPr>
          <p:nvPr/>
        </p:nvSpPr>
        <p:spPr bwMode="auto">
          <a:xfrm>
            <a:off x="179388" y="1052513"/>
            <a:ext cx="849630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defRPr/>
            </a:pPr>
            <a:endParaRPr lang="en-GB" altLang="en-US" sz="1600" dirty="0">
              <a:solidFill>
                <a:srgbClr val="00B050"/>
              </a:solidFill>
            </a:endParaRPr>
          </a:p>
          <a:p>
            <a:pPr marL="342900" indent="-342900" eaLnBrk="1" hangingPunct="1">
              <a:spcBef>
                <a:spcPct val="0"/>
              </a:spcBef>
              <a:buClrTx/>
              <a:defRPr/>
            </a:pPr>
            <a:r>
              <a:rPr lang="en-GB" altLang="en-US" sz="1800" dirty="0"/>
              <a:t>Your notebook is yours and no one else’s</a:t>
            </a:r>
          </a:p>
          <a:p>
            <a:pPr marL="285750" indent="-285750" eaLnBrk="1" hangingPunct="1">
              <a:spcBef>
                <a:spcPct val="0"/>
              </a:spcBef>
              <a:buClrTx/>
              <a:defRPr/>
            </a:pPr>
            <a:endParaRPr lang="en-GB" altLang="en-US" sz="1800" dirty="0"/>
          </a:p>
          <a:p>
            <a:pPr marL="342900" indent="-342900" eaLnBrk="1" hangingPunct="1">
              <a:spcBef>
                <a:spcPct val="0"/>
              </a:spcBef>
              <a:buClrTx/>
              <a:defRPr/>
            </a:pPr>
            <a:r>
              <a:rPr lang="en-GB" altLang="en-US" sz="1800" dirty="0"/>
              <a:t>Your notebook is the primary means of record-keeping during any inspection, enforcement or questioning (including interviews)</a:t>
            </a:r>
          </a:p>
          <a:p>
            <a:pPr marL="342900" indent="-342900" eaLnBrk="1" hangingPunct="1">
              <a:spcBef>
                <a:spcPct val="0"/>
              </a:spcBef>
              <a:buClrTx/>
              <a:defRPr/>
            </a:pPr>
            <a:endParaRPr lang="en-GB" altLang="en-US" sz="1800" dirty="0"/>
          </a:p>
          <a:p>
            <a:pPr marL="342900" indent="-342900" eaLnBrk="1" hangingPunct="1">
              <a:spcBef>
                <a:spcPct val="0"/>
              </a:spcBef>
              <a:buClrTx/>
              <a:defRPr/>
            </a:pPr>
            <a:r>
              <a:rPr lang="en-GB" altLang="en-US" sz="1800" dirty="0"/>
              <a:t>Do not share it</a:t>
            </a:r>
          </a:p>
          <a:p>
            <a:pPr marL="285750" indent="-285750" eaLnBrk="1" hangingPunct="1">
              <a:spcBef>
                <a:spcPct val="0"/>
              </a:spcBef>
              <a:buClrTx/>
              <a:defRPr/>
            </a:pPr>
            <a:endParaRPr lang="en-GB" altLang="en-US" sz="1800" dirty="0"/>
          </a:p>
          <a:p>
            <a:pPr marL="342900" indent="-342900" eaLnBrk="1" hangingPunct="1">
              <a:spcBef>
                <a:spcPct val="0"/>
              </a:spcBef>
              <a:buClrTx/>
              <a:defRPr/>
            </a:pPr>
            <a:r>
              <a:rPr lang="en-GB" altLang="en-US" sz="1800" dirty="0"/>
              <a:t>Do not give up possession of it</a:t>
            </a:r>
          </a:p>
          <a:p>
            <a:pPr marL="342900" indent="-342900" eaLnBrk="1" hangingPunct="1">
              <a:spcBef>
                <a:spcPct val="0"/>
              </a:spcBef>
              <a:buClrTx/>
              <a:defRPr/>
            </a:pPr>
            <a:endParaRPr lang="en-GB" altLang="en-US" sz="1800" dirty="0">
              <a:solidFill>
                <a:srgbClr val="FF0000"/>
              </a:solidFill>
            </a:endParaRPr>
          </a:p>
          <a:p>
            <a:pPr marL="342900" indent="-342900" eaLnBrk="1" hangingPunct="1">
              <a:spcBef>
                <a:spcPct val="0"/>
              </a:spcBef>
              <a:buClrTx/>
              <a:defRPr/>
            </a:pPr>
            <a:r>
              <a:rPr lang="en-GB" altLang="en-US" sz="1800" dirty="0"/>
              <a:t>Do not let anyone else write in your notebook* </a:t>
            </a:r>
          </a:p>
          <a:p>
            <a:pPr marL="342900" indent="-342900" eaLnBrk="1" hangingPunct="1">
              <a:spcBef>
                <a:spcPct val="0"/>
              </a:spcBef>
              <a:buClrTx/>
              <a:defRPr/>
            </a:pPr>
            <a:endParaRPr lang="en-GB" altLang="en-US" sz="1800" dirty="0">
              <a:solidFill>
                <a:srgbClr val="FF0000"/>
              </a:solidFill>
            </a:endParaRPr>
          </a:p>
          <a:p>
            <a:pPr marL="342900" indent="-342900" eaLnBrk="1" hangingPunct="1">
              <a:spcBef>
                <a:spcPct val="0"/>
              </a:spcBef>
              <a:buClrTx/>
              <a:defRPr/>
            </a:pPr>
            <a:r>
              <a:rPr lang="en-GB" altLang="en-US" sz="1800" dirty="0"/>
              <a:t>Your notebook is likely to contain sensitive information; don’t leave it unattended on inspections where other people can see it</a:t>
            </a:r>
          </a:p>
          <a:p>
            <a:pPr eaLnBrk="1" hangingPunct="1">
              <a:spcBef>
                <a:spcPct val="0"/>
              </a:spcBef>
              <a:buClrTx/>
              <a:buFontTx/>
              <a:buNone/>
              <a:defRPr/>
            </a:pPr>
            <a:endParaRPr lang="en-GB" altLang="en-US" sz="1800" dirty="0"/>
          </a:p>
        </p:txBody>
      </p:sp>
      <p:sp>
        <p:nvSpPr>
          <p:cNvPr id="23555" name="Title 1"/>
          <p:cNvSpPr>
            <a:spLocks noGrp="1"/>
          </p:cNvSpPr>
          <p:nvPr>
            <p:ph type="title"/>
          </p:nvPr>
        </p:nvSpPr>
        <p:spPr>
          <a:xfrm>
            <a:off x="468313" y="260350"/>
            <a:ext cx="8064500" cy="647700"/>
          </a:xfrm>
        </p:spPr>
        <p:txBody>
          <a:bodyPr/>
          <a:lstStyle/>
          <a:p>
            <a:pPr algn="ctr" eaLnBrk="1" hangingPunct="1"/>
            <a:r>
              <a:rPr lang="en-GB" altLang="en-US" b="1">
                <a:solidFill>
                  <a:srgbClr val="0070C0"/>
                </a:solidFill>
              </a:rPr>
              <a:t>Your notebook</a:t>
            </a:r>
            <a:endParaRPr lang="en-GB" altLang="en-US">
              <a:solidFill>
                <a:srgbClr val="0070C0"/>
              </a:solidFill>
            </a:endParaRPr>
          </a:p>
        </p:txBody>
      </p:sp>
      <p:sp>
        <p:nvSpPr>
          <p:cNvPr id="2" name="TextBox 1"/>
          <p:cNvSpPr txBox="1"/>
          <p:nvPr/>
        </p:nvSpPr>
        <p:spPr>
          <a:xfrm>
            <a:off x="251520" y="6237312"/>
            <a:ext cx="6421951" cy="738664"/>
          </a:xfrm>
          <a:prstGeom prst="rect">
            <a:avLst/>
          </a:prstGeom>
          <a:noFill/>
        </p:spPr>
        <p:txBody>
          <a:bodyPr wrap="none" rtlCol="0">
            <a:spAutoFit/>
          </a:bodyPr>
          <a:lstStyle/>
          <a:p>
            <a:pPr marL="342900" indent="-342900" eaLnBrk="1" hangingPunct="1">
              <a:defRPr/>
            </a:pPr>
            <a:r>
              <a:rPr lang="en-GB" altLang="en-US" sz="1400" dirty="0"/>
              <a:t>* Unless someone is signing your notebook to confirm an entry you have made</a:t>
            </a:r>
          </a:p>
          <a:p>
            <a:pPr marL="342900" indent="-342900" eaLnBrk="1" hangingPunct="1">
              <a:defRPr/>
            </a:pPr>
            <a:endParaRPr lang="en-GB" altLang="en-US" sz="1400" dirty="0">
              <a:solidFill>
                <a:srgbClr val="FF0000"/>
              </a:solidFill>
            </a:endParaRPr>
          </a:p>
          <a:p>
            <a:endParaRPr lang="en-GB" sz="14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1" end="1"/>
                                            </p:txEl>
                                          </p:spTgt>
                                        </p:tgtEl>
                                        <p:attrNameLst>
                                          <p:attrName>ppt_c</p:attrName>
                                        </p:attrNameLst>
                                      </p:cBhvr>
                                      <p:to>
                                        <a:srgbClr val="BDB689"/>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3" end="3"/>
                                            </p:txEl>
                                          </p:spTgt>
                                        </p:tgtEl>
                                        <p:attrNameLst>
                                          <p:attrName>ppt_c</p:attrName>
                                        </p:attrNameLst>
                                      </p:cBhvr>
                                      <p:to>
                                        <a:srgbClr val="BDB689"/>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5" end="5"/>
                                            </p:txEl>
                                          </p:spTgt>
                                        </p:tgtEl>
                                        <p:attrNameLst>
                                          <p:attrName>ppt_c</p:attrName>
                                        </p:attrNameLst>
                                      </p:cBhvr>
                                      <p:to>
                                        <a:srgbClr val="BDB689"/>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7" end="7"/>
                                            </p:txEl>
                                          </p:spTgt>
                                        </p:tgtEl>
                                        <p:attrNameLst>
                                          <p:attrName>ppt_c</p:attrName>
                                        </p:attrNameLst>
                                      </p:cBhvr>
                                      <p:to>
                                        <a:srgbClr val="BDB689"/>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9" end="9"/>
                                            </p:txEl>
                                          </p:spTgt>
                                        </p:tgtEl>
                                        <p:attrNameLst>
                                          <p:attrName>ppt_c</p:attrName>
                                        </p:attrNameLst>
                                      </p:cBhvr>
                                      <p:to>
                                        <a:srgbClr val="BDB689"/>
                                      </p:to>
                                    </p:animClr>
                                  </p:sub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99">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11" end="11"/>
                                            </p:txEl>
                                          </p:spTgt>
                                        </p:tgtEl>
                                        <p:attrNameLst>
                                          <p:attrName>ppt_c</p:attrName>
                                        </p:attrNameLst>
                                      </p:cBhvr>
                                      <p:to>
                                        <a:srgbClr val="BDB68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7"/>
          <p:cNvSpPr txBox="1">
            <a:spLocks noChangeArrowheads="1"/>
          </p:cNvSpPr>
          <p:nvPr/>
        </p:nvSpPr>
        <p:spPr bwMode="auto">
          <a:xfrm>
            <a:off x="179388" y="1052513"/>
            <a:ext cx="849630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rgbClr val="00B050"/>
                </a:solidFill>
              </a:rPr>
              <a:t>Detecting an offence</a:t>
            </a:r>
          </a:p>
          <a:p>
            <a:pPr eaLnBrk="1" hangingPunct="1">
              <a:spcBef>
                <a:spcPct val="0"/>
              </a:spcBef>
              <a:buClrTx/>
              <a:buFontTx/>
              <a:buNone/>
            </a:pPr>
            <a:endParaRPr lang="en-GB" altLang="en-US" sz="1400" dirty="0"/>
          </a:p>
          <a:p>
            <a:pPr eaLnBrk="1" hangingPunct="1">
              <a:spcBef>
                <a:spcPct val="0"/>
              </a:spcBef>
              <a:buClrTx/>
              <a:buFontTx/>
              <a:buNone/>
            </a:pPr>
            <a:r>
              <a:rPr lang="en-GB" altLang="en-US" dirty="0"/>
              <a:t>When an infringement is suspected, take one step back, rather than jumping in</a:t>
            </a:r>
          </a:p>
          <a:p>
            <a:pPr eaLnBrk="1" hangingPunct="1">
              <a:spcBef>
                <a:spcPct val="0"/>
              </a:spcBef>
              <a:buClrTx/>
              <a:buFontTx/>
              <a:buNone/>
            </a:pPr>
            <a:endParaRPr lang="en-GB" altLang="en-US" sz="1600" dirty="0"/>
          </a:p>
          <a:p>
            <a:pPr eaLnBrk="1" hangingPunct="1">
              <a:spcBef>
                <a:spcPct val="0"/>
              </a:spcBef>
              <a:buClrTx/>
              <a:buFontTx/>
              <a:buNone/>
            </a:pPr>
            <a:r>
              <a:rPr lang="en-GB" altLang="en-US" dirty="0"/>
              <a:t>Ask yourself what needs to be established in order to 	prove an infringement has taken place. </a:t>
            </a:r>
          </a:p>
          <a:p>
            <a:pPr eaLnBrk="1" hangingPunct="1">
              <a:spcBef>
                <a:spcPct val="0"/>
              </a:spcBef>
              <a:buClrTx/>
              <a:buFontTx/>
              <a:buNone/>
            </a:pPr>
            <a:endParaRPr lang="en-GB" altLang="en-US" sz="1600" dirty="0"/>
          </a:p>
          <a:p>
            <a:pPr eaLnBrk="1" hangingPunct="1">
              <a:spcBef>
                <a:spcPct val="0"/>
              </a:spcBef>
              <a:buClrTx/>
              <a:buFontTx/>
              <a:buNone/>
            </a:pPr>
            <a:r>
              <a:rPr lang="en-GB" altLang="en-US" dirty="0"/>
              <a:t>Bring your notebook up-to-date regularly.</a:t>
            </a:r>
          </a:p>
          <a:p>
            <a:pPr eaLnBrk="1" hangingPunct="1">
              <a:spcBef>
                <a:spcPct val="0"/>
              </a:spcBef>
              <a:buClrTx/>
              <a:buFontTx/>
              <a:buNone/>
            </a:pPr>
            <a:endParaRPr lang="en-GB" altLang="en-US" sz="1600" dirty="0"/>
          </a:p>
          <a:p>
            <a:pPr eaLnBrk="1" hangingPunct="1">
              <a:spcBef>
                <a:spcPct val="0"/>
              </a:spcBef>
              <a:buClrTx/>
              <a:buFontTx/>
              <a:buNone/>
            </a:pPr>
            <a:r>
              <a:rPr lang="en-GB" altLang="en-US" dirty="0"/>
              <a:t>Brief the suspect about any problems</a:t>
            </a:r>
          </a:p>
          <a:p>
            <a:pPr eaLnBrk="1" hangingPunct="1">
              <a:spcBef>
                <a:spcPct val="0"/>
              </a:spcBef>
              <a:buClrTx/>
              <a:buFontTx/>
              <a:buNone/>
            </a:pPr>
            <a:endParaRPr lang="en-GB" altLang="en-US" sz="1600" dirty="0"/>
          </a:p>
          <a:p>
            <a:pPr eaLnBrk="1" hangingPunct="1">
              <a:spcBef>
                <a:spcPct val="0"/>
              </a:spcBef>
              <a:buClrTx/>
              <a:buFontTx/>
              <a:buNone/>
            </a:pPr>
            <a:r>
              <a:rPr lang="en-GB" altLang="en-US" dirty="0"/>
              <a:t>Make note of any significant statements*</a:t>
            </a:r>
          </a:p>
          <a:p>
            <a:pPr eaLnBrk="1" hangingPunct="1">
              <a:spcBef>
                <a:spcPct val="0"/>
              </a:spcBef>
              <a:buClrTx/>
              <a:buFontTx/>
              <a:buNone/>
            </a:pPr>
            <a:endParaRPr lang="en-GB" altLang="en-US" sz="1600" dirty="0"/>
          </a:p>
          <a:p>
            <a:pPr eaLnBrk="1" hangingPunct="1">
              <a:spcBef>
                <a:spcPct val="0"/>
              </a:spcBef>
              <a:buClrTx/>
              <a:buFontTx/>
              <a:buNone/>
            </a:pPr>
            <a:r>
              <a:rPr lang="en-GB" altLang="en-US" dirty="0"/>
              <a:t>Consider if you may need to issue a caution*</a:t>
            </a:r>
          </a:p>
        </p:txBody>
      </p:sp>
      <p:sp>
        <p:nvSpPr>
          <p:cNvPr id="26627" name="Title 1"/>
          <p:cNvSpPr>
            <a:spLocks noGrp="1"/>
          </p:cNvSpPr>
          <p:nvPr>
            <p:ph type="title"/>
          </p:nvPr>
        </p:nvSpPr>
        <p:spPr>
          <a:xfrm>
            <a:off x="468313" y="260350"/>
            <a:ext cx="8064500" cy="647700"/>
          </a:xfrm>
        </p:spPr>
        <p:txBody>
          <a:bodyPr/>
          <a:lstStyle/>
          <a:p>
            <a:pPr algn="ctr" eaLnBrk="1" hangingPunct="1"/>
            <a:r>
              <a:rPr lang="en-GB" altLang="en-US" b="1">
                <a:solidFill>
                  <a:srgbClr val="0070C0"/>
                </a:solidFill>
              </a:rPr>
              <a:t>Notebook Management</a:t>
            </a:r>
            <a:endParaRPr lang="en-GB" altLang="en-US">
              <a:solidFill>
                <a:srgbClr val="0070C0"/>
              </a:solidFill>
            </a:endParaRPr>
          </a:p>
        </p:txBody>
      </p:sp>
      <p:sp>
        <p:nvSpPr>
          <p:cNvPr id="2" name="TextBox 1"/>
          <p:cNvSpPr txBox="1"/>
          <p:nvPr/>
        </p:nvSpPr>
        <p:spPr>
          <a:xfrm>
            <a:off x="185921" y="6381328"/>
            <a:ext cx="5233164" cy="369332"/>
          </a:xfrm>
          <a:prstGeom prst="rect">
            <a:avLst/>
          </a:prstGeom>
          <a:noFill/>
        </p:spPr>
        <p:txBody>
          <a:bodyPr wrap="none" rtlCol="0">
            <a:spAutoFit/>
          </a:bodyPr>
          <a:lstStyle/>
          <a:p>
            <a:r>
              <a:rPr lang="en-GB" dirty="0"/>
              <a:t>* This will be covered on the face-to-face course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2" end="2"/>
                                            </p:txEl>
                                          </p:spTgt>
                                        </p:tgtEl>
                                        <p:attrNameLst>
                                          <p:attrName>ppt_c</p:attrName>
                                        </p:attrNameLst>
                                      </p:cBhvr>
                                      <p:to>
                                        <a:srgbClr val="BDB689"/>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4" end="4"/>
                                            </p:txEl>
                                          </p:spTgt>
                                        </p:tgtEl>
                                        <p:attrNameLst>
                                          <p:attrName>ppt_c</p:attrName>
                                        </p:attrNameLst>
                                      </p:cBhvr>
                                      <p:to>
                                        <a:srgbClr val="BDB689"/>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6" end="6"/>
                                            </p:txEl>
                                          </p:spTgt>
                                        </p:tgtEl>
                                        <p:attrNameLst>
                                          <p:attrName>ppt_c</p:attrName>
                                        </p:attrNameLst>
                                      </p:cBhvr>
                                      <p:to>
                                        <a:srgbClr val="BDB689"/>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8" end="8"/>
                                            </p:txEl>
                                          </p:spTgt>
                                        </p:tgtEl>
                                        <p:attrNameLst>
                                          <p:attrName>ppt_c</p:attrName>
                                        </p:attrNameLst>
                                      </p:cBhvr>
                                      <p:to>
                                        <a:srgbClr val="BDB689"/>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10" end="10"/>
                                            </p:txEl>
                                          </p:spTgt>
                                        </p:tgtEl>
                                        <p:attrNameLst>
                                          <p:attrName>ppt_c</p:attrName>
                                        </p:attrNameLst>
                                      </p:cBhvr>
                                      <p:to>
                                        <a:srgbClr val="BDB689"/>
                                      </p:to>
                                    </p:animClr>
                                  </p:sub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99">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12" end="12"/>
                                            </p:txEl>
                                          </p:spTgt>
                                        </p:tgtEl>
                                        <p:attrNameLst>
                                          <p:attrName>ppt_c</p:attrName>
                                        </p:attrNameLst>
                                      </p:cBhvr>
                                      <p:to>
                                        <a:srgbClr val="BDB68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txBox="1">
            <a:spLocks noChangeArrowheads="1"/>
          </p:cNvSpPr>
          <p:nvPr/>
        </p:nvSpPr>
        <p:spPr bwMode="auto">
          <a:xfrm>
            <a:off x="628650" y="365125"/>
            <a:ext cx="78867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200" b="1">
                <a:solidFill>
                  <a:srgbClr val="007CBA"/>
                </a:solidFill>
              </a:rPr>
              <a:t>Use of Notes in Court</a:t>
            </a:r>
          </a:p>
        </p:txBody>
      </p:sp>
      <p:sp>
        <p:nvSpPr>
          <p:cNvPr id="3" name="Rectangle 3"/>
          <p:cNvSpPr txBox="1">
            <a:spLocks noChangeArrowheads="1"/>
          </p:cNvSpPr>
          <p:nvPr/>
        </p:nvSpPr>
        <p:spPr>
          <a:xfrm>
            <a:off x="630102" y="980728"/>
            <a:ext cx="7772400" cy="5029200"/>
          </a:xfrm>
          <a:prstGeom prst="rect">
            <a:avLst/>
          </a:prstGeom>
        </p:spPr>
        <p:txBody>
          <a:bodyPr/>
          <a:lstStyle>
            <a:lvl1pPr marL="342900" indent="-342900" algn="l" rtl="0" eaLnBrk="0" fontAlgn="base" hangingPunct="0">
              <a:spcBef>
                <a:spcPct val="20000"/>
              </a:spcBef>
              <a:spcAft>
                <a:spcPct val="0"/>
              </a:spcAft>
              <a:buClr>
                <a:schemeClr val="tx1"/>
              </a:buClr>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defRPr/>
            </a:pPr>
            <a:r>
              <a:rPr lang="en-AU" altLang="en-US" sz="1800" dirty="0"/>
              <a:t>Your notebook can normally be used if giving evidence in court but you must obtain leave of the court before doing so and notes are to be used only for the purpose granted by the Court</a:t>
            </a:r>
          </a:p>
          <a:p>
            <a:pPr marL="0" indent="0" eaLnBrk="1" hangingPunct="1">
              <a:buNone/>
              <a:defRPr/>
            </a:pPr>
            <a:endParaRPr lang="en-AU" altLang="en-US" sz="1800" dirty="0"/>
          </a:p>
          <a:p>
            <a:pPr marL="0" indent="0" eaLnBrk="1" hangingPunct="1">
              <a:buNone/>
              <a:defRPr/>
            </a:pPr>
            <a:r>
              <a:rPr lang="en-AU" altLang="en-US" sz="1800" dirty="0"/>
              <a:t>To obtain leave to refer to your notebook the court will test the admissibility of notes. The following criteria will be used to decide if they are admissible :</a:t>
            </a:r>
          </a:p>
          <a:p>
            <a:pPr lvl="1" eaLnBrk="1" hangingPunct="1">
              <a:defRPr/>
            </a:pPr>
            <a:r>
              <a:rPr lang="en-AU" altLang="en-US" sz="1800" dirty="0"/>
              <a:t>The notes were made at the time or while fresh in memory</a:t>
            </a:r>
          </a:p>
          <a:p>
            <a:pPr lvl="1" eaLnBrk="1" hangingPunct="1">
              <a:defRPr/>
            </a:pPr>
            <a:r>
              <a:rPr lang="en-AU" altLang="en-US" sz="1800" dirty="0"/>
              <a:t>You are unable to accurately recall without the notes</a:t>
            </a:r>
          </a:p>
          <a:p>
            <a:pPr lvl="1" eaLnBrk="1" hangingPunct="1">
              <a:defRPr/>
            </a:pPr>
            <a:r>
              <a:rPr lang="en-AU" altLang="en-US" sz="1800" dirty="0"/>
              <a:t>The notes are accurate</a:t>
            </a:r>
          </a:p>
          <a:p>
            <a:pPr lvl="1" eaLnBrk="1" hangingPunct="1">
              <a:defRPr/>
            </a:pPr>
            <a:r>
              <a:rPr lang="en-AU" altLang="en-US" sz="1800" dirty="0"/>
              <a:t>The notes have been disclosed to the defence</a:t>
            </a:r>
          </a:p>
          <a:p>
            <a:pPr marL="457200" lvl="1" indent="0" eaLnBrk="1" hangingPunct="1">
              <a:buFont typeface="Arial" charset="0"/>
              <a:buNone/>
              <a:defRPr/>
            </a:pPr>
            <a:endParaRPr lang="en-AU" altLang="en-US" sz="1800" dirty="0"/>
          </a:p>
          <a:p>
            <a:pPr marL="0" indent="0" eaLnBrk="1" hangingPunct="1">
              <a:buNone/>
              <a:defRPr/>
            </a:pPr>
            <a:r>
              <a:rPr lang="en-AU" altLang="en-US" sz="1800" dirty="0"/>
              <a:t>They are often used for conversations and detailed observations where it is difficult to remember details. If a case does end up in court it is likely to be some time after the inspection or event that led to the investigation commencing. </a:t>
            </a:r>
          </a:p>
          <a:p>
            <a:pPr marL="0" indent="0" eaLnBrk="1" hangingPunct="1">
              <a:buNone/>
              <a:defRPr/>
            </a:pPr>
            <a:endParaRPr lang="en-AU" altLang="en-US" sz="18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3"/>
          <p:cNvSpPr>
            <a:spLocks noGrp="1" noChangeArrowheads="1"/>
          </p:cNvSpPr>
          <p:nvPr>
            <p:ph idx="4294967295"/>
          </p:nvPr>
        </p:nvSpPr>
        <p:spPr>
          <a:xfrm>
            <a:off x="539750" y="1497013"/>
            <a:ext cx="7848600" cy="4595812"/>
          </a:xfrm>
        </p:spPr>
        <p:txBody>
          <a:bodyPr lIns="90488" tIns="44450" rIns="90488" bIns="44450"/>
          <a:lstStyle/>
          <a:p>
            <a:pPr eaLnBrk="1" hangingPunct="1"/>
            <a:endParaRPr lang="en-GB" altLang="en-US" sz="2800" dirty="0"/>
          </a:p>
          <a:p>
            <a:pPr eaLnBrk="1" hangingPunct="1">
              <a:buFont typeface="Arial" panose="020B0604020202020204" pitchFamily="34" charset="0"/>
              <a:buNone/>
            </a:pPr>
            <a:endParaRPr lang="en-GB" altLang="en-US" sz="2800" dirty="0"/>
          </a:p>
        </p:txBody>
      </p:sp>
      <p:sp>
        <p:nvSpPr>
          <p:cNvPr id="4" name="Rectangle 3"/>
          <p:cNvSpPr/>
          <p:nvPr/>
        </p:nvSpPr>
        <p:spPr>
          <a:xfrm>
            <a:off x="8893175" y="0"/>
            <a:ext cx="250825" cy="6858000"/>
          </a:xfrm>
          <a:prstGeom prst="rect">
            <a:avLst/>
          </a:prstGeom>
          <a:solidFill>
            <a:srgbClr val="007CBA"/>
          </a:solidFill>
          <a:ln>
            <a:solidFill>
              <a:srgbClr val="007CB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pic>
        <p:nvPicPr>
          <p:cNvPr id="7172" name="Picture 1">
            <a:hlinkClick r:id="rId4"/>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4447952"/>
            <a:ext cx="135731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2"/>
          <p:cNvSpPr txBox="1">
            <a:spLocks noChangeArrowheads="1"/>
          </p:cNvSpPr>
          <p:nvPr/>
        </p:nvSpPr>
        <p:spPr bwMode="auto">
          <a:xfrm>
            <a:off x="756933" y="1052736"/>
            <a:ext cx="76327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200" b="1" dirty="0">
                <a:solidFill>
                  <a:prstClr val="black"/>
                </a:solidFill>
                <a:ea typeface="MS PGothic" panose="020B0600070205080204" pitchFamily="34" charset="-128"/>
              </a:rPr>
              <a:t>“This is the most important piece of equipment you will ever own!”</a:t>
            </a:r>
          </a:p>
          <a:p>
            <a:pPr algn="ctr" eaLnBrk="1" hangingPunct="1">
              <a:spcBef>
                <a:spcPct val="0"/>
              </a:spcBef>
              <a:buClrTx/>
              <a:buFontTx/>
              <a:buNone/>
            </a:pPr>
            <a:endParaRPr lang="en-GB" altLang="en-US" sz="3200" b="1" dirty="0">
              <a:solidFill>
                <a:prstClr val="black"/>
              </a:solidFill>
              <a:ea typeface="MS PGothic" panose="020B0600070205080204" pitchFamily="34" charset="-128"/>
            </a:endParaRPr>
          </a:p>
          <a:p>
            <a:pPr algn="ctr" eaLnBrk="1" hangingPunct="1">
              <a:spcBef>
                <a:spcPct val="0"/>
              </a:spcBef>
              <a:buClrTx/>
              <a:buFontTx/>
              <a:buNone/>
            </a:pPr>
            <a:r>
              <a:rPr lang="en-GB" altLang="en-US" sz="3200" b="1" dirty="0">
                <a:solidFill>
                  <a:prstClr val="black"/>
                </a:solidFill>
                <a:ea typeface="MS PGothic" panose="020B0600070205080204" pitchFamily="34" charset="-128"/>
              </a:rPr>
              <a:t>Now view the</a:t>
            </a:r>
          </a:p>
          <a:p>
            <a:pPr algn="ctr" eaLnBrk="1" hangingPunct="1">
              <a:spcBef>
                <a:spcPct val="0"/>
              </a:spcBef>
              <a:buClrTx/>
              <a:buFontTx/>
              <a:buNone/>
            </a:pPr>
            <a:r>
              <a:rPr lang="en-GB" altLang="en-US" sz="3200" b="1" dirty="0">
                <a:solidFill>
                  <a:srgbClr val="4F81BD"/>
                </a:solidFill>
              </a:rPr>
              <a:t>NOTEBOOK MANAGEMENT AND INFORMATION RECORDING VIDEO</a:t>
            </a:r>
          </a:p>
          <a:p>
            <a:pPr algn="ctr" eaLnBrk="1" hangingPunct="1">
              <a:spcBef>
                <a:spcPct val="0"/>
              </a:spcBef>
              <a:buClrTx/>
              <a:buFontTx/>
              <a:buNone/>
            </a:pPr>
            <a:endParaRPr lang="en-GB" altLang="en-US" b="1" dirty="0"/>
          </a:p>
          <a:p>
            <a:pPr eaLnBrk="1" hangingPunct="1">
              <a:spcBef>
                <a:spcPct val="0"/>
              </a:spcBef>
              <a:buClrTx/>
              <a:buFontTx/>
              <a:buNone/>
            </a:pPr>
            <a:r>
              <a:rPr lang="en-GB" altLang="en-US" b="1" dirty="0"/>
              <a:t>Hold ‘Ctrl’ and then click:</a:t>
            </a:r>
          </a:p>
        </p:txBody>
      </p:sp>
    </p:spTree>
    <p:custDataLst>
      <p:tags r:id="rId1"/>
    </p:custDataLst>
    <p:extLst>
      <p:ext uri="{BB962C8B-B14F-4D97-AF65-F5344CB8AC3E}">
        <p14:creationId xmlns:p14="http://schemas.microsoft.com/office/powerpoint/2010/main" val="105609163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txBox="1">
            <a:spLocks noChangeArrowheads="1"/>
          </p:cNvSpPr>
          <p:nvPr/>
        </p:nvSpPr>
        <p:spPr bwMode="auto">
          <a:xfrm>
            <a:off x="628650" y="365125"/>
            <a:ext cx="7886700" cy="687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200" b="1" dirty="0">
                <a:solidFill>
                  <a:srgbClr val="007CBA"/>
                </a:solidFill>
              </a:rPr>
              <a:t>Alternative Methods</a:t>
            </a:r>
          </a:p>
        </p:txBody>
      </p:sp>
      <p:sp>
        <p:nvSpPr>
          <p:cNvPr id="29699" name="Rectangle 3"/>
          <p:cNvSpPr txBox="1">
            <a:spLocks noChangeArrowheads="1"/>
          </p:cNvSpPr>
          <p:nvPr/>
        </p:nvSpPr>
        <p:spPr bwMode="auto">
          <a:xfrm>
            <a:off x="622300" y="1052736"/>
            <a:ext cx="7886700" cy="498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buNone/>
            </a:pPr>
            <a:r>
              <a:rPr lang="en-GB" altLang="en-US" sz="1800" dirty="0"/>
              <a:t>Out in the field the primary method of recording information will be in your notebook.</a:t>
            </a:r>
          </a:p>
          <a:p>
            <a:pPr marL="0" indent="0" eaLnBrk="1" hangingPunct="1">
              <a:buNone/>
            </a:pPr>
            <a:endParaRPr lang="en-GB" altLang="en-US" sz="1800" dirty="0"/>
          </a:p>
          <a:p>
            <a:pPr marL="0" indent="0" eaLnBrk="1" hangingPunct="1">
              <a:buNone/>
            </a:pPr>
            <a:r>
              <a:rPr lang="en-GB" altLang="en-US" sz="1800" dirty="0"/>
              <a:t>However there are also alternative methods of recording information such as: Notepads / sheets,  Video recordings (overt),  Audio recording (overt), Photographs and Computers.</a:t>
            </a:r>
          </a:p>
          <a:p>
            <a:pPr marL="0" indent="0" eaLnBrk="1" hangingPunct="1">
              <a:buNone/>
            </a:pPr>
            <a:endParaRPr lang="en-GB" altLang="en-US" sz="1800" dirty="0"/>
          </a:p>
          <a:p>
            <a:pPr marL="0" indent="0" eaLnBrk="1" hangingPunct="1">
              <a:buNone/>
            </a:pPr>
            <a:r>
              <a:rPr lang="en-GB" altLang="en-US" sz="1800" dirty="0"/>
              <a:t>Photos and videos may be taken during inspections. For example you may take a photo of a masters box tally before going into the fish room or you may record the contents of a phone call in a notepad or diary.</a:t>
            </a:r>
          </a:p>
          <a:p>
            <a:pPr marL="0" indent="0" eaLnBrk="1" hangingPunct="1">
              <a:buNone/>
            </a:pPr>
            <a:endParaRPr lang="en-GB" altLang="en-US" sz="1800" dirty="0"/>
          </a:p>
          <a:p>
            <a:pPr marL="0" indent="0" eaLnBrk="1" hangingPunct="1">
              <a:buNone/>
            </a:pPr>
            <a:r>
              <a:rPr lang="en-GB" altLang="en-US" sz="1800" dirty="0"/>
              <a:t>These may be introduced as evidence in an investigation*, but it important to remember your notebook is still the primary account of what happened and forms the basis of any witness statement.</a:t>
            </a:r>
          </a:p>
          <a:p>
            <a:pPr marL="0" indent="0" eaLnBrk="1" hangingPunct="1">
              <a:buNone/>
            </a:pPr>
            <a:endParaRPr lang="en-AU" altLang="en-US" sz="1800" dirty="0"/>
          </a:p>
          <a:p>
            <a:pPr marL="0" indent="0" eaLnBrk="1" hangingPunct="1">
              <a:buNone/>
            </a:pPr>
            <a:endParaRPr lang="en-AU" altLang="en-US" sz="1800" dirty="0"/>
          </a:p>
        </p:txBody>
      </p:sp>
      <p:sp>
        <p:nvSpPr>
          <p:cNvPr id="4" name="TextBox 3"/>
          <p:cNvSpPr txBox="1"/>
          <p:nvPr/>
        </p:nvSpPr>
        <p:spPr>
          <a:xfrm>
            <a:off x="622300" y="6360304"/>
            <a:ext cx="5233164" cy="369332"/>
          </a:xfrm>
          <a:prstGeom prst="rect">
            <a:avLst/>
          </a:prstGeom>
          <a:noFill/>
        </p:spPr>
        <p:txBody>
          <a:bodyPr wrap="none" rtlCol="0">
            <a:spAutoFit/>
          </a:bodyPr>
          <a:lstStyle/>
          <a:p>
            <a:r>
              <a:rPr lang="en-GB" dirty="0"/>
              <a:t>* This will be covered on the face-to-face course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txBox="1">
            <a:spLocks noChangeArrowheads="1"/>
          </p:cNvSpPr>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200" b="1">
                <a:solidFill>
                  <a:srgbClr val="007CBA"/>
                </a:solidFill>
              </a:rPr>
              <a:t>Summary</a:t>
            </a:r>
          </a:p>
        </p:txBody>
      </p:sp>
      <p:sp>
        <p:nvSpPr>
          <p:cNvPr id="3" name="Rectangle 3"/>
          <p:cNvSpPr txBox="1">
            <a:spLocks noChangeArrowheads="1"/>
          </p:cNvSpPr>
          <p:nvPr/>
        </p:nvSpPr>
        <p:spPr bwMode="auto">
          <a:xfrm>
            <a:off x="627063" y="1690688"/>
            <a:ext cx="78867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buNone/>
            </a:pPr>
            <a:r>
              <a:rPr lang="en-AU" altLang="en-US" sz="1800" dirty="0"/>
              <a:t>In this presentation we have covered the following topics:</a:t>
            </a:r>
          </a:p>
          <a:p>
            <a:pPr marL="0" indent="0" eaLnBrk="1" hangingPunct="1">
              <a:buNone/>
            </a:pPr>
            <a:endParaRPr lang="en-AU" altLang="en-US" sz="1800" dirty="0"/>
          </a:p>
          <a:p>
            <a:pPr eaLnBrk="1" hangingPunct="1"/>
            <a:r>
              <a:rPr lang="en-AU" altLang="en-US" sz="1800" dirty="0"/>
              <a:t>Original notes</a:t>
            </a:r>
          </a:p>
          <a:p>
            <a:pPr eaLnBrk="1" hangingPunct="1"/>
            <a:r>
              <a:rPr lang="en-AU" altLang="en-US" sz="1800" dirty="0"/>
              <a:t>Contemporaneous notes</a:t>
            </a:r>
          </a:p>
          <a:p>
            <a:pPr eaLnBrk="1" hangingPunct="1"/>
            <a:r>
              <a:rPr lang="en-AU" altLang="en-US" sz="1800" dirty="0"/>
              <a:t>Subsequent notes</a:t>
            </a:r>
          </a:p>
          <a:p>
            <a:pPr eaLnBrk="1" hangingPunct="1"/>
            <a:r>
              <a:rPr lang="en-AU" altLang="en-US" sz="1800" dirty="0"/>
              <a:t>Points to prove</a:t>
            </a:r>
          </a:p>
          <a:p>
            <a:pPr eaLnBrk="1" hangingPunct="1"/>
            <a:r>
              <a:rPr lang="en-AU" altLang="en-US" sz="1800" dirty="0"/>
              <a:t>6WHs</a:t>
            </a:r>
          </a:p>
          <a:p>
            <a:pPr eaLnBrk="1" hangingPunct="1"/>
            <a:r>
              <a:rPr lang="en-AU" altLang="en-US" sz="1800" dirty="0"/>
              <a:t>Corroboration vs Collaboration</a:t>
            </a:r>
          </a:p>
          <a:p>
            <a:pPr eaLnBrk="1" hangingPunct="1"/>
            <a:r>
              <a:rPr lang="en-AU" altLang="en-US" sz="1800" dirty="0"/>
              <a:t>Notebook best practice</a:t>
            </a:r>
          </a:p>
          <a:p>
            <a:pPr eaLnBrk="1" hangingPunct="1"/>
            <a:r>
              <a:rPr lang="en-AU" altLang="en-US" sz="1800" dirty="0"/>
              <a:t>Admissibility in Court</a:t>
            </a:r>
          </a:p>
          <a:p>
            <a:pPr eaLnBrk="1" hangingPunct="1"/>
            <a:r>
              <a:rPr lang="en-AU" altLang="en-US" sz="1800" dirty="0"/>
              <a:t>Alternative methods of recording.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357188" y="1268413"/>
            <a:ext cx="8424862" cy="3744912"/>
          </a:xfrm>
          <a:prstGeom prst="rect">
            <a:avLst/>
          </a:prstGeom>
        </p:spPr>
        <p:txBody>
          <a:bodyPr/>
          <a:lstStyle>
            <a:lvl1pPr algn="l"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Arial" charset="0"/>
                <a:cs typeface="Arial" charset="0"/>
              </a:defRPr>
            </a:lvl6pPr>
            <a:lvl7pPr marL="914400" algn="l" rtl="0" fontAlgn="base">
              <a:spcBef>
                <a:spcPct val="0"/>
              </a:spcBef>
              <a:spcAft>
                <a:spcPct val="0"/>
              </a:spcAft>
              <a:defRPr sz="3200">
                <a:solidFill>
                  <a:schemeClr val="tx1"/>
                </a:solidFill>
                <a:latin typeface="Arial" charset="0"/>
                <a:cs typeface="Arial" charset="0"/>
              </a:defRPr>
            </a:lvl7pPr>
            <a:lvl8pPr marL="1371600" algn="l" rtl="0" fontAlgn="base">
              <a:spcBef>
                <a:spcPct val="0"/>
              </a:spcBef>
              <a:spcAft>
                <a:spcPct val="0"/>
              </a:spcAft>
              <a:defRPr sz="3200">
                <a:solidFill>
                  <a:schemeClr val="tx1"/>
                </a:solidFill>
                <a:latin typeface="Arial" charset="0"/>
                <a:cs typeface="Arial" charset="0"/>
              </a:defRPr>
            </a:lvl8pPr>
            <a:lvl9pPr marL="1828800" algn="l" rtl="0" fontAlgn="base">
              <a:spcBef>
                <a:spcPct val="0"/>
              </a:spcBef>
              <a:spcAft>
                <a:spcPct val="0"/>
              </a:spcAft>
              <a:defRPr sz="3200">
                <a:solidFill>
                  <a:schemeClr val="tx1"/>
                </a:solidFill>
                <a:latin typeface="Arial" charset="0"/>
                <a:cs typeface="Arial" charset="0"/>
              </a:defRPr>
            </a:lvl9pPr>
          </a:lstStyle>
          <a:p>
            <a:pPr algn="ctr" eaLnBrk="1" hangingPunct="1">
              <a:defRPr/>
            </a:pPr>
            <a:r>
              <a:rPr lang="en-US" altLang="en-US" sz="2000" b="1" dirty="0"/>
              <a:t>“It is the duty of every officer investigating every offence to make  timely and accurate records of their involvement, which includes any observations and conversations, and truthfully relay them to the Court”</a:t>
            </a:r>
            <a:br>
              <a:rPr lang="en-US" altLang="en-US" sz="2000" i="1" dirty="0"/>
            </a:br>
            <a:endParaRPr lang="en-US" altLang="en-US" sz="2000" i="1" dirty="0"/>
          </a:p>
          <a:p>
            <a:pPr algn="ctr" eaLnBrk="1" hangingPunct="1">
              <a:defRPr/>
            </a:pPr>
            <a:br>
              <a:rPr lang="en-US" altLang="en-US" sz="2000" i="1" dirty="0"/>
            </a:br>
            <a:r>
              <a:rPr lang="en-US" altLang="en-US" sz="2000" b="1" i="1" dirty="0">
                <a:solidFill>
                  <a:schemeClr val="accent6">
                    <a:lumMod val="75000"/>
                  </a:schemeClr>
                </a:solidFill>
              </a:rPr>
              <a:t>Lord Chief Justice of England (1891)</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92150" y="115888"/>
            <a:ext cx="7886700" cy="1081087"/>
          </a:xfrm>
        </p:spPr>
        <p:txBody>
          <a:bodyPr/>
          <a:lstStyle/>
          <a:p>
            <a:pPr algn="ctr" eaLnBrk="1" hangingPunct="1"/>
            <a:r>
              <a:rPr lang="en-US" altLang="en-US" b="1" dirty="0">
                <a:solidFill>
                  <a:srgbClr val="007CBA"/>
                </a:solidFill>
              </a:rPr>
              <a:t>Why do we make notes?</a:t>
            </a:r>
          </a:p>
        </p:txBody>
      </p:sp>
      <p:sp>
        <p:nvSpPr>
          <p:cNvPr id="7" name="Rectangle 3"/>
          <p:cNvSpPr txBox="1">
            <a:spLocks noChangeArrowheads="1"/>
          </p:cNvSpPr>
          <p:nvPr/>
        </p:nvSpPr>
        <p:spPr bwMode="auto">
          <a:xfrm>
            <a:off x="539750" y="1484313"/>
            <a:ext cx="78867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r>
              <a:rPr lang="en-US" altLang="en-US" dirty="0"/>
              <a:t>To provide a timely and accurate record of an event</a:t>
            </a:r>
          </a:p>
          <a:p>
            <a:pPr eaLnBrk="1" hangingPunct="1"/>
            <a:endParaRPr lang="en-US" altLang="en-US" dirty="0"/>
          </a:p>
          <a:p>
            <a:pPr eaLnBrk="1" hangingPunct="1"/>
            <a:r>
              <a:rPr lang="en-US" altLang="en-US" dirty="0"/>
              <a:t>To accurately record observations &amp; conversations</a:t>
            </a:r>
          </a:p>
          <a:p>
            <a:pPr eaLnBrk="1" hangingPunct="1"/>
            <a:endParaRPr lang="en-US" altLang="en-US" dirty="0"/>
          </a:p>
          <a:p>
            <a:pPr eaLnBrk="1" hangingPunct="1"/>
            <a:r>
              <a:rPr lang="en-US" altLang="en-US" dirty="0"/>
              <a:t>Notes are used to refresh memory at a later time</a:t>
            </a:r>
          </a:p>
          <a:p>
            <a:pPr eaLnBrk="1" hangingPunct="1"/>
            <a:endParaRPr lang="en-US" altLang="en-US" dirty="0"/>
          </a:p>
          <a:p>
            <a:pPr eaLnBrk="1" hangingPunct="1"/>
            <a:r>
              <a:rPr lang="en-US" altLang="en-US" dirty="0"/>
              <a:t>Good notes allow a witness to provide the Court with the most accurate evidence</a:t>
            </a:r>
          </a:p>
          <a:p>
            <a:pPr eaLnBrk="1" hangingPunct="1"/>
            <a:endParaRPr lang="en-US" altLang="en-US" dirty="0"/>
          </a:p>
          <a:p>
            <a:pPr eaLnBrk="1" hangingPunct="1"/>
            <a:r>
              <a:rPr lang="en-US" altLang="en-US" dirty="0"/>
              <a:t>Notes corroborate evidence given from memory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92150" y="115888"/>
            <a:ext cx="7886700" cy="1081087"/>
          </a:xfrm>
        </p:spPr>
        <p:txBody>
          <a:bodyPr/>
          <a:lstStyle/>
          <a:p>
            <a:pPr algn="ctr" eaLnBrk="1" hangingPunct="1"/>
            <a:r>
              <a:rPr lang="en-US" altLang="en-US" b="1" dirty="0">
                <a:solidFill>
                  <a:srgbClr val="007CBA"/>
                </a:solidFill>
              </a:rPr>
              <a:t>Why do we make notes?</a:t>
            </a:r>
          </a:p>
        </p:txBody>
      </p:sp>
      <p:sp>
        <p:nvSpPr>
          <p:cNvPr id="7" name="Rectangle 3"/>
          <p:cNvSpPr txBox="1">
            <a:spLocks noChangeArrowheads="1"/>
          </p:cNvSpPr>
          <p:nvPr/>
        </p:nvSpPr>
        <p:spPr bwMode="auto">
          <a:xfrm>
            <a:off x="539750" y="1484313"/>
            <a:ext cx="78867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buNone/>
            </a:pPr>
            <a:r>
              <a:rPr lang="en-GB" altLang="en-US" sz="1800" dirty="0"/>
              <a:t>The notes we make in our notebook are very important.</a:t>
            </a:r>
          </a:p>
          <a:p>
            <a:pPr marL="0" indent="0" eaLnBrk="1" hangingPunct="1">
              <a:buNone/>
            </a:pPr>
            <a:endParaRPr lang="en-GB" altLang="en-US" sz="1800" dirty="0"/>
          </a:p>
          <a:p>
            <a:pPr marL="0" indent="0" eaLnBrk="1" hangingPunct="1">
              <a:buNone/>
            </a:pPr>
            <a:r>
              <a:rPr lang="en-GB" altLang="en-US" sz="1800" dirty="0"/>
              <a:t>Information that did not seem relevant at the time may become so later. It is therefore important that you write detailed, accurate notes.</a:t>
            </a:r>
          </a:p>
          <a:p>
            <a:pPr marL="0" indent="0" eaLnBrk="1" hangingPunct="1">
              <a:buNone/>
            </a:pPr>
            <a:endParaRPr lang="en-GB" altLang="en-US" sz="1800" dirty="0"/>
          </a:p>
          <a:p>
            <a:pPr marL="0" indent="0" eaLnBrk="1" hangingPunct="1">
              <a:buNone/>
            </a:pPr>
            <a:r>
              <a:rPr lang="en-GB" altLang="en-US" sz="1800" dirty="0"/>
              <a:t>Sometimes your notes may not seem relevant to an offence until further down the line. For example if you provide information or advice to a merchant, this may become relevant if they then don’t follow that advice and commit an offence. </a:t>
            </a:r>
          </a:p>
          <a:p>
            <a:pPr marL="0" indent="0" eaLnBrk="1" hangingPunct="1">
              <a:buNone/>
            </a:pPr>
            <a:endParaRPr lang="en-GB" altLang="en-US" sz="1800" dirty="0"/>
          </a:p>
          <a:p>
            <a:pPr marL="0" indent="0" eaLnBrk="1" hangingPunct="1">
              <a:buNone/>
            </a:pPr>
            <a:r>
              <a:rPr lang="en-GB" altLang="en-US" sz="1800" dirty="0"/>
              <a:t>If an offence is found you will use your notes as the basis for your witness statement.</a:t>
            </a:r>
          </a:p>
          <a:p>
            <a:pPr marL="0" indent="0" eaLnBrk="1" hangingPunct="1">
              <a:buNone/>
            </a:pPr>
            <a:endParaRPr lang="en-GB" altLang="en-US" sz="1800" dirty="0"/>
          </a:p>
          <a:p>
            <a:pPr eaLnBrk="1" hangingPunct="1"/>
            <a:endParaRPr lang="en-GB" altLang="en-US" sz="1800" dirty="0"/>
          </a:p>
          <a:p>
            <a:pPr marL="0" indent="0" eaLnBrk="1" hangingPunct="1">
              <a:buNone/>
            </a:pPr>
            <a:endParaRPr lang="en-GB" altLang="en-US" sz="1800" dirty="0"/>
          </a:p>
          <a:p>
            <a:pPr marL="0" indent="0" eaLnBrk="1" hangingPunct="1">
              <a:buNone/>
            </a:pPr>
            <a:endParaRPr lang="en-US" altLang="en-US" sz="1800" dirty="0"/>
          </a:p>
        </p:txBody>
      </p:sp>
    </p:spTree>
    <p:custDataLst>
      <p:tags r:id="rId1"/>
    </p:custDataLst>
    <p:extLst>
      <p:ext uri="{BB962C8B-B14F-4D97-AF65-F5344CB8AC3E}">
        <p14:creationId xmlns:p14="http://schemas.microsoft.com/office/powerpoint/2010/main" val="279908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txBox="1">
            <a:spLocks noChangeArrowheads="1"/>
          </p:cNvSpPr>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200" b="1" dirty="0">
                <a:solidFill>
                  <a:srgbClr val="007CBA"/>
                </a:solidFill>
              </a:rPr>
              <a:t>Original Notes</a:t>
            </a:r>
          </a:p>
        </p:txBody>
      </p:sp>
      <p:sp>
        <p:nvSpPr>
          <p:cNvPr id="3" name="Rectangle 3"/>
          <p:cNvSpPr txBox="1">
            <a:spLocks noChangeArrowheads="1"/>
          </p:cNvSpPr>
          <p:nvPr/>
        </p:nvSpPr>
        <p:spPr>
          <a:xfrm>
            <a:off x="395288" y="1052736"/>
            <a:ext cx="8229600" cy="4608289"/>
          </a:xfrm>
          <a:prstGeom prst="rect">
            <a:avLst/>
          </a:prstGeom>
        </p:spPr>
        <p:txBody>
          <a:bodyPr/>
          <a:lstStyle>
            <a:lvl1pPr marL="342900" indent="-342900" algn="l" rtl="0" eaLnBrk="0" fontAlgn="base" hangingPunct="0">
              <a:spcBef>
                <a:spcPct val="20000"/>
              </a:spcBef>
              <a:spcAft>
                <a:spcPct val="0"/>
              </a:spcAft>
              <a:buClr>
                <a:schemeClr val="tx1"/>
              </a:buClr>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defRPr/>
            </a:pPr>
            <a:r>
              <a:rPr lang="en-AU" altLang="en-US" sz="2000" dirty="0"/>
              <a:t>The first written notes you make of an event are your </a:t>
            </a:r>
            <a:r>
              <a:rPr lang="en-AU" altLang="en-US" sz="2000" b="1" dirty="0"/>
              <a:t>original notes. </a:t>
            </a:r>
          </a:p>
          <a:p>
            <a:pPr marL="0" indent="0" eaLnBrk="1" hangingPunct="1">
              <a:buNone/>
              <a:defRPr/>
            </a:pPr>
            <a:r>
              <a:rPr lang="en-AU" altLang="en-US" sz="2000" dirty="0"/>
              <a:t>For MMO work you will routinely be making notes recording what you did during inspections but you may also make notes of intel, phone calls or other events. There are two types of original notes that you will make:</a:t>
            </a:r>
          </a:p>
          <a:p>
            <a:pPr marL="0" indent="0" eaLnBrk="1" hangingPunct="1">
              <a:buNone/>
              <a:defRPr/>
            </a:pPr>
            <a:endParaRPr lang="en-AU" altLang="en-US" sz="2000" b="1" dirty="0">
              <a:solidFill>
                <a:srgbClr val="00AF41"/>
              </a:solidFill>
            </a:endParaRPr>
          </a:p>
          <a:p>
            <a:pPr marL="0" indent="0" eaLnBrk="1" hangingPunct="1">
              <a:buFont typeface="Arial" charset="0"/>
              <a:buNone/>
              <a:defRPr/>
            </a:pPr>
            <a:r>
              <a:rPr lang="en-AU" altLang="en-US" sz="2000" b="1" dirty="0">
                <a:solidFill>
                  <a:srgbClr val="00AF41"/>
                </a:solidFill>
              </a:rPr>
              <a:t>Contemporaneous</a:t>
            </a:r>
            <a:r>
              <a:rPr lang="en-AU" altLang="en-US" sz="2000" dirty="0"/>
              <a:t> </a:t>
            </a:r>
          </a:p>
          <a:p>
            <a:pPr lvl="1" eaLnBrk="1" hangingPunct="1">
              <a:defRPr/>
            </a:pPr>
            <a:r>
              <a:rPr lang="en-AU" altLang="en-US" dirty="0"/>
              <a:t>Made at the time as the event occurs, observations are made or conversation takes place </a:t>
            </a:r>
          </a:p>
          <a:p>
            <a:pPr marL="457200" lvl="1" indent="0" eaLnBrk="1" hangingPunct="1">
              <a:buFont typeface="Arial" charset="0"/>
              <a:buNone/>
              <a:defRPr/>
            </a:pPr>
            <a:r>
              <a:rPr lang="en-AU" altLang="en-US" dirty="0"/>
              <a:t>                                     </a:t>
            </a:r>
          </a:p>
          <a:p>
            <a:pPr marL="0" indent="0" eaLnBrk="1" hangingPunct="1">
              <a:buFont typeface="Arial" charset="0"/>
              <a:buNone/>
              <a:defRPr/>
            </a:pPr>
            <a:r>
              <a:rPr lang="en-AU" altLang="en-US" sz="2000" b="1" dirty="0">
                <a:solidFill>
                  <a:srgbClr val="00AF41"/>
                </a:solidFill>
              </a:rPr>
              <a:t>Subsequent</a:t>
            </a:r>
            <a:r>
              <a:rPr lang="en-AU" altLang="en-US" sz="2000" b="1" dirty="0"/>
              <a:t> </a:t>
            </a:r>
          </a:p>
          <a:p>
            <a:pPr lvl="1" eaLnBrk="1" hangingPunct="1">
              <a:defRPr/>
            </a:pPr>
            <a:r>
              <a:rPr lang="en-AU" altLang="en-US" dirty="0"/>
              <a:t>Made shortly after the event while the facts are still fresh in the memory</a:t>
            </a:r>
          </a:p>
        </p:txBody>
      </p:sp>
      <p:sp>
        <p:nvSpPr>
          <p:cNvPr id="2" name="TextBox 1"/>
          <p:cNvSpPr txBox="1"/>
          <p:nvPr/>
        </p:nvSpPr>
        <p:spPr>
          <a:xfrm>
            <a:off x="395288" y="5877272"/>
            <a:ext cx="6795450" cy="707886"/>
          </a:xfrm>
          <a:prstGeom prst="rect">
            <a:avLst/>
          </a:prstGeom>
          <a:noFill/>
        </p:spPr>
        <p:txBody>
          <a:bodyPr wrap="none" rtlCol="0">
            <a:spAutoFit/>
          </a:bodyPr>
          <a:lstStyle/>
          <a:p>
            <a:r>
              <a:rPr lang="en-AU" altLang="en-US" sz="2000" dirty="0"/>
              <a:t>Both types of notes will be covered on the following slides.</a:t>
            </a:r>
          </a:p>
          <a:p>
            <a:endParaRPr lang="en-GB" sz="20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txBox="1">
            <a:spLocks noChangeArrowheads="1"/>
          </p:cNvSpPr>
          <p:nvPr/>
        </p:nvSpPr>
        <p:spPr bwMode="auto">
          <a:xfrm>
            <a:off x="628650" y="365125"/>
            <a:ext cx="78867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AU" altLang="en-US" sz="3200" b="1" dirty="0">
                <a:solidFill>
                  <a:srgbClr val="007CBA"/>
                </a:solidFill>
              </a:rPr>
              <a:t>Contemporaneous Notes</a:t>
            </a:r>
          </a:p>
        </p:txBody>
      </p:sp>
      <p:sp>
        <p:nvSpPr>
          <p:cNvPr id="3" name="Rectangle 3"/>
          <p:cNvSpPr txBox="1">
            <a:spLocks noChangeArrowheads="1"/>
          </p:cNvSpPr>
          <p:nvPr/>
        </p:nvSpPr>
        <p:spPr>
          <a:xfrm>
            <a:off x="467544" y="1340768"/>
            <a:ext cx="7715250" cy="5327997"/>
          </a:xfrm>
          <a:prstGeom prst="rect">
            <a:avLst/>
          </a:prstGeom>
        </p:spPr>
        <p:txBody>
          <a:bodyPr/>
          <a:lstStyle>
            <a:lvl1pPr marL="342900" indent="-342900" algn="l" rtl="0" eaLnBrk="0" fontAlgn="base" hangingPunct="0">
              <a:spcBef>
                <a:spcPct val="20000"/>
              </a:spcBef>
              <a:spcAft>
                <a:spcPct val="0"/>
              </a:spcAft>
              <a:buClr>
                <a:schemeClr val="tx1"/>
              </a:buClr>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defRPr/>
            </a:pPr>
            <a:r>
              <a:rPr lang="en-AU" altLang="en-US" sz="2000" b="1" dirty="0"/>
              <a:t>Contemporaneous definition :</a:t>
            </a:r>
          </a:p>
          <a:p>
            <a:pPr marL="0" indent="0" eaLnBrk="1" hangingPunct="1">
              <a:buNone/>
              <a:defRPr/>
            </a:pPr>
            <a:endParaRPr lang="en-AU" altLang="en-US" sz="2000" b="1" dirty="0"/>
          </a:p>
          <a:p>
            <a:pPr marL="0" indent="0" eaLnBrk="1" hangingPunct="1">
              <a:buNone/>
              <a:defRPr/>
            </a:pPr>
            <a:r>
              <a:rPr lang="en-AU" altLang="en-US" sz="2000" b="1" dirty="0"/>
              <a:t>“</a:t>
            </a:r>
            <a:r>
              <a:rPr lang="en-GB" altLang="en-US" sz="2000" b="1" i="1" dirty="0"/>
              <a:t>Existing at or occurring in the same period of time”</a:t>
            </a:r>
            <a:endParaRPr lang="en-AU" altLang="en-US" sz="2000" b="1" i="1" dirty="0"/>
          </a:p>
          <a:p>
            <a:pPr marL="0" indent="0" eaLnBrk="1" hangingPunct="1">
              <a:buNone/>
              <a:defRPr/>
            </a:pPr>
            <a:endParaRPr lang="en-AU" altLang="en-US" sz="2000" dirty="0"/>
          </a:p>
          <a:p>
            <a:pPr marL="0" indent="0" eaLnBrk="1" hangingPunct="1">
              <a:buNone/>
              <a:defRPr/>
            </a:pPr>
            <a:r>
              <a:rPr lang="en-AU" altLang="en-US" sz="2000" dirty="0"/>
              <a:t>Contemporaneous notes must be made ‘</a:t>
            </a:r>
            <a:r>
              <a:rPr lang="en-AU" altLang="en-US" sz="2000" b="1" dirty="0"/>
              <a:t>at the time</a:t>
            </a:r>
            <a:r>
              <a:rPr lang="en-AU" altLang="en-US" sz="2000" dirty="0"/>
              <a:t>’, written as the observations are made or as the words are spoken.</a:t>
            </a:r>
          </a:p>
          <a:p>
            <a:pPr marL="0" indent="0" eaLnBrk="1" hangingPunct="1">
              <a:buNone/>
              <a:defRPr/>
            </a:pPr>
            <a:endParaRPr lang="en-AU" altLang="en-US" sz="2000" dirty="0"/>
          </a:p>
          <a:p>
            <a:pPr marL="0" indent="0" eaLnBrk="1" hangingPunct="1">
              <a:buNone/>
              <a:defRPr/>
            </a:pPr>
            <a:r>
              <a:rPr lang="en-AU" altLang="en-US" sz="2000" dirty="0"/>
              <a:t>It is important that your notes are accurate to the best of your ability, legible &amp; sequential and contain sufficient detail to aid memory recall.</a:t>
            </a:r>
          </a:p>
          <a:p>
            <a:pPr marL="0" indent="0" eaLnBrk="1" hangingPunct="1">
              <a:buNone/>
              <a:defRPr/>
            </a:pPr>
            <a:endParaRPr lang="en-AU" altLang="en-US" sz="2000" dirty="0"/>
          </a:p>
          <a:p>
            <a:pPr marL="0" indent="0" eaLnBrk="1" hangingPunct="1">
              <a:buNone/>
              <a:defRPr/>
            </a:pPr>
            <a:r>
              <a:rPr lang="en-AU" altLang="en-US" sz="2000" b="1" dirty="0"/>
              <a:t>Contemporaneous notes are the best and most reliable form of ‘original notes’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txBox="1">
            <a:spLocks noChangeArrowheads="1"/>
          </p:cNvSpPr>
          <p:nvPr/>
        </p:nvSpPr>
        <p:spPr bwMode="auto">
          <a:xfrm>
            <a:off x="628650" y="365125"/>
            <a:ext cx="7886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3200" b="1" dirty="0">
                <a:solidFill>
                  <a:srgbClr val="007CBA"/>
                </a:solidFill>
              </a:rPr>
              <a:t>Subsequent Notes</a:t>
            </a:r>
          </a:p>
        </p:txBody>
      </p:sp>
      <p:sp>
        <p:nvSpPr>
          <p:cNvPr id="3" name="Rectangle 3"/>
          <p:cNvSpPr txBox="1">
            <a:spLocks noChangeArrowheads="1"/>
          </p:cNvSpPr>
          <p:nvPr/>
        </p:nvSpPr>
        <p:spPr>
          <a:xfrm>
            <a:off x="354012" y="1052736"/>
            <a:ext cx="8435975" cy="4114800"/>
          </a:xfrm>
          <a:prstGeom prst="rect">
            <a:avLst/>
          </a:prstGeom>
        </p:spPr>
        <p:txBody>
          <a:bodyPr/>
          <a:lstStyle>
            <a:lvl1pPr marL="342900" indent="-342900" algn="l" rtl="0" eaLnBrk="0" fontAlgn="base" hangingPunct="0">
              <a:spcBef>
                <a:spcPct val="20000"/>
              </a:spcBef>
              <a:spcAft>
                <a:spcPct val="0"/>
              </a:spcAft>
              <a:buClr>
                <a:schemeClr val="tx1"/>
              </a:buClr>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defRPr/>
            </a:pPr>
            <a:r>
              <a:rPr lang="en-AU" altLang="en-US" sz="1800" dirty="0"/>
              <a:t>Subsequent notes are notes made some time later but while the facts are </a:t>
            </a:r>
            <a:r>
              <a:rPr lang="en-AU" altLang="en-US" sz="1800" b="1" i="1" dirty="0"/>
              <a:t>still fresh in your memory.</a:t>
            </a:r>
          </a:p>
          <a:p>
            <a:pPr marL="0" indent="0" eaLnBrk="1" hangingPunct="1">
              <a:buNone/>
              <a:defRPr/>
            </a:pPr>
            <a:endParaRPr lang="en-AU" altLang="en-US" sz="1800" b="1" u="sng" dirty="0">
              <a:solidFill>
                <a:srgbClr val="00AF41"/>
              </a:solidFill>
            </a:endParaRPr>
          </a:p>
          <a:p>
            <a:pPr marL="0" indent="0" eaLnBrk="1" hangingPunct="1">
              <a:buNone/>
              <a:defRPr/>
            </a:pPr>
            <a:r>
              <a:rPr lang="en-AU" altLang="en-US" sz="1800" dirty="0"/>
              <a:t>The greater the delay in making the notes the greater the potential impact on the quality and accuracy. For example </a:t>
            </a:r>
            <a:r>
              <a:rPr lang="en-GB" altLang="en-US" sz="1800" dirty="0"/>
              <a:t>notes made an hour after the event are going to be more reliable than notes made days or months later.</a:t>
            </a:r>
          </a:p>
          <a:p>
            <a:pPr marL="0" indent="0" eaLnBrk="1" hangingPunct="1">
              <a:buNone/>
              <a:defRPr/>
            </a:pPr>
            <a:endParaRPr lang="en-GB" altLang="en-US" sz="1800" dirty="0"/>
          </a:p>
          <a:p>
            <a:pPr marL="0" indent="0" eaLnBrk="1" hangingPunct="1">
              <a:buNone/>
              <a:defRPr/>
            </a:pPr>
            <a:r>
              <a:rPr lang="en-GB" altLang="en-US" sz="1800" dirty="0"/>
              <a:t>If you remember something you failed to make a note of at the time and make a note months later the quality will be poorer than notes mate closer to the event.</a:t>
            </a:r>
          </a:p>
          <a:p>
            <a:pPr marL="0" indent="0" eaLnBrk="1" hangingPunct="1">
              <a:buNone/>
              <a:defRPr/>
            </a:pPr>
            <a:endParaRPr lang="en-AU" altLang="en-US" sz="1800" dirty="0"/>
          </a:p>
          <a:p>
            <a:pPr marL="0" indent="0" eaLnBrk="1" hangingPunct="1">
              <a:buNone/>
              <a:defRPr/>
            </a:pPr>
            <a:r>
              <a:rPr lang="en-GB" altLang="en-US" sz="1800" dirty="0"/>
              <a:t>It is worthwhile after every inspection, particularly those where an offence was found, sitting back and reading through the notes you made at the time. Consider whether there was anything you missed and anything you could add. Then make your subsequent notes while the events are still fresh in your mind. </a:t>
            </a:r>
          </a:p>
          <a:p>
            <a:pPr marL="0" indent="0" eaLnBrk="1" hangingPunct="1">
              <a:buNone/>
              <a:defRPr/>
            </a:pPr>
            <a:endParaRPr lang="en-AU" altLang="en-US" sz="18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630238" y="215557"/>
            <a:ext cx="78867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3200" b="1" dirty="0">
                <a:solidFill>
                  <a:srgbClr val="007CBA"/>
                </a:solidFill>
              </a:rPr>
              <a:t>Points to Prove</a:t>
            </a:r>
            <a:endParaRPr lang="en-GB" altLang="en-US" sz="3200" b="1" dirty="0"/>
          </a:p>
        </p:txBody>
      </p:sp>
      <p:sp>
        <p:nvSpPr>
          <p:cNvPr id="3" name="TextBox 2"/>
          <p:cNvSpPr txBox="1"/>
          <p:nvPr/>
        </p:nvSpPr>
        <p:spPr>
          <a:xfrm>
            <a:off x="107505" y="1052736"/>
            <a:ext cx="8064896" cy="5847755"/>
          </a:xfrm>
          <a:prstGeom prst="rect">
            <a:avLst/>
          </a:prstGeom>
          <a:noFill/>
        </p:spPr>
        <p:txBody>
          <a:bodyPr wrap="square" rtlCol="0">
            <a:spAutoFit/>
          </a:bodyPr>
          <a:lstStyle/>
          <a:p>
            <a:r>
              <a:rPr lang="en-GB" sz="1600" dirty="0"/>
              <a:t>Offences are made up of component parts and different offences will have different points that need to be proven before we can establish that an offence has taken place.*</a:t>
            </a:r>
          </a:p>
          <a:p>
            <a:endParaRPr lang="en-GB" sz="1600" dirty="0"/>
          </a:p>
          <a:p>
            <a:r>
              <a:rPr lang="en-GB" sz="1600" b="1" dirty="0"/>
              <a:t>Example</a:t>
            </a:r>
            <a:endParaRPr lang="en-GB" sz="1600" dirty="0"/>
          </a:p>
          <a:p>
            <a:r>
              <a:rPr lang="en-GB" sz="1600" dirty="0"/>
              <a:t>A requirements of the Control Regulation is that the margin of tolerance allowed for estimates of fish recorded in a fishing logbook is 10%. </a:t>
            </a:r>
          </a:p>
          <a:p>
            <a:endParaRPr lang="en-GB" sz="1600" dirty="0"/>
          </a:p>
          <a:p>
            <a:r>
              <a:rPr lang="en-GB" sz="1600" dirty="0"/>
              <a:t>An inspection of a vessel has found that the actual weight of Sole and Plaice retained on a vessel are outside this limit.</a:t>
            </a:r>
          </a:p>
          <a:p>
            <a:endParaRPr lang="en-GB" sz="1600" dirty="0"/>
          </a:p>
          <a:p>
            <a:r>
              <a:rPr lang="en-GB" sz="1600" dirty="0"/>
              <a:t>In this case the following points need to be proven to demonstrate the offence has taken place:</a:t>
            </a:r>
          </a:p>
          <a:p>
            <a:endParaRPr lang="en-GB" sz="1600" dirty="0"/>
          </a:p>
          <a:p>
            <a:pPr marL="342900" indent="-342900">
              <a:buFont typeface="+mj-lt"/>
              <a:buAutoNum type="arabicPeriod"/>
            </a:pPr>
            <a:r>
              <a:rPr lang="en-GB" sz="1600" dirty="0"/>
              <a:t>That the vessel was fishing</a:t>
            </a:r>
          </a:p>
          <a:p>
            <a:pPr marL="342900" indent="-342900">
              <a:buAutoNum type="arabicPeriod"/>
            </a:pPr>
            <a:endParaRPr lang="en-GB" sz="1600" dirty="0"/>
          </a:p>
          <a:p>
            <a:r>
              <a:rPr lang="en-GB" sz="1600" dirty="0"/>
              <a:t>2.   The vessel is UK registered or non UK vessel fishing within British Fishery limits</a:t>
            </a:r>
          </a:p>
          <a:p>
            <a:endParaRPr lang="en-GB" sz="1600" dirty="0"/>
          </a:p>
          <a:p>
            <a:r>
              <a:rPr lang="en-GB" sz="1600" dirty="0"/>
              <a:t>3.   That the information was required to be in the logbook</a:t>
            </a:r>
          </a:p>
          <a:p>
            <a:endParaRPr lang="en-GB" sz="1600" dirty="0"/>
          </a:p>
          <a:p>
            <a:r>
              <a:rPr lang="en-GB" sz="1600" dirty="0"/>
              <a:t>4.   The logbook was not accurate.</a:t>
            </a:r>
          </a:p>
          <a:p>
            <a:endParaRPr lang="en-GB" dirty="0"/>
          </a:p>
          <a:p>
            <a:endParaRPr lang="en-GB" dirty="0"/>
          </a:p>
          <a:p>
            <a:r>
              <a:rPr lang="en-GB" dirty="0"/>
              <a:t> </a:t>
            </a:r>
          </a:p>
        </p:txBody>
      </p:sp>
      <p:sp>
        <p:nvSpPr>
          <p:cNvPr id="5" name="TextBox 4"/>
          <p:cNvSpPr txBox="1"/>
          <p:nvPr/>
        </p:nvSpPr>
        <p:spPr>
          <a:xfrm>
            <a:off x="-3614" y="6481921"/>
            <a:ext cx="6458756" cy="307777"/>
          </a:xfrm>
          <a:prstGeom prst="rect">
            <a:avLst/>
          </a:prstGeom>
          <a:noFill/>
        </p:spPr>
        <p:txBody>
          <a:bodyPr wrap="none" rtlCol="0">
            <a:spAutoFit/>
          </a:bodyPr>
          <a:lstStyle/>
          <a:p>
            <a:r>
              <a:rPr lang="en-GB" sz="1400" dirty="0"/>
              <a:t>* Elements of offences will be covered in more detail on the face-to-face course</a:t>
            </a:r>
          </a:p>
        </p:txBody>
      </p:sp>
    </p:spTree>
    <p:extLst>
      <p:ext uri="{BB962C8B-B14F-4D97-AF65-F5344CB8AC3E}">
        <p14:creationId xmlns:p14="http://schemas.microsoft.com/office/powerpoint/2010/main" val="37365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B164C3DF689C4086366DC293CA522A" ma:contentTypeVersion="11" ma:contentTypeDescription="Create a new document." ma:contentTypeScope="" ma:versionID="78cb7db1c7d0e2b45f3e4a7a6821960d">
  <xsd:schema xmlns:xsd="http://www.w3.org/2001/XMLSchema" xmlns:p="http://schemas.microsoft.com/office/2006/metadata/properties" xmlns:ns2="928e590f-9697-441d-95b7-4d4ce7c8b5fb" targetNamespace="http://schemas.microsoft.com/office/2006/metadata/properties" ma:root="true" ma:fieldsID="b2c1e875c8ce3ec955689efd5786f43a" ns2:_="">
    <xsd:import namespace="928e590f-9697-441d-95b7-4d4ce7c8b5fb"/>
    <xsd:element name="properties">
      <xsd:complexType>
        <xsd:sequence>
          <xsd:element name="documentManagement">
            <xsd:complexType>
              <xsd:all>
                <xsd:element ref="ns2:Type_x0020_of_x0020_material" minOccurs="0"/>
                <xsd:element ref="ns2:LMS_x0020_updated" minOccurs="0"/>
                <xsd:element ref="ns2:Subject_x0020_number" minOccurs="0"/>
                <xsd:element ref="ns2:Description0" minOccurs="0"/>
                <xsd:element ref="ns2:Subject_x0020_lead" minOccurs="0"/>
                <xsd:element ref="ns2:Course_x0020_used_x0020_on" minOccurs="0"/>
                <xsd:element ref="ns2:Changes_x0020_will_x0020_effect" minOccurs="0"/>
                <xsd:element ref="ns2:Last_x0020_updated" minOccurs="0"/>
                <xsd:element ref="ns2:Updated_x0020_by" minOccurs="0"/>
                <xsd:element ref="ns2:Ownership" minOccurs="0"/>
              </xsd:all>
            </xsd:complexType>
          </xsd:element>
        </xsd:sequence>
      </xsd:complexType>
    </xsd:element>
  </xsd:schema>
  <xsd:schema xmlns:xsd="http://www.w3.org/2001/XMLSchema" xmlns:dms="http://schemas.microsoft.com/office/2006/documentManagement/types" targetNamespace="928e590f-9697-441d-95b7-4d4ce7c8b5fb" elementFormDefault="qualified">
    <xsd:import namespace="http://schemas.microsoft.com/office/2006/documentManagement/types"/>
    <xsd:element name="Type_x0020_of_x0020_material" ma:index="8" nillable="true" ma:displayName="Type of material" ma:format="Dropdown" ma:internalName="Type_x0020_of_x0020_material">
      <xsd:simpleType>
        <xsd:restriction base="dms:Choice">
          <xsd:enumeration value="Presentation"/>
          <xsd:enumeration value="Guidance"/>
          <xsd:enumeration value="Video"/>
          <xsd:enumeration value="LMS"/>
          <xsd:enumeration value="Reference material"/>
        </xsd:restriction>
      </xsd:simpleType>
    </xsd:element>
    <xsd:element name="LMS_x0020_updated" ma:index="9" nillable="true" ma:displayName="LMS updated" ma:format="DateOnly" ma:internalName="LMS_x0020_updated">
      <xsd:simpleType>
        <xsd:restriction base="dms:DateTime"/>
      </xsd:simpleType>
    </xsd:element>
    <xsd:element name="Subject_x0020_number" ma:index="10" nillable="true" ma:displayName="Subject number" ma:format="Dropdown" ma:internalName="Subject_x0020_number">
      <xsd:simpleType>
        <xsd:restriction base="dms:Choice">
          <xsd:enumeration value="Fish010"/>
          <xsd:enumeration value="MLic020"/>
          <xsd:enumeration value="MCon030"/>
          <xsd:enumeration value="GenLeg040"/>
          <xsd:enumeration value="Intel050"/>
          <xsd:enumeration value="Inves060"/>
          <xsd:enumeration value="Database070"/>
          <xsd:enumeration value="Powers080"/>
          <xsd:enumeration value="RIPA090"/>
          <xsd:enumeration value="IUU100"/>
          <xsd:enumeration value="Blue110"/>
          <xsd:enumeration value="HR120"/>
          <xsd:enumeration value="H&amp;S130"/>
          <xsd:enumeration value="MPlan140"/>
          <xsd:enumeration value="Fin150"/>
          <xsd:enumeration value="Stats160"/>
          <xsd:enumeration value="Other170"/>
        </xsd:restriction>
      </xsd:simpleType>
    </xsd:element>
    <xsd:element name="Description0" ma:index="11" nillable="true" ma:displayName="Description" ma:internalName="Description0">
      <xsd:simpleType>
        <xsd:restriction base="dms:Note"/>
      </xsd:simpleType>
    </xsd:element>
    <xsd:element name="Subject_x0020_lead" ma:index="12" nillable="true" ma:displayName="Subject lead" ma:format="Dropdown" ma:internalName="Subject_x0020_lead">
      <xsd:simpleType>
        <xsd:restriction base="dms:Choice">
          <xsd:enumeration value="James Windebank"/>
          <xsd:enumeration value="Simon McCusker"/>
          <xsd:enumeration value="Annika Whitford"/>
          <xsd:enumeration value="Rory Lane"/>
          <xsd:enumeration value="Gary Owen"/>
          <xsd:enumeration value="Steve Johnston"/>
          <xsd:enumeration value="Jane Wilson"/>
          <xsd:enumeration value="Non-OTT"/>
        </xsd:restriction>
      </xsd:simpleType>
    </xsd:element>
    <xsd:element name="Course_x0020_used_x0020_on" ma:index="13" nillable="true" ma:displayName="Course used on" ma:internalName="Course_x0020_used_x0020_on">
      <xsd:complexType>
        <xsd:complexContent>
          <xsd:extension base="dms:MultiChoice">
            <xsd:sequence>
              <xsd:element name="Value" maxOccurs="unbounded" minOccurs="0" nillable="true">
                <xsd:simpleType>
                  <xsd:restriction base="dms:Choice">
                    <xsd:enumeration value="Air Crew"/>
                    <xsd:enumeration value="Blue Belt"/>
                    <xsd:enumeration value="Boarding Officer"/>
                    <xsd:enumeration value="Defra Fisheries"/>
                    <xsd:enumeration value="Environmental Enforcement"/>
                    <xsd:enumeration value="Finance"/>
                    <xsd:enumeration value="Fisheries Enforcement"/>
                    <xsd:enumeration value="Fisheries Management"/>
                    <xsd:enumeration value="Health and Safety"/>
                    <xsd:enumeration value="HR"/>
                    <xsd:enumeration value="Intelligence"/>
                    <xsd:enumeration value="Investigations"/>
                    <xsd:enumeration value="IUU"/>
                    <xsd:enumeration value="LMS"/>
                    <xsd:enumeration value="Manual Handling"/>
                    <xsd:enumeration value="Marine Licensing Monitoring Training"/>
                    <xsd:enumeration value="Marine Conservation"/>
                    <xsd:enumeration value="Marine Planning"/>
                    <xsd:enumeration value="Marine Pollution"/>
                    <xsd:enumeration value="RIPA Awareness"/>
                    <xsd:enumeration value="Royal Navy"/>
                    <xsd:enumeration value="Stats"/>
                  </xsd:restriction>
                </xsd:simpleType>
              </xsd:element>
            </xsd:sequence>
          </xsd:extension>
        </xsd:complexContent>
      </xsd:complexType>
    </xsd:element>
    <xsd:element name="Changes_x0020_will_x0020_effect" ma:index="14" nillable="true" ma:displayName="Changes will effect" ma:internalName="Changes_x0020_will_x0020_effect">
      <xsd:complexType>
        <xsd:complexContent>
          <xsd:extension base="dms:MultiChoiceFillIn">
            <xsd:sequence>
              <xsd:element name="Value" maxOccurs="unbounded" minOccurs="0" nillable="true">
                <xsd:simpleType>
                  <xsd:union memberTypes="dms:Text">
                    <xsd:simpleType>
                      <xsd:restriction base="dms:Choice">
                        <xsd:enumeration value="Air Crew"/>
                        <xsd:enumeration value="Blue Belt"/>
                        <xsd:enumeration value="Boarding Officer"/>
                        <xsd:enumeration value="Defra Fisheries"/>
                        <xsd:enumeration value="Environmental Enforcement"/>
                        <xsd:enumeration value="Finance"/>
                        <xsd:enumeration value="Fisheries Enforcement"/>
                        <xsd:enumeration value="Fisheries Management"/>
                        <xsd:enumeration value="Health and Safety"/>
                        <xsd:enumeration value="HR"/>
                        <xsd:enumeration value="Intelligence"/>
                        <xsd:enumeration value="Investigations"/>
                        <xsd:enumeration value="IUU"/>
                        <xsd:enumeration value="LMS"/>
                        <xsd:enumeration value="Manual Handling"/>
                        <xsd:enumeration value="Marine Conservation"/>
                        <xsd:enumeration value="Marine Licensing Monitoring Training"/>
                        <xsd:enumeration value="Marine Planning"/>
                        <xsd:enumeration value="Marine Pollution"/>
                        <xsd:enumeration value="MEO Training Programme"/>
                        <xsd:enumeration value="RIPA Awareness"/>
                        <xsd:enumeration value="Royal Navy"/>
                        <xsd:enumeration value="Stats"/>
                      </xsd:restriction>
                    </xsd:simpleType>
                  </xsd:union>
                </xsd:simpleType>
              </xsd:element>
            </xsd:sequence>
          </xsd:extension>
        </xsd:complexContent>
      </xsd:complexType>
    </xsd:element>
    <xsd:element name="Last_x0020_updated" ma:index="15" nillable="true" ma:displayName="Last updated" ma:format="DateOnly" ma:internalName="Last_x0020_updated">
      <xsd:simpleType>
        <xsd:restriction base="dms:DateTime"/>
      </xsd:simpleType>
    </xsd:element>
    <xsd:element name="Updated_x0020_by" ma:index="16" nillable="true" ma:displayName="Updated by" ma:format="Dropdown" ma:internalName="Updated_x0020_by">
      <xsd:simpleType>
        <xsd:union memberTypes="dms:Text">
          <xsd:simpleType>
            <xsd:restriction base="dms:Choice">
              <xsd:enumeration value="James Windebank"/>
              <xsd:enumeration value="Simon McCusker"/>
              <xsd:enumeration value="Annika Whitford"/>
              <xsd:enumeration value="Rory Lane"/>
              <xsd:enumeration value="Gary Owen"/>
              <xsd:enumeration value="Steve Johnston"/>
              <xsd:enumeration value="Jane Wilson"/>
            </xsd:restriction>
          </xsd:simpleType>
        </xsd:union>
      </xsd:simpleType>
    </xsd:element>
    <xsd:element name="Ownership" ma:index="17" nillable="true" ma:displayName="Ownership" ma:format="Dropdown" ma:internalName="Ownership">
      <xsd:simpleType>
        <xsd:restriction base="dms:Choice">
          <xsd:enumeration value="James Windebank"/>
          <xsd:enumeration value="Simon McCusker"/>
          <xsd:enumeration value="Annika Whitford"/>
          <xsd:enumeration value="Rory Lane"/>
          <xsd:enumeration value="Gary Owen"/>
          <xsd:enumeration value="Steve Johnston"/>
          <xsd:enumeration value="Jane Wils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wnership xmlns="928e590f-9697-441d-95b7-4d4ce7c8b5fb">Simon McCusker</Ownership>
    <Changes_x0020_will_x0020_effect xmlns="928e590f-9697-441d-95b7-4d4ce7c8b5fb">
      <Value>Fisheries Enforcement</Value>
      <Value>Intelligence</Value>
      <Value>Investigations</Value>
      <Value>Royal Navy</Value>
    </Changes_x0020_will_x0020_effect>
    <Subject_x0020_number xmlns="928e590f-9697-441d-95b7-4d4ce7c8b5fb">Intel050</Subject_x0020_number>
    <Description0 xmlns="928e590f-9697-441d-95b7-4d4ce7c8b5fb">Explanation of notebooks, why we keep them and what we should do with them.</Description0>
    <Course_x0020_used_x0020_on xmlns="928e590f-9697-441d-95b7-4d4ce7c8b5fb">
      <Value>Fisheries Enforcement</Value>
      <Value>Intelligence</Value>
      <Value>Investigations</Value>
      <Value>Royal Navy</Value>
    </Course_x0020_used_x0020_on>
    <Type_x0020_of_x0020_material xmlns="928e590f-9697-441d-95b7-4d4ce7c8b5fb">Presentation</Type_x0020_of_x0020_material>
    <Updated_x0020_by xmlns="928e590f-9697-441d-95b7-4d4ce7c8b5fb">Simon McCusker</Updated_x0020_by>
    <Subject_x0020_lead xmlns="928e590f-9697-441d-95b7-4d4ce7c8b5fb">Simon McCusker</Subject_x0020_lead>
    <LMS_x0020_updated xmlns="928e590f-9697-441d-95b7-4d4ce7c8b5fb">2018-12-13T00:00:00+00:00</LMS_x0020_updated>
    <Last_x0020_updated xmlns="928e590f-9697-441d-95b7-4d4ce7c8b5fb">2018-12-13T00:00:00+00:00</Last_x0020_updated>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74069619-71EC-4BE1-B1E7-706EBA52424A}">
  <ds:schemaRefs>
    <ds:schemaRef ds:uri="http://schemas.microsoft.com/sharepoint/v3/contenttype/forms"/>
  </ds:schemaRefs>
</ds:datastoreItem>
</file>

<file path=customXml/itemProps2.xml><?xml version="1.0" encoding="utf-8"?>
<ds:datastoreItem xmlns:ds="http://schemas.openxmlformats.org/officeDocument/2006/customXml" ds:itemID="{5C1C0B41-7FD6-4C79-9FAF-A2DCDBC7BA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8e590f-9697-441d-95b7-4d4ce7c8b5fb"/>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99DB2F3-661F-4833-B286-B13B2A13A042}">
  <ds:schemaRefs>
    <ds:schemaRef ds:uri="http://schemas.microsoft.com/office/2006/metadata/properties"/>
    <ds:schemaRef ds:uri="http://schemas.microsoft.com/office/2006/documentManagement/types"/>
    <ds:schemaRef ds:uri="http://purl.org/dc/dcmitype/"/>
    <ds:schemaRef ds:uri="http://www.w3.org/XML/1998/namespace"/>
    <ds:schemaRef ds:uri="http://schemas.openxmlformats.org/package/2006/metadata/core-properties"/>
    <ds:schemaRef ds:uri="928e590f-9697-441d-95b7-4d4ce7c8b5fb"/>
    <ds:schemaRef ds:uri="http://purl.org/dc/terms/"/>
    <ds:schemaRef ds:uri="http://purl.org/dc/elements/1.1/"/>
    <ds:schemaRef ds:uri="http://schemas.microsoft.com/office/infopath/2007/PartnerControls"/>
  </ds:schemaRefs>
</ds:datastoreItem>
</file>

<file path=customXml/itemProps4.xml><?xml version="1.0" encoding="utf-8"?>
<ds:datastoreItem xmlns:ds="http://schemas.openxmlformats.org/officeDocument/2006/customXml" ds:itemID="{38153540-733C-4742-9B37-C10A2F9EBBEE}">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5121</TotalTime>
  <Words>2147</Words>
  <Application>Microsoft Office PowerPoint</Application>
  <PresentationFormat>On-screen Show (4:3)</PresentationFormat>
  <Paragraphs>254</Paragraphs>
  <Slides>21</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Office Theme</vt:lpstr>
      <vt:lpstr>NOTEBOOK MANAGEMENT AND INFORMATION RECORDING</vt:lpstr>
      <vt:lpstr>PowerPoint Presentation</vt:lpstr>
      <vt:lpstr>PowerPoint Presentation</vt:lpstr>
      <vt:lpstr>Why do we make notes?</vt:lpstr>
      <vt:lpstr>Why do we make 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Issuing Notebooks</vt:lpstr>
      <vt:lpstr>PowerPoint Presentation</vt:lpstr>
      <vt:lpstr>Your notebook</vt:lpstr>
      <vt:lpstr>Notebook Management</vt:lpstr>
      <vt:lpstr>PowerPoint Presentation</vt:lpstr>
      <vt:lpstr>PowerPoint Presentation</vt:lpstr>
      <vt:lpstr>PowerPoint Presentation</vt:lpstr>
    </vt:vector>
  </TitlesOfParts>
  <Company>Defra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RECORDING</dc:title>
  <dc:creator>Steven Proctor</dc:creator>
  <cp:lastModifiedBy>Whitford, Annika</cp:lastModifiedBy>
  <cp:revision>115</cp:revision>
  <dcterms:created xsi:type="dcterms:W3CDTF">2013-02-22T12:19:06Z</dcterms:created>
  <dcterms:modified xsi:type="dcterms:W3CDTF">2021-02-17T16:37:58Z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DAFABA27-E999-4DE6-8466-0C18E73787CE</vt:lpwstr>
  </property>
  <property fmtid="{D5CDD505-2E9C-101B-9397-08002B2CF9AE}" pid="3" name="ArticulatePath">
    <vt:lpwstr>windturbine</vt:lpwstr>
  </property>
  <property fmtid="{D5CDD505-2E9C-101B-9397-08002B2CF9AE}" pid="4" name="ContentType">
    <vt:lpwstr>Document</vt:lpwstr>
  </property>
  <property fmtid="{D5CDD505-2E9C-101B-9397-08002B2CF9AE}" pid="5" name="_Version">
    <vt:lpwstr/>
  </property>
  <property fmtid="{D5CDD505-2E9C-101B-9397-08002B2CF9AE}" pid="6" name="Completed?">
    <vt:lpwstr>1</vt:lpwstr>
  </property>
  <property fmtid="{D5CDD505-2E9C-101B-9397-08002B2CF9AE}" pid="7" name="ContentTypeId">
    <vt:lpwstr>0x01010024B164C3DF689C4086366DC293CA522A</vt:lpwstr>
  </property>
  <property fmtid="{D5CDD505-2E9C-101B-9397-08002B2CF9AE}" pid="8" name="LMS or course presentation">
    <vt:lpwstr>LMS</vt:lpwstr>
  </property>
</Properties>
</file>